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diagrams/data60.xml" ContentType="application/vnd.openxmlformats-officedocument.drawingml.diagramData+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97"/>
  </p:notesMasterIdLst>
  <p:sldIdLst>
    <p:sldId id="257" r:id="rId2"/>
    <p:sldId id="434" r:id="rId3"/>
    <p:sldId id="349" r:id="rId4"/>
    <p:sldId id="282" r:id="rId5"/>
    <p:sldId id="350" r:id="rId6"/>
    <p:sldId id="331" r:id="rId7"/>
    <p:sldId id="427" r:id="rId8"/>
    <p:sldId id="260" r:id="rId9"/>
    <p:sldId id="333" r:id="rId10"/>
    <p:sldId id="271" r:id="rId11"/>
    <p:sldId id="273" r:id="rId12"/>
    <p:sldId id="444" r:id="rId13"/>
    <p:sldId id="401" r:id="rId14"/>
    <p:sldId id="426" r:id="rId15"/>
    <p:sldId id="274" r:id="rId16"/>
    <p:sldId id="415" r:id="rId17"/>
    <p:sldId id="334" r:id="rId18"/>
    <p:sldId id="275" r:id="rId19"/>
    <p:sldId id="315" r:id="rId20"/>
    <p:sldId id="316" r:id="rId21"/>
    <p:sldId id="278" r:id="rId22"/>
    <p:sldId id="418" r:id="rId23"/>
    <p:sldId id="429" r:id="rId24"/>
    <p:sldId id="256" r:id="rId25"/>
    <p:sldId id="419" r:id="rId26"/>
    <p:sldId id="258" r:id="rId27"/>
    <p:sldId id="259" r:id="rId28"/>
    <p:sldId id="425" r:id="rId29"/>
    <p:sldId id="428" r:id="rId30"/>
    <p:sldId id="436" r:id="rId31"/>
    <p:sldId id="430" r:id="rId32"/>
    <p:sldId id="431" r:id="rId33"/>
    <p:sldId id="432" r:id="rId34"/>
    <p:sldId id="396" r:id="rId35"/>
    <p:sldId id="279" r:id="rId36"/>
    <p:sldId id="413" r:id="rId37"/>
    <p:sldId id="402" r:id="rId38"/>
    <p:sldId id="420" r:id="rId39"/>
    <p:sldId id="399" r:id="rId40"/>
    <p:sldId id="284" r:id="rId41"/>
    <p:sldId id="285" r:id="rId42"/>
    <p:sldId id="407" r:id="rId43"/>
    <p:sldId id="439" r:id="rId44"/>
    <p:sldId id="414" r:id="rId45"/>
    <p:sldId id="405" r:id="rId46"/>
    <p:sldId id="398" r:id="rId47"/>
    <p:sldId id="298" r:id="rId48"/>
    <p:sldId id="300" r:id="rId49"/>
    <p:sldId id="301" r:id="rId50"/>
    <p:sldId id="406" r:id="rId51"/>
    <p:sldId id="306" r:id="rId52"/>
    <p:sldId id="395" r:id="rId53"/>
    <p:sldId id="353" r:id="rId54"/>
    <p:sldId id="354" r:id="rId55"/>
    <p:sldId id="355" r:id="rId56"/>
    <p:sldId id="390" r:id="rId57"/>
    <p:sldId id="358" r:id="rId58"/>
    <p:sldId id="391" r:id="rId59"/>
    <p:sldId id="360" r:id="rId60"/>
    <p:sldId id="362" r:id="rId61"/>
    <p:sldId id="417" r:id="rId62"/>
    <p:sldId id="422" r:id="rId63"/>
    <p:sldId id="363" r:id="rId64"/>
    <p:sldId id="441" r:id="rId65"/>
    <p:sldId id="364" r:id="rId66"/>
    <p:sldId id="365" r:id="rId67"/>
    <p:sldId id="366" r:id="rId68"/>
    <p:sldId id="367" r:id="rId69"/>
    <p:sldId id="368" r:id="rId70"/>
    <p:sldId id="369" r:id="rId71"/>
    <p:sldId id="370" r:id="rId72"/>
    <p:sldId id="371" r:id="rId73"/>
    <p:sldId id="386" r:id="rId74"/>
    <p:sldId id="423" r:id="rId75"/>
    <p:sldId id="372" r:id="rId76"/>
    <p:sldId id="382" r:id="rId77"/>
    <p:sldId id="381" r:id="rId78"/>
    <p:sldId id="374" r:id="rId79"/>
    <p:sldId id="445" r:id="rId80"/>
    <p:sldId id="442" r:id="rId81"/>
    <p:sldId id="375" r:id="rId82"/>
    <p:sldId id="376" r:id="rId83"/>
    <p:sldId id="404" r:id="rId84"/>
    <p:sldId id="379" r:id="rId85"/>
    <p:sldId id="377" r:id="rId86"/>
    <p:sldId id="380" r:id="rId87"/>
    <p:sldId id="378" r:id="rId88"/>
    <p:sldId id="387" r:id="rId89"/>
    <p:sldId id="392" r:id="rId90"/>
    <p:sldId id="443" r:id="rId91"/>
    <p:sldId id="384" r:id="rId92"/>
    <p:sldId id="416" r:id="rId93"/>
    <p:sldId id="288" r:id="rId94"/>
    <p:sldId id="433" r:id="rId95"/>
    <p:sldId id="424" r:id="rId96"/>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28FD3558-7257-4813-90D5-F6826D640FDB}">
          <p14:sldIdLst>
            <p14:sldId id="257"/>
            <p14:sldId id="434"/>
          </p14:sldIdLst>
        </p14:section>
        <p14:section name="Search Problems" id="{62C389E9-A037-4E1B-8469-5E9846784FDE}">
          <p14:sldIdLst>
            <p14:sldId id="349"/>
            <p14:sldId id="282"/>
            <p14:sldId id="350"/>
            <p14:sldId id="331"/>
            <p14:sldId id="427"/>
            <p14:sldId id="260"/>
            <p14:sldId id="333"/>
            <p14:sldId id="271"/>
            <p14:sldId id="273"/>
          </p14:sldIdLst>
        </p14:section>
        <p14:section name="Tree Search" id="{412A62B4-1FE7-4079-ACC5-C0C901B35D7C}">
          <p14:sldIdLst>
            <p14:sldId id="444"/>
            <p14:sldId id="401"/>
            <p14:sldId id="426"/>
            <p14:sldId id="274"/>
            <p14:sldId id="415"/>
            <p14:sldId id="334"/>
            <p14:sldId id="275"/>
            <p14:sldId id="315"/>
            <p14:sldId id="316"/>
            <p14:sldId id="278"/>
          </p14:sldIdLst>
        </p14:section>
        <p14:section name="State Space" id="{060036DA-9511-4E45-9F7A-76D3D68890B2}">
          <p14:sldIdLst>
            <p14:sldId id="418"/>
            <p14:sldId id="429"/>
            <p14:sldId id="256"/>
            <p14:sldId id="419"/>
            <p14:sldId id="258"/>
            <p14:sldId id="259"/>
            <p14:sldId id="425"/>
            <p14:sldId id="428"/>
            <p14:sldId id="436"/>
            <p14:sldId id="430"/>
            <p14:sldId id="431"/>
            <p14:sldId id="432"/>
          </p14:sldIdLst>
        </p14:section>
        <p14:section name="Uninformed Search: Breadth-first strategy" id="{414669F5-57E2-441C-ACC3-212322309E85}">
          <p14:sldIdLst>
            <p14:sldId id="396"/>
            <p14:sldId id="279"/>
            <p14:sldId id="413"/>
            <p14:sldId id="402"/>
            <p14:sldId id="420"/>
            <p14:sldId id="399"/>
            <p14:sldId id="284"/>
            <p14:sldId id="285"/>
            <p14:sldId id="407"/>
          </p14:sldIdLst>
        </p14:section>
        <p14:section name="Uninformed Search: Depth-First Strategy" id="{AB03A99E-5E27-407F-871A-DE2D977F8D72}">
          <p14:sldIdLst>
            <p14:sldId id="439"/>
            <p14:sldId id="414"/>
            <p14:sldId id="405"/>
            <p14:sldId id="398"/>
            <p14:sldId id="298"/>
            <p14:sldId id="300"/>
            <p14:sldId id="301"/>
            <p14:sldId id="406"/>
            <p14:sldId id="306"/>
          </p14:sldIdLst>
        </p14:section>
        <p14:section name="Informed Search: Greedy Best-First Search" id="{E25CABB0-588C-4F8C-8F53-C2939B47CCE5}">
          <p14:sldIdLst>
            <p14:sldId id="395"/>
            <p14:sldId id="353"/>
            <p14:sldId id="354"/>
            <p14:sldId id="355"/>
            <p14:sldId id="390"/>
            <p14:sldId id="358"/>
            <p14:sldId id="391"/>
            <p14:sldId id="360"/>
            <p14:sldId id="362"/>
            <p14:sldId id="417"/>
            <p14:sldId id="422"/>
            <p14:sldId id="363"/>
          </p14:sldIdLst>
        </p14:section>
        <p14:section name="Informed Search: A* Search" id="{898F2598-AA96-4FB6-AC2D-C308043A1C4A}">
          <p14:sldIdLst>
            <p14:sldId id="441"/>
            <p14:sldId id="364"/>
            <p14:sldId id="365"/>
            <p14:sldId id="366"/>
            <p14:sldId id="367"/>
            <p14:sldId id="368"/>
            <p14:sldId id="369"/>
            <p14:sldId id="370"/>
            <p14:sldId id="371"/>
            <p14:sldId id="386"/>
            <p14:sldId id="423"/>
            <p14:sldId id="372"/>
            <p14:sldId id="382"/>
            <p14:sldId id="381"/>
            <p14:sldId id="374"/>
            <p14:sldId id="445"/>
          </p14:sldIdLst>
        </p14:section>
        <p14:section name="Designing Heuristics for Informed Search" id="{1EC0CE7D-150E-44BA-BD6D-B192C6B78443}">
          <p14:sldIdLst>
            <p14:sldId id="442"/>
            <p14:sldId id="375"/>
            <p14:sldId id="376"/>
            <p14:sldId id="404"/>
            <p14:sldId id="379"/>
            <p14:sldId id="377"/>
            <p14:sldId id="380"/>
            <p14:sldId id="378"/>
            <p14:sldId id="387"/>
            <p14:sldId id="392"/>
          </p14:sldIdLst>
        </p14:section>
        <p14:section name="Summary" id="{B419AB6B-658F-48B9-9342-4C02D6BA1150}">
          <p14:sldIdLst>
            <p14:sldId id="443"/>
            <p14:sldId id="384"/>
            <p14:sldId id="416"/>
            <p14:sldId id="288"/>
            <p14:sldId id="433"/>
            <p14:sldId id="42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DBEC"/>
    <a:srgbClr val="FFC000"/>
    <a:srgbClr val="CC0099"/>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80" autoAdjust="0"/>
    <p:restoredTop sz="86391" autoAdjust="0"/>
  </p:normalViewPr>
  <p:slideViewPr>
    <p:cSldViewPr>
      <p:cViewPr varScale="1">
        <p:scale>
          <a:sx n="139" d="100"/>
          <a:sy n="139" d="100"/>
        </p:scale>
        <p:origin x="1880" y="80"/>
      </p:cViewPr>
      <p:guideLst>
        <p:guide orient="horz" pos="2160"/>
        <p:guide pos="2880"/>
      </p:guideLst>
    </p:cSldViewPr>
  </p:slideViewPr>
  <p:outlineViewPr>
    <p:cViewPr>
      <p:scale>
        <a:sx n="33" d="100"/>
        <a:sy n="33" d="100"/>
      </p:scale>
      <p:origin x="0" y="-684"/>
    </p:cViewPr>
  </p:outlineViewPr>
  <p:notesTextViewPr>
    <p:cViewPr>
      <p:scale>
        <a:sx n="3" d="2"/>
        <a:sy n="3" d="2"/>
      </p:scale>
      <p:origin x="0" y="0"/>
    </p:cViewPr>
  </p:notesTextViewPr>
  <p:sorterViewPr>
    <p:cViewPr>
      <p:scale>
        <a:sx n="100" d="100"/>
        <a:sy n="100" d="100"/>
      </p:scale>
      <p:origin x="0" y="-1572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presProps" Target="presProps.xml"/><Relationship Id="rId3" Type="http://schemas.openxmlformats.org/officeDocument/2006/relationships/slide" Target="slides/slide2.xml"/></Relationships>
</file>

<file path=ppt/diagrams/_rels/data60.xml.rels><?xml version="1.0" encoding="UTF-8" standalone="yes"?>
<Relationships xmlns="http://schemas.openxmlformats.org/package/2006/relationships"><Relationship Id="rId1" Type="http://schemas.openxmlformats.org/officeDocument/2006/relationships/image" Target="../media/image510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77C6803-CA4B-420D-A759-A0176716CDEC}"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US"/>
        </a:p>
      </dgm:t>
    </dgm:pt>
    <dgm:pt modelId="{0BB3CC82-3478-4D41-B047-5280D6218386}">
      <dgm:prSet/>
      <dgm:spPr/>
      <dgm:t>
        <a:bodyPr/>
        <a:lstStyle/>
        <a:p>
          <a:r>
            <a:rPr lang="en-US" dirty="0"/>
            <a:t>What are search problems?</a:t>
          </a:r>
        </a:p>
      </dgm:t>
    </dgm:pt>
    <dgm:pt modelId="{EC9FA683-7C9F-4F3C-9D7B-F4134175B941}" type="parTrans" cxnId="{4D78158A-6127-4485-9228-4830BE8F9308}">
      <dgm:prSet/>
      <dgm:spPr/>
      <dgm:t>
        <a:bodyPr/>
        <a:lstStyle/>
        <a:p>
          <a:endParaRPr lang="en-US"/>
        </a:p>
      </dgm:t>
    </dgm:pt>
    <dgm:pt modelId="{4AA0B62A-EBAA-4094-BAAD-7D30DA2065F6}" type="sibTrans" cxnId="{4D78158A-6127-4485-9228-4830BE8F9308}">
      <dgm:prSet/>
      <dgm:spPr/>
      <dgm:t>
        <a:bodyPr/>
        <a:lstStyle/>
        <a:p>
          <a:endParaRPr lang="en-US"/>
        </a:p>
      </dgm:t>
    </dgm:pt>
    <dgm:pt modelId="{4A686FD9-F517-4034-849B-38895D14ED95}">
      <dgm:prSet>
        <dgm:style>
          <a:lnRef idx="0">
            <a:scrgbClr r="0" g="0" b="0"/>
          </a:lnRef>
          <a:fillRef idx="0">
            <a:scrgbClr r="0" g="0" b="0"/>
          </a:fillRef>
          <a:effectRef idx="0">
            <a:scrgbClr r="0" g="0" b="0"/>
          </a:effectRef>
          <a:fontRef idx="minor">
            <a:schemeClr val="accent1"/>
          </a:fontRef>
        </dgm:style>
      </dgm:prSet>
      <dgm:spPr>
        <a:noFill/>
        <a:ln w="9525" cap="flat" cmpd="sng" algn="ctr">
          <a:solidFill>
            <a:schemeClr val="accent1"/>
          </a:solidFill>
          <a:prstDash val="solid"/>
          <a:round/>
          <a:headEnd type="none" w="med" len="med"/>
          <a:tailEnd type="none" w="med" len="med"/>
        </a:ln>
      </dgm:spPr>
      <dgm:t>
        <a:bodyPr/>
        <a:lstStyle/>
        <a:p>
          <a:r>
            <a:rPr lang="en-US" dirty="0"/>
            <a:t>Tree search</a:t>
          </a:r>
        </a:p>
      </dgm:t>
    </dgm:pt>
    <dgm:pt modelId="{B5AC7067-DFCC-4F66-B792-E6FD34576449}" type="parTrans" cxnId="{9F78771E-D83F-4FE3-A44B-F778098C046F}">
      <dgm:prSet/>
      <dgm:spPr/>
      <dgm:t>
        <a:bodyPr/>
        <a:lstStyle/>
        <a:p>
          <a:endParaRPr lang="en-US"/>
        </a:p>
      </dgm:t>
    </dgm:pt>
    <dgm:pt modelId="{C9797574-41BD-42CD-B50E-64C62694529C}" type="sibTrans" cxnId="{9F78771E-D83F-4FE3-A44B-F778098C046F}">
      <dgm:prSet/>
      <dgm:spPr/>
      <dgm:t>
        <a:bodyPr/>
        <a:lstStyle/>
        <a:p>
          <a:endParaRPr lang="en-US"/>
        </a:p>
      </dgm:t>
    </dgm:pt>
    <dgm:pt modelId="{74B4ED53-1771-488D-ABAD-21D1DA690E51}">
      <dgm:prSet>
        <dgm:style>
          <a:lnRef idx="0">
            <a:scrgbClr r="0" g="0" b="0"/>
          </a:lnRef>
          <a:fillRef idx="0">
            <a:scrgbClr r="0" g="0" b="0"/>
          </a:fillRef>
          <a:effectRef idx="0">
            <a:scrgbClr r="0" g="0" b="0"/>
          </a:effectRef>
          <a:fontRef idx="minor">
            <a:schemeClr val="accent1"/>
          </a:fontRef>
        </dgm:style>
      </dgm:prSet>
      <dgm:spPr>
        <a:noFill/>
        <a:ln w="9525" cap="flat" cmpd="sng" algn="ctr">
          <a:solidFill>
            <a:schemeClr val="accent1"/>
          </a:solidFill>
          <a:prstDash val="solid"/>
          <a:round/>
          <a:headEnd type="none" w="med" len="med"/>
          <a:tailEnd type="none" w="med" len="med"/>
        </a:ln>
      </dgm:spPr>
      <dgm:t>
        <a:bodyPr/>
        <a:lstStyle/>
        <a:p>
          <a:r>
            <a:rPr lang="en-US"/>
            <a:t>Uninformed search</a:t>
          </a:r>
        </a:p>
      </dgm:t>
    </dgm:pt>
    <dgm:pt modelId="{6EE8B661-5343-4B26-B6C6-894D5D8A7773}" type="parTrans" cxnId="{ABB642C9-CEA5-4E8F-847C-482E95851269}">
      <dgm:prSet/>
      <dgm:spPr/>
      <dgm:t>
        <a:bodyPr/>
        <a:lstStyle/>
        <a:p>
          <a:endParaRPr lang="en-US"/>
        </a:p>
      </dgm:t>
    </dgm:pt>
    <dgm:pt modelId="{877A99D1-B351-4E05-99E6-5FAD7B69E1C8}" type="sibTrans" cxnId="{ABB642C9-CEA5-4E8F-847C-482E95851269}">
      <dgm:prSet/>
      <dgm:spPr/>
      <dgm:t>
        <a:bodyPr/>
        <a:lstStyle/>
        <a:p>
          <a:endParaRPr lang="en-US"/>
        </a:p>
      </dgm:t>
    </dgm:pt>
    <dgm:pt modelId="{9227DA0E-23FC-4CFA-8C59-414EB0E01F6C}">
      <dgm:prSet>
        <dgm:style>
          <a:lnRef idx="0">
            <a:scrgbClr r="0" g="0" b="0"/>
          </a:lnRef>
          <a:fillRef idx="0">
            <a:scrgbClr r="0" g="0" b="0"/>
          </a:fillRef>
          <a:effectRef idx="0">
            <a:scrgbClr r="0" g="0" b="0"/>
          </a:effectRef>
          <a:fontRef idx="minor">
            <a:schemeClr val="accent1"/>
          </a:fontRef>
        </dgm:style>
      </dgm:prSet>
      <dgm:spPr>
        <a:noFill/>
        <a:ln w="9525" cap="flat" cmpd="sng" algn="ctr">
          <a:solidFill>
            <a:schemeClr val="accent1"/>
          </a:solidFill>
          <a:prstDash val="solid"/>
          <a:round/>
          <a:headEnd type="none" w="med" len="med"/>
          <a:tailEnd type="none" w="med" len="med"/>
        </a:ln>
      </dgm:spPr>
      <dgm:t>
        <a:bodyPr/>
        <a:lstStyle/>
        <a:p>
          <a:r>
            <a:rPr lang="en-US" dirty="0"/>
            <a:t>Informed search</a:t>
          </a:r>
        </a:p>
      </dgm:t>
    </dgm:pt>
    <dgm:pt modelId="{3DB6186E-4551-43E5-86B1-E1DD65E0DC9E}" type="parTrans" cxnId="{E42A713B-7206-49A5-9A6C-85CF3F2FC3FC}">
      <dgm:prSet/>
      <dgm:spPr/>
      <dgm:t>
        <a:bodyPr/>
        <a:lstStyle/>
        <a:p>
          <a:endParaRPr lang="en-US"/>
        </a:p>
      </dgm:t>
    </dgm:pt>
    <dgm:pt modelId="{5AFFAE01-E256-4EE8-9509-B262F1BD23CD}" type="sibTrans" cxnId="{E42A713B-7206-49A5-9A6C-85CF3F2FC3FC}">
      <dgm:prSet/>
      <dgm:spPr/>
      <dgm:t>
        <a:bodyPr/>
        <a:lstStyle/>
        <a:p>
          <a:endParaRPr lang="en-US"/>
        </a:p>
      </dgm:t>
    </dgm:pt>
    <dgm:pt modelId="{F86F8219-2FDD-4DFD-BFD9-6CB38576F7B8}">
      <dgm:prSet>
        <dgm:style>
          <a:lnRef idx="0">
            <a:scrgbClr r="0" g="0" b="0"/>
          </a:lnRef>
          <a:fillRef idx="0">
            <a:scrgbClr r="0" g="0" b="0"/>
          </a:fillRef>
          <a:effectRef idx="0">
            <a:scrgbClr r="0" g="0" b="0"/>
          </a:effectRef>
          <a:fontRef idx="minor">
            <a:schemeClr val="accent1"/>
          </a:fontRef>
        </dgm:style>
      </dgm:prSet>
      <dgm:spPr>
        <a:noFill/>
        <a:ln w="9525" cap="flat" cmpd="sng" algn="ctr">
          <a:solidFill>
            <a:schemeClr val="accent1"/>
          </a:solidFill>
          <a:prstDash val="solid"/>
          <a:round/>
          <a:headEnd type="none" w="med" len="med"/>
          <a:tailEnd type="none" w="med" len="med"/>
        </a:ln>
      </dgm:spPr>
      <dgm:t>
        <a:bodyPr/>
        <a:lstStyle/>
        <a:p>
          <a:r>
            <a:rPr lang="en-US" dirty="0"/>
            <a:t>Search space</a:t>
          </a:r>
        </a:p>
      </dgm:t>
    </dgm:pt>
    <dgm:pt modelId="{50793A68-1D77-4C48-8709-7C401A40E39D}" type="parTrans" cxnId="{719E5B67-4CA5-4E19-B93D-ADDEBA787C5B}">
      <dgm:prSet/>
      <dgm:spPr/>
      <dgm:t>
        <a:bodyPr/>
        <a:lstStyle/>
        <a:p>
          <a:endParaRPr lang="en-US"/>
        </a:p>
      </dgm:t>
    </dgm:pt>
    <dgm:pt modelId="{A9A567C9-9407-4F5C-B0EF-F889A0E77FBD}" type="sibTrans" cxnId="{719E5B67-4CA5-4E19-B93D-ADDEBA787C5B}">
      <dgm:prSet/>
      <dgm:spPr/>
      <dgm:t>
        <a:bodyPr/>
        <a:lstStyle/>
        <a:p>
          <a:endParaRPr lang="en-US"/>
        </a:p>
      </dgm:t>
    </dgm:pt>
    <dgm:pt modelId="{93623590-CF4A-4CD2-BB6E-ABC5C3F4BECF}" type="pres">
      <dgm:prSet presAssocID="{277C6803-CA4B-420D-A759-A0176716CDEC}" presName="CompostProcess" presStyleCnt="0">
        <dgm:presLayoutVars>
          <dgm:dir/>
          <dgm:resizeHandles val="exact"/>
        </dgm:presLayoutVars>
      </dgm:prSet>
      <dgm:spPr/>
    </dgm:pt>
    <dgm:pt modelId="{9754C195-A9F0-4F0D-A6D2-0DD1520FF8CB}" type="pres">
      <dgm:prSet presAssocID="{277C6803-CA4B-420D-A759-A0176716CDEC}" presName="arrow" presStyleLbl="bgShp" presStyleIdx="0" presStyleCnt="1"/>
      <dgm:spPr/>
    </dgm:pt>
    <dgm:pt modelId="{2940AEB7-E777-4807-BDF0-EF3FA0BEEEC2}" type="pres">
      <dgm:prSet presAssocID="{277C6803-CA4B-420D-A759-A0176716CDEC}" presName="linearProcess" presStyleCnt="0"/>
      <dgm:spPr/>
    </dgm:pt>
    <dgm:pt modelId="{C49C918E-2348-45D8-9BB6-36FC3910AEE6}" type="pres">
      <dgm:prSet presAssocID="{0BB3CC82-3478-4D41-B047-5280D6218386}" presName="textNode" presStyleLbl="node1" presStyleIdx="0" presStyleCnt="5">
        <dgm:presLayoutVars>
          <dgm:bulletEnabled val="1"/>
        </dgm:presLayoutVars>
      </dgm:prSet>
      <dgm:spPr/>
    </dgm:pt>
    <dgm:pt modelId="{C2900225-7812-4D77-ADCE-66E4758CD0CA}" type="pres">
      <dgm:prSet presAssocID="{4AA0B62A-EBAA-4094-BAAD-7D30DA2065F6}" presName="sibTrans" presStyleCnt="0"/>
      <dgm:spPr/>
    </dgm:pt>
    <dgm:pt modelId="{FE566455-4387-4F3B-93FD-63039231E455}" type="pres">
      <dgm:prSet presAssocID="{4A686FD9-F517-4034-849B-38895D14ED95}" presName="textNode" presStyleLbl="node1" presStyleIdx="1" presStyleCnt="5">
        <dgm:presLayoutVars>
          <dgm:bulletEnabled val="1"/>
        </dgm:presLayoutVars>
      </dgm:prSet>
      <dgm:spPr/>
    </dgm:pt>
    <dgm:pt modelId="{7685ED58-3418-4846-9665-E14742C7BD0B}" type="pres">
      <dgm:prSet presAssocID="{C9797574-41BD-42CD-B50E-64C62694529C}" presName="sibTrans" presStyleCnt="0"/>
      <dgm:spPr/>
    </dgm:pt>
    <dgm:pt modelId="{858814D1-FF3C-47B6-8AC7-C86C14DFF8DC}" type="pres">
      <dgm:prSet presAssocID="{F86F8219-2FDD-4DFD-BFD9-6CB38576F7B8}" presName="textNode" presStyleLbl="node1" presStyleIdx="2" presStyleCnt="5">
        <dgm:presLayoutVars>
          <dgm:bulletEnabled val="1"/>
        </dgm:presLayoutVars>
      </dgm:prSet>
      <dgm:spPr/>
    </dgm:pt>
    <dgm:pt modelId="{98F56E57-5C3F-4231-B52D-5758B2D4FF4C}" type="pres">
      <dgm:prSet presAssocID="{A9A567C9-9407-4F5C-B0EF-F889A0E77FBD}" presName="sibTrans" presStyleCnt="0"/>
      <dgm:spPr/>
    </dgm:pt>
    <dgm:pt modelId="{FC3C55A0-84B2-4F6E-AB59-77725D722C40}" type="pres">
      <dgm:prSet presAssocID="{74B4ED53-1771-488D-ABAD-21D1DA690E51}" presName="textNode" presStyleLbl="node1" presStyleIdx="3" presStyleCnt="5">
        <dgm:presLayoutVars>
          <dgm:bulletEnabled val="1"/>
        </dgm:presLayoutVars>
      </dgm:prSet>
      <dgm:spPr/>
    </dgm:pt>
    <dgm:pt modelId="{7FE43F55-AB52-4260-A2ED-9324174B1544}" type="pres">
      <dgm:prSet presAssocID="{877A99D1-B351-4E05-99E6-5FAD7B69E1C8}" presName="sibTrans" presStyleCnt="0"/>
      <dgm:spPr/>
    </dgm:pt>
    <dgm:pt modelId="{06064AD5-8D7F-4BDF-925D-EFA8045701F9}" type="pres">
      <dgm:prSet presAssocID="{9227DA0E-23FC-4CFA-8C59-414EB0E01F6C}" presName="textNode" presStyleLbl="node1" presStyleIdx="4" presStyleCnt="5">
        <dgm:presLayoutVars>
          <dgm:bulletEnabled val="1"/>
        </dgm:presLayoutVars>
      </dgm:prSet>
      <dgm:spPr/>
    </dgm:pt>
  </dgm:ptLst>
  <dgm:cxnLst>
    <dgm:cxn modelId="{9F78771E-D83F-4FE3-A44B-F778098C046F}" srcId="{277C6803-CA4B-420D-A759-A0176716CDEC}" destId="{4A686FD9-F517-4034-849B-38895D14ED95}" srcOrd="1" destOrd="0" parTransId="{B5AC7067-DFCC-4F66-B792-E6FD34576449}" sibTransId="{C9797574-41BD-42CD-B50E-64C62694529C}"/>
    <dgm:cxn modelId="{C2500236-EA4A-468D-BB1C-6B3E83AB6481}" type="presOf" srcId="{4A686FD9-F517-4034-849B-38895D14ED95}" destId="{FE566455-4387-4F3B-93FD-63039231E455}" srcOrd="0" destOrd="0" presId="urn:microsoft.com/office/officeart/2005/8/layout/hProcess9"/>
    <dgm:cxn modelId="{E42A713B-7206-49A5-9A6C-85CF3F2FC3FC}" srcId="{277C6803-CA4B-420D-A759-A0176716CDEC}" destId="{9227DA0E-23FC-4CFA-8C59-414EB0E01F6C}" srcOrd="4" destOrd="0" parTransId="{3DB6186E-4551-43E5-86B1-E1DD65E0DC9E}" sibTransId="{5AFFAE01-E256-4EE8-9509-B262F1BD23CD}"/>
    <dgm:cxn modelId="{719E5B67-4CA5-4E19-B93D-ADDEBA787C5B}" srcId="{277C6803-CA4B-420D-A759-A0176716CDEC}" destId="{F86F8219-2FDD-4DFD-BFD9-6CB38576F7B8}" srcOrd="2" destOrd="0" parTransId="{50793A68-1D77-4C48-8709-7C401A40E39D}" sibTransId="{A9A567C9-9407-4F5C-B0EF-F889A0E77FBD}"/>
    <dgm:cxn modelId="{4D78158A-6127-4485-9228-4830BE8F9308}" srcId="{277C6803-CA4B-420D-A759-A0176716CDEC}" destId="{0BB3CC82-3478-4D41-B047-5280D6218386}" srcOrd="0" destOrd="0" parTransId="{EC9FA683-7C9F-4F3C-9D7B-F4134175B941}" sibTransId="{4AA0B62A-EBAA-4094-BAAD-7D30DA2065F6}"/>
    <dgm:cxn modelId="{98D54D8A-0966-471A-8A03-F463E3E4FD3D}" type="presOf" srcId="{0BB3CC82-3478-4D41-B047-5280D6218386}" destId="{C49C918E-2348-45D8-9BB6-36FC3910AEE6}" srcOrd="0" destOrd="0" presId="urn:microsoft.com/office/officeart/2005/8/layout/hProcess9"/>
    <dgm:cxn modelId="{ABCECA9A-17FD-467A-935A-C65B7431597D}" type="presOf" srcId="{F86F8219-2FDD-4DFD-BFD9-6CB38576F7B8}" destId="{858814D1-FF3C-47B6-8AC7-C86C14DFF8DC}" srcOrd="0" destOrd="0" presId="urn:microsoft.com/office/officeart/2005/8/layout/hProcess9"/>
    <dgm:cxn modelId="{0879C9B3-3FFE-43F3-8448-762C7FD9BC6F}" type="presOf" srcId="{74B4ED53-1771-488D-ABAD-21D1DA690E51}" destId="{FC3C55A0-84B2-4F6E-AB59-77725D722C40}" srcOrd="0" destOrd="0" presId="urn:microsoft.com/office/officeart/2005/8/layout/hProcess9"/>
    <dgm:cxn modelId="{ABB642C9-CEA5-4E8F-847C-482E95851269}" srcId="{277C6803-CA4B-420D-A759-A0176716CDEC}" destId="{74B4ED53-1771-488D-ABAD-21D1DA690E51}" srcOrd="3" destOrd="0" parTransId="{6EE8B661-5343-4B26-B6C6-894D5D8A7773}" sibTransId="{877A99D1-B351-4E05-99E6-5FAD7B69E1C8}"/>
    <dgm:cxn modelId="{20A242CC-255D-4EE4-BD4B-A2F5ED9DCAE9}" type="presOf" srcId="{9227DA0E-23FC-4CFA-8C59-414EB0E01F6C}" destId="{06064AD5-8D7F-4BDF-925D-EFA8045701F9}" srcOrd="0" destOrd="0" presId="urn:microsoft.com/office/officeart/2005/8/layout/hProcess9"/>
    <dgm:cxn modelId="{AA7D7CDF-7AD0-4080-94E1-5E5B41B38130}" type="presOf" srcId="{277C6803-CA4B-420D-A759-A0176716CDEC}" destId="{93623590-CF4A-4CD2-BB6E-ABC5C3F4BECF}" srcOrd="0" destOrd="0" presId="urn:microsoft.com/office/officeart/2005/8/layout/hProcess9"/>
    <dgm:cxn modelId="{04508D0A-E7F3-4AA3-8620-DE44F159C331}" type="presParOf" srcId="{93623590-CF4A-4CD2-BB6E-ABC5C3F4BECF}" destId="{9754C195-A9F0-4F0D-A6D2-0DD1520FF8CB}" srcOrd="0" destOrd="0" presId="urn:microsoft.com/office/officeart/2005/8/layout/hProcess9"/>
    <dgm:cxn modelId="{A97CB21C-F932-44CD-819E-E60A00C0FBE8}" type="presParOf" srcId="{93623590-CF4A-4CD2-BB6E-ABC5C3F4BECF}" destId="{2940AEB7-E777-4807-BDF0-EF3FA0BEEEC2}" srcOrd="1" destOrd="0" presId="urn:microsoft.com/office/officeart/2005/8/layout/hProcess9"/>
    <dgm:cxn modelId="{9F985081-4E40-4F93-88C2-35AF4C953A4F}" type="presParOf" srcId="{2940AEB7-E777-4807-BDF0-EF3FA0BEEEC2}" destId="{C49C918E-2348-45D8-9BB6-36FC3910AEE6}" srcOrd="0" destOrd="0" presId="urn:microsoft.com/office/officeart/2005/8/layout/hProcess9"/>
    <dgm:cxn modelId="{E1E358F4-BD8A-484C-9D85-B88F8CB9FFD4}" type="presParOf" srcId="{2940AEB7-E777-4807-BDF0-EF3FA0BEEEC2}" destId="{C2900225-7812-4D77-ADCE-66E4758CD0CA}" srcOrd="1" destOrd="0" presId="urn:microsoft.com/office/officeart/2005/8/layout/hProcess9"/>
    <dgm:cxn modelId="{2DC080EA-34FA-4231-9E1B-88EF50C76450}" type="presParOf" srcId="{2940AEB7-E777-4807-BDF0-EF3FA0BEEEC2}" destId="{FE566455-4387-4F3B-93FD-63039231E455}" srcOrd="2" destOrd="0" presId="urn:microsoft.com/office/officeart/2005/8/layout/hProcess9"/>
    <dgm:cxn modelId="{85238898-3046-480A-8E6E-7930658D5180}" type="presParOf" srcId="{2940AEB7-E777-4807-BDF0-EF3FA0BEEEC2}" destId="{7685ED58-3418-4846-9665-E14742C7BD0B}" srcOrd="3" destOrd="0" presId="urn:microsoft.com/office/officeart/2005/8/layout/hProcess9"/>
    <dgm:cxn modelId="{9EFE1CB7-7DA6-4675-94ED-D65A69207A2A}" type="presParOf" srcId="{2940AEB7-E777-4807-BDF0-EF3FA0BEEEC2}" destId="{858814D1-FF3C-47B6-8AC7-C86C14DFF8DC}" srcOrd="4" destOrd="0" presId="urn:microsoft.com/office/officeart/2005/8/layout/hProcess9"/>
    <dgm:cxn modelId="{78CCC560-FBCE-47E2-BFCA-EBD806E530BC}" type="presParOf" srcId="{2940AEB7-E777-4807-BDF0-EF3FA0BEEEC2}" destId="{98F56E57-5C3F-4231-B52D-5758B2D4FF4C}" srcOrd="5" destOrd="0" presId="urn:microsoft.com/office/officeart/2005/8/layout/hProcess9"/>
    <dgm:cxn modelId="{16A2F90B-22A4-4C2B-BB52-9B391B6CA0CC}" type="presParOf" srcId="{2940AEB7-E777-4807-BDF0-EF3FA0BEEEC2}" destId="{FC3C55A0-84B2-4F6E-AB59-77725D722C40}" srcOrd="6" destOrd="0" presId="urn:microsoft.com/office/officeart/2005/8/layout/hProcess9"/>
    <dgm:cxn modelId="{0899D7B3-468F-45E2-93F4-858C142C714C}" type="presParOf" srcId="{2940AEB7-E777-4807-BDF0-EF3FA0BEEEC2}" destId="{7FE43F55-AB52-4260-A2ED-9324174B1544}" srcOrd="7" destOrd="0" presId="urn:microsoft.com/office/officeart/2005/8/layout/hProcess9"/>
    <dgm:cxn modelId="{B3E9E043-F09A-4C38-BD91-AEB54C390C3D}" type="presParOf" srcId="{2940AEB7-E777-4807-BDF0-EF3FA0BEEEC2}" destId="{06064AD5-8D7F-4BDF-925D-EFA8045701F9}"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CB35F0-DD7C-44B7-A5EE-FA5F074BB79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9331C5-3173-479A-991A-130DE1C12DC1}">
      <dgm:prSet custT="1"/>
      <dgm:spPr/>
      <dgm:t>
        <a:bodyPr/>
        <a:lstStyle/>
        <a:p>
          <a:r>
            <a:rPr lang="en-US" sz="1600" dirty="0"/>
            <a:t>Given a search problem definition</a:t>
          </a:r>
        </a:p>
      </dgm:t>
    </dgm:pt>
    <dgm:pt modelId="{FB5829C9-BCE3-4442-951E-C2C9542065F6}" type="parTrans" cxnId="{8C2E26C2-0238-4D88-856A-972958EA1005}">
      <dgm:prSet/>
      <dgm:spPr/>
      <dgm:t>
        <a:bodyPr/>
        <a:lstStyle/>
        <a:p>
          <a:endParaRPr lang="en-US"/>
        </a:p>
      </dgm:t>
    </dgm:pt>
    <dgm:pt modelId="{B0DEE2C9-A5A9-485E-AD79-939446786DF5}" type="sibTrans" cxnId="{8C2E26C2-0238-4D88-856A-972958EA1005}">
      <dgm:prSet/>
      <dgm:spPr/>
      <dgm:t>
        <a:bodyPr/>
        <a:lstStyle/>
        <a:p>
          <a:endParaRPr lang="en-US"/>
        </a:p>
      </dgm:t>
    </dgm:pt>
    <dgm:pt modelId="{7830783F-9F12-4D05-BAAA-4021C7065760}">
      <dgm:prSet custT="1"/>
      <dgm:spPr/>
      <dgm:t>
        <a:bodyPr/>
        <a:lstStyle/>
        <a:p>
          <a:r>
            <a:rPr lang="en-US" sz="1600" dirty="0"/>
            <a:t>Initial state</a:t>
          </a:r>
        </a:p>
      </dgm:t>
    </dgm:pt>
    <dgm:pt modelId="{726606B3-11A0-4651-B4CC-860830C1F0EB}" type="parTrans" cxnId="{08CE92E4-9B06-41DE-83CC-15BCC88653FA}">
      <dgm:prSet/>
      <dgm:spPr/>
      <dgm:t>
        <a:bodyPr/>
        <a:lstStyle/>
        <a:p>
          <a:endParaRPr lang="en-US"/>
        </a:p>
      </dgm:t>
    </dgm:pt>
    <dgm:pt modelId="{EC91F9A7-770B-4D17-ACE1-43AD505FAC78}" type="sibTrans" cxnId="{08CE92E4-9B06-41DE-83CC-15BCC88653FA}">
      <dgm:prSet/>
      <dgm:spPr/>
      <dgm:t>
        <a:bodyPr/>
        <a:lstStyle/>
        <a:p>
          <a:endParaRPr lang="en-US"/>
        </a:p>
      </dgm:t>
    </dgm:pt>
    <dgm:pt modelId="{61D9AF60-CC36-477E-88EB-42B03A7530F7}">
      <dgm:prSet custT="1"/>
      <dgm:spPr/>
      <dgm:t>
        <a:bodyPr/>
        <a:lstStyle/>
        <a:p>
          <a:r>
            <a:rPr lang="en-US" sz="1600" dirty="0"/>
            <a:t>Actions</a:t>
          </a:r>
        </a:p>
      </dgm:t>
    </dgm:pt>
    <dgm:pt modelId="{A083548C-B958-42AF-857A-BA52DBA2DEDD}" type="parTrans" cxnId="{FF63512A-B75F-482B-BD9C-09223D0B54CB}">
      <dgm:prSet/>
      <dgm:spPr/>
      <dgm:t>
        <a:bodyPr/>
        <a:lstStyle/>
        <a:p>
          <a:endParaRPr lang="en-US"/>
        </a:p>
      </dgm:t>
    </dgm:pt>
    <dgm:pt modelId="{427F5599-2440-4B96-AC6B-B68DF4D99358}" type="sibTrans" cxnId="{FF63512A-B75F-482B-BD9C-09223D0B54CB}">
      <dgm:prSet/>
      <dgm:spPr/>
      <dgm:t>
        <a:bodyPr/>
        <a:lstStyle/>
        <a:p>
          <a:endParaRPr lang="en-US"/>
        </a:p>
      </dgm:t>
    </dgm:pt>
    <dgm:pt modelId="{A6D83732-67A5-4F7E-9591-F91564075C9F}">
      <dgm:prSet custT="1"/>
      <dgm:spPr/>
      <dgm:t>
        <a:bodyPr/>
        <a:lstStyle/>
        <a:p>
          <a:r>
            <a:rPr lang="en-US" sz="1600" dirty="0"/>
            <a:t>Transition model</a:t>
          </a:r>
        </a:p>
      </dgm:t>
    </dgm:pt>
    <dgm:pt modelId="{F82C7628-CA4F-4405-8BC8-64EAD12D5907}" type="parTrans" cxnId="{AFEA61F9-CDEC-4207-9D8E-9A2BB126CE48}">
      <dgm:prSet/>
      <dgm:spPr/>
      <dgm:t>
        <a:bodyPr/>
        <a:lstStyle/>
        <a:p>
          <a:endParaRPr lang="en-US"/>
        </a:p>
      </dgm:t>
    </dgm:pt>
    <dgm:pt modelId="{75C393A3-9ADF-4939-A2E3-A1407EC30A5E}" type="sibTrans" cxnId="{AFEA61F9-CDEC-4207-9D8E-9A2BB126CE48}">
      <dgm:prSet/>
      <dgm:spPr/>
      <dgm:t>
        <a:bodyPr/>
        <a:lstStyle/>
        <a:p>
          <a:endParaRPr lang="en-US"/>
        </a:p>
      </dgm:t>
    </dgm:pt>
    <dgm:pt modelId="{F0335D94-D374-41AD-8817-3F88B24B6920}">
      <dgm:prSet custT="1"/>
      <dgm:spPr/>
      <dgm:t>
        <a:bodyPr/>
        <a:lstStyle/>
        <a:p>
          <a:r>
            <a:rPr lang="en-US" sz="1600" dirty="0"/>
            <a:t>Goal state</a:t>
          </a:r>
        </a:p>
      </dgm:t>
    </dgm:pt>
    <dgm:pt modelId="{C5C3229C-26EA-4C2B-ADF5-8CE31BFD2B56}" type="parTrans" cxnId="{7C040ABF-F808-4E1A-BCE9-29A065211413}">
      <dgm:prSet/>
      <dgm:spPr/>
      <dgm:t>
        <a:bodyPr/>
        <a:lstStyle/>
        <a:p>
          <a:endParaRPr lang="en-US"/>
        </a:p>
      </dgm:t>
    </dgm:pt>
    <dgm:pt modelId="{DC5FFA83-1564-44FE-A05D-DEC072FB324A}" type="sibTrans" cxnId="{7C040ABF-F808-4E1A-BCE9-29A065211413}">
      <dgm:prSet/>
      <dgm:spPr/>
      <dgm:t>
        <a:bodyPr/>
        <a:lstStyle/>
        <a:p>
          <a:endParaRPr lang="en-US"/>
        </a:p>
      </dgm:t>
    </dgm:pt>
    <dgm:pt modelId="{27D33799-3B04-4365-B080-7CE7041B6744}">
      <dgm:prSet custT="1"/>
      <dgm:spPr/>
      <dgm:t>
        <a:bodyPr/>
        <a:lstStyle/>
        <a:p>
          <a:r>
            <a:rPr lang="en-US" sz="1600" dirty="0"/>
            <a:t>Path cost</a:t>
          </a:r>
        </a:p>
      </dgm:t>
    </dgm:pt>
    <dgm:pt modelId="{9B34E884-74EA-42FF-BD61-5E46FC81D493}" type="parTrans" cxnId="{201E55EB-D9CE-49F4-AD53-991BAF673B02}">
      <dgm:prSet/>
      <dgm:spPr/>
      <dgm:t>
        <a:bodyPr/>
        <a:lstStyle/>
        <a:p>
          <a:endParaRPr lang="en-US"/>
        </a:p>
      </dgm:t>
    </dgm:pt>
    <dgm:pt modelId="{682E82E2-7787-4B51-9E0C-BE9912162640}" type="sibTrans" cxnId="{201E55EB-D9CE-49F4-AD53-991BAF673B02}">
      <dgm:prSet/>
      <dgm:spPr/>
      <dgm:t>
        <a:bodyPr/>
        <a:lstStyle/>
        <a:p>
          <a:endParaRPr lang="en-US"/>
        </a:p>
      </dgm:t>
    </dgm:pt>
    <dgm:pt modelId="{A474BE47-4AC3-4F4F-A58E-4DCA74DCFC50}" type="pres">
      <dgm:prSet presAssocID="{C4CB35F0-DD7C-44B7-A5EE-FA5F074BB79A}" presName="Name0" presStyleCnt="0">
        <dgm:presLayoutVars>
          <dgm:dir/>
          <dgm:animLvl val="lvl"/>
          <dgm:resizeHandles val="exact"/>
        </dgm:presLayoutVars>
      </dgm:prSet>
      <dgm:spPr/>
    </dgm:pt>
    <dgm:pt modelId="{4F716255-B208-4099-8B7B-F8286980C794}" type="pres">
      <dgm:prSet presAssocID="{B09331C5-3173-479A-991A-130DE1C12DC1}" presName="composite" presStyleCnt="0"/>
      <dgm:spPr/>
    </dgm:pt>
    <dgm:pt modelId="{7AB49BB4-A94C-41D3-94D4-8DEFEB2DB72C}" type="pres">
      <dgm:prSet presAssocID="{B09331C5-3173-479A-991A-130DE1C12DC1}" presName="parTx" presStyleLbl="alignNode1" presStyleIdx="0" presStyleCnt="1">
        <dgm:presLayoutVars>
          <dgm:chMax val="0"/>
          <dgm:chPref val="0"/>
          <dgm:bulletEnabled val="1"/>
        </dgm:presLayoutVars>
      </dgm:prSet>
      <dgm:spPr/>
    </dgm:pt>
    <dgm:pt modelId="{75826E61-882F-4E42-B2DE-53BD198C8B82}" type="pres">
      <dgm:prSet presAssocID="{B09331C5-3173-479A-991A-130DE1C12DC1}" presName="desTx" presStyleLbl="alignAccFollowNode1" presStyleIdx="0" presStyleCnt="1">
        <dgm:presLayoutVars>
          <dgm:bulletEnabled val="1"/>
        </dgm:presLayoutVars>
      </dgm:prSet>
      <dgm:spPr/>
    </dgm:pt>
  </dgm:ptLst>
  <dgm:cxnLst>
    <dgm:cxn modelId="{0B13DE07-506D-430A-8094-3CED932A67DF}" type="presOf" srcId="{A6D83732-67A5-4F7E-9591-F91564075C9F}" destId="{75826E61-882F-4E42-B2DE-53BD198C8B82}" srcOrd="0" destOrd="2" presId="urn:microsoft.com/office/officeart/2005/8/layout/hList1"/>
    <dgm:cxn modelId="{9DF7D512-55FA-41AD-8A0A-4993F081FA96}" type="presOf" srcId="{C4CB35F0-DD7C-44B7-A5EE-FA5F074BB79A}" destId="{A474BE47-4AC3-4F4F-A58E-4DCA74DCFC50}" srcOrd="0" destOrd="0" presId="urn:microsoft.com/office/officeart/2005/8/layout/hList1"/>
    <dgm:cxn modelId="{FF63512A-B75F-482B-BD9C-09223D0B54CB}" srcId="{B09331C5-3173-479A-991A-130DE1C12DC1}" destId="{61D9AF60-CC36-477E-88EB-42B03A7530F7}" srcOrd="1" destOrd="0" parTransId="{A083548C-B958-42AF-857A-BA52DBA2DEDD}" sibTransId="{427F5599-2440-4B96-AC6B-B68DF4D99358}"/>
    <dgm:cxn modelId="{F12F0041-9083-4B2F-9479-8A446A63C24E}" type="presOf" srcId="{61D9AF60-CC36-477E-88EB-42B03A7530F7}" destId="{75826E61-882F-4E42-B2DE-53BD198C8B82}" srcOrd="0" destOrd="1" presId="urn:microsoft.com/office/officeart/2005/8/layout/hList1"/>
    <dgm:cxn modelId="{F7199764-38BE-4EE6-979C-5C83910F2A20}" type="presOf" srcId="{B09331C5-3173-479A-991A-130DE1C12DC1}" destId="{7AB49BB4-A94C-41D3-94D4-8DEFEB2DB72C}" srcOrd="0" destOrd="0" presId="urn:microsoft.com/office/officeart/2005/8/layout/hList1"/>
    <dgm:cxn modelId="{1AAA8F4C-BF24-4E52-9000-8B5339ABF60B}" type="presOf" srcId="{27D33799-3B04-4365-B080-7CE7041B6744}" destId="{75826E61-882F-4E42-B2DE-53BD198C8B82}" srcOrd="0" destOrd="4" presId="urn:microsoft.com/office/officeart/2005/8/layout/hList1"/>
    <dgm:cxn modelId="{3B809D72-991F-4357-B1CB-1A73E0D4BC93}" type="presOf" srcId="{7830783F-9F12-4D05-BAAA-4021C7065760}" destId="{75826E61-882F-4E42-B2DE-53BD198C8B82}" srcOrd="0" destOrd="0" presId="urn:microsoft.com/office/officeart/2005/8/layout/hList1"/>
    <dgm:cxn modelId="{64E6F553-7D23-488F-9FAC-DC596BD9BB59}" type="presOf" srcId="{F0335D94-D374-41AD-8817-3F88B24B6920}" destId="{75826E61-882F-4E42-B2DE-53BD198C8B82}" srcOrd="0" destOrd="3" presId="urn:microsoft.com/office/officeart/2005/8/layout/hList1"/>
    <dgm:cxn modelId="{7C040ABF-F808-4E1A-BCE9-29A065211413}" srcId="{B09331C5-3173-479A-991A-130DE1C12DC1}" destId="{F0335D94-D374-41AD-8817-3F88B24B6920}" srcOrd="3" destOrd="0" parTransId="{C5C3229C-26EA-4C2B-ADF5-8CE31BFD2B56}" sibTransId="{DC5FFA83-1564-44FE-A05D-DEC072FB324A}"/>
    <dgm:cxn modelId="{8C2E26C2-0238-4D88-856A-972958EA1005}" srcId="{C4CB35F0-DD7C-44B7-A5EE-FA5F074BB79A}" destId="{B09331C5-3173-479A-991A-130DE1C12DC1}" srcOrd="0" destOrd="0" parTransId="{FB5829C9-BCE3-4442-951E-C2C9542065F6}" sibTransId="{B0DEE2C9-A5A9-485E-AD79-939446786DF5}"/>
    <dgm:cxn modelId="{08CE92E4-9B06-41DE-83CC-15BCC88653FA}" srcId="{B09331C5-3173-479A-991A-130DE1C12DC1}" destId="{7830783F-9F12-4D05-BAAA-4021C7065760}" srcOrd="0" destOrd="0" parTransId="{726606B3-11A0-4651-B4CC-860830C1F0EB}" sibTransId="{EC91F9A7-770B-4D17-ACE1-43AD505FAC78}"/>
    <dgm:cxn modelId="{201E55EB-D9CE-49F4-AD53-991BAF673B02}" srcId="{B09331C5-3173-479A-991A-130DE1C12DC1}" destId="{27D33799-3B04-4365-B080-7CE7041B6744}" srcOrd="4" destOrd="0" parTransId="{9B34E884-74EA-42FF-BD61-5E46FC81D493}" sibTransId="{682E82E2-7787-4B51-9E0C-BE9912162640}"/>
    <dgm:cxn modelId="{AFEA61F9-CDEC-4207-9D8E-9A2BB126CE48}" srcId="{B09331C5-3173-479A-991A-130DE1C12DC1}" destId="{A6D83732-67A5-4F7E-9591-F91564075C9F}" srcOrd="2" destOrd="0" parTransId="{F82C7628-CA4F-4405-8BC8-64EAD12D5907}" sibTransId="{75C393A3-9ADF-4939-A2E3-A1407EC30A5E}"/>
    <dgm:cxn modelId="{BCFC57D9-065A-419B-A19A-801121FE42A3}" type="presParOf" srcId="{A474BE47-4AC3-4F4F-A58E-4DCA74DCFC50}" destId="{4F716255-B208-4099-8B7B-F8286980C794}" srcOrd="0" destOrd="0" presId="urn:microsoft.com/office/officeart/2005/8/layout/hList1"/>
    <dgm:cxn modelId="{A6DD11C1-FCC1-4ECB-B5C5-17028639224F}" type="presParOf" srcId="{4F716255-B208-4099-8B7B-F8286980C794}" destId="{7AB49BB4-A94C-41D3-94D4-8DEFEB2DB72C}" srcOrd="0" destOrd="0" presId="urn:microsoft.com/office/officeart/2005/8/layout/hList1"/>
    <dgm:cxn modelId="{77FE4B48-19A1-4837-AA93-74A7B27413DD}" type="presParOf" srcId="{4F716255-B208-4099-8B7B-F8286980C794}" destId="{75826E61-882F-4E42-B2DE-53BD198C8B8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A58764-EBBE-49BF-A498-49139B7CB444}"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0E0C0BF2-F4D1-4727-ADCF-9B451ABC73DB}">
      <dgm:prSet/>
      <dgm:spPr/>
      <dgm:t>
        <a:bodyPr/>
        <a:lstStyle/>
        <a:p>
          <a:r>
            <a:rPr lang="en-US" dirty="0"/>
            <a:t>Best-First Search</a:t>
          </a:r>
        </a:p>
      </dgm:t>
    </dgm:pt>
    <dgm:pt modelId="{73B01A1B-E2B4-4509-8641-7469EA41DDAA}" type="parTrans" cxnId="{D76041C7-DD70-46B3-B28C-24F4E12957D4}">
      <dgm:prSet/>
      <dgm:spPr/>
      <dgm:t>
        <a:bodyPr/>
        <a:lstStyle/>
        <a:p>
          <a:endParaRPr lang="en-US"/>
        </a:p>
      </dgm:t>
    </dgm:pt>
    <dgm:pt modelId="{F9814398-7DA9-4AA7-8484-4444395A0F34}" type="sibTrans" cxnId="{D76041C7-DD70-46B3-B28C-24F4E12957D4}">
      <dgm:prSet/>
      <dgm:spPr/>
      <dgm:t>
        <a:bodyPr/>
        <a:lstStyle/>
        <a:p>
          <a:endParaRPr lang="en-US"/>
        </a:p>
      </dgm:t>
    </dgm:pt>
    <mc:AlternateContent xmlns:mc="http://schemas.openxmlformats.org/markup-compatibility/2006" xmlns:a14="http://schemas.microsoft.com/office/drawing/2010/main">
      <mc:Choice Requires="a14">
        <dgm:pt modelId="{EC73D527-BE38-4729-9A4D-0823CBA25C0D}">
          <dgm:prSet custT="1"/>
          <dgm:spPr/>
          <dgm:t>
            <a:bodyPr/>
            <a:lstStyle/>
            <a:p>
              <a:pPr/>
              <a:r>
                <a:rPr lang="en-US" sz="2400" dirty="0"/>
                <a:t>Expand the frontier using</a:t>
              </a:r>
              <a:br>
                <a:rPr lang="en-US" sz="2400" dirty="0"/>
              </a:b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 </m:t>
                    </m:r>
                    <m:r>
                      <a:rPr lang="en-US" sz="2400" b="0" i="1" smtClean="0">
                        <a:latin typeface="Cambria Math" panose="02040503050406030204" pitchFamily="18" charset="0"/>
                      </a:rPr>
                      <m:t>𝑓</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𝑛</m:t>
                        </m:r>
                      </m:e>
                    </m:d>
                    <m:r>
                      <a:rPr lang="en-US" sz="2400" b="0" i="1" smtClean="0">
                        <a:latin typeface="Cambria Math" panose="02040503050406030204" pitchFamily="18" charset="0"/>
                      </a:rPr>
                      <m:t>=</m:t>
                    </m:r>
                    <m:r>
                      <a:rPr lang="en-US" sz="2400" b="0" i="1" smtClean="0">
                        <a:latin typeface="Cambria Math" panose="02040503050406030204" pitchFamily="18" charset="0"/>
                      </a:rPr>
                      <m:t>h</m:t>
                    </m:r>
                    <m:r>
                      <a:rPr lang="en-US" sz="2400" b="0" i="1" smtClean="0">
                        <a:latin typeface="Cambria Math" panose="02040503050406030204" pitchFamily="18" charset="0"/>
                      </a:rPr>
                      <m:t>(</m:t>
                    </m:r>
                    <m:r>
                      <a:rPr lang="en-US" sz="2400" b="0" i="1" smtClean="0">
                        <a:latin typeface="Cambria Math" panose="02040503050406030204" pitchFamily="18" charset="0"/>
                      </a:rPr>
                      <m:t>𝑛</m:t>
                    </m:r>
                    <m:r>
                      <a:rPr lang="en-US" sz="2400" b="0" i="1" smtClean="0">
                        <a:latin typeface="Cambria Math" panose="02040503050406030204" pitchFamily="18" charset="0"/>
                      </a:rPr>
                      <m:t>)</m:t>
                    </m:r>
                  </m:oMath>
                </m:oMathPara>
              </a14:m>
              <a:endParaRPr lang="en-US" sz="2400" dirty="0"/>
            </a:p>
          </dgm:t>
        </dgm:pt>
      </mc:Choice>
      <mc:Fallback xmlns="">
        <dgm:pt modelId="{EC73D527-BE38-4729-9A4D-0823CBA25C0D}">
          <dgm:prSet custT="1"/>
          <dgm:spPr/>
          <dgm:t>
            <a:bodyPr/>
            <a:lstStyle/>
            <a:p>
              <a:r>
                <a:rPr lang="en-US" sz="2400" dirty="0"/>
                <a:t>Expand the frontier using</a:t>
              </a:r>
              <a:br>
                <a:rPr lang="en-US" sz="2400" dirty="0"/>
              </a:br>
              <a:r>
                <a:rPr lang="en-US" sz="2400" b="0" i="0">
                  <a:latin typeface="Cambria Math" panose="02040503050406030204" pitchFamily="18" charset="0"/>
                </a:rPr>
                <a:t> 𝑓(𝑛)=ℎ(𝑛)</a:t>
              </a:r>
              <a:endParaRPr lang="en-US" sz="2400" dirty="0"/>
            </a:p>
          </dgm:t>
        </dgm:pt>
      </mc:Fallback>
    </mc:AlternateContent>
    <dgm:pt modelId="{ACC501FE-A2DA-490D-AF45-42F62616BD47}" type="parTrans" cxnId="{0E8B253E-8D53-4D10-B37A-4EF9D0379F52}">
      <dgm:prSet/>
      <dgm:spPr/>
      <dgm:t>
        <a:bodyPr/>
        <a:lstStyle/>
        <a:p>
          <a:endParaRPr lang="en-US"/>
        </a:p>
      </dgm:t>
    </dgm:pt>
    <dgm:pt modelId="{AF618160-5B07-428C-AE26-4B29479CF0A6}" type="sibTrans" cxnId="{0E8B253E-8D53-4D10-B37A-4EF9D0379F52}">
      <dgm:prSet/>
      <dgm:spPr/>
      <dgm:t>
        <a:bodyPr/>
        <a:lstStyle/>
        <a:p>
          <a:endParaRPr lang="en-US"/>
        </a:p>
      </dgm:t>
    </dgm:pt>
    <dgm:pt modelId="{B3C12791-4D5E-42F8-A981-E2D6EC9606A4}" type="pres">
      <dgm:prSet presAssocID="{2CA58764-EBBE-49BF-A498-49139B7CB444}" presName="Name0" presStyleCnt="0">
        <dgm:presLayoutVars>
          <dgm:dir/>
          <dgm:animLvl val="lvl"/>
          <dgm:resizeHandles val="exact"/>
        </dgm:presLayoutVars>
      </dgm:prSet>
      <dgm:spPr/>
    </dgm:pt>
    <dgm:pt modelId="{2C759D0A-DD49-4496-98DB-8559F7A2A54B}" type="pres">
      <dgm:prSet presAssocID="{0E0C0BF2-F4D1-4727-ADCF-9B451ABC73DB}" presName="linNode" presStyleCnt="0"/>
      <dgm:spPr/>
    </dgm:pt>
    <dgm:pt modelId="{A1947C06-6504-4B2C-BA4A-52FBD55BC516}" type="pres">
      <dgm:prSet presAssocID="{0E0C0BF2-F4D1-4727-ADCF-9B451ABC73DB}" presName="parentText" presStyleLbl="node1" presStyleIdx="0" presStyleCnt="2" custLinFactNeighborX="-70773" custLinFactNeighborY="3737">
        <dgm:presLayoutVars>
          <dgm:chMax val="1"/>
          <dgm:bulletEnabled val="1"/>
        </dgm:presLayoutVars>
      </dgm:prSet>
      <dgm:spPr/>
    </dgm:pt>
    <dgm:pt modelId="{CBB345F7-9E86-46C2-B70D-C74E54A750E2}" type="pres">
      <dgm:prSet presAssocID="{F9814398-7DA9-4AA7-8484-4444395A0F34}" presName="sp" presStyleCnt="0"/>
      <dgm:spPr/>
    </dgm:pt>
    <dgm:pt modelId="{B4FC76ED-2B95-4493-8031-AB9620827C7A}" type="pres">
      <dgm:prSet presAssocID="{EC73D527-BE38-4729-9A4D-0823CBA25C0D}" presName="linNode" presStyleCnt="0"/>
      <dgm:spPr/>
    </dgm:pt>
    <dgm:pt modelId="{B991C32F-A05D-4B9E-8E65-9276A1A5031C}" type="pres">
      <dgm:prSet presAssocID="{EC73D527-BE38-4729-9A4D-0823CBA25C0D}" presName="parentText" presStyleLbl="node1" presStyleIdx="1" presStyleCnt="2" custScaleX="110682" custLinFactY="-1263" custLinFactNeighborX="82206" custLinFactNeighborY="-100000">
        <dgm:presLayoutVars>
          <dgm:chMax val="1"/>
          <dgm:bulletEnabled val="1"/>
        </dgm:presLayoutVars>
      </dgm:prSet>
      <dgm:spPr/>
    </dgm:pt>
  </dgm:ptLst>
  <dgm:cxnLst>
    <dgm:cxn modelId="{0E8B253E-8D53-4D10-B37A-4EF9D0379F52}" srcId="{2CA58764-EBBE-49BF-A498-49139B7CB444}" destId="{EC73D527-BE38-4729-9A4D-0823CBA25C0D}" srcOrd="1" destOrd="0" parTransId="{ACC501FE-A2DA-490D-AF45-42F62616BD47}" sibTransId="{AF618160-5B07-428C-AE26-4B29479CF0A6}"/>
    <dgm:cxn modelId="{C8B5C046-E234-4B63-82BA-F181354B3231}" type="presOf" srcId="{EC73D527-BE38-4729-9A4D-0823CBA25C0D}" destId="{B991C32F-A05D-4B9E-8E65-9276A1A5031C}" srcOrd="0" destOrd="0" presId="urn:microsoft.com/office/officeart/2005/8/layout/vList5"/>
    <dgm:cxn modelId="{E16E1B4D-7C1C-4E89-8216-ED63007AD517}" type="presOf" srcId="{0E0C0BF2-F4D1-4727-ADCF-9B451ABC73DB}" destId="{A1947C06-6504-4B2C-BA4A-52FBD55BC516}" srcOrd="0" destOrd="0" presId="urn:microsoft.com/office/officeart/2005/8/layout/vList5"/>
    <dgm:cxn modelId="{CDFBD0A8-D350-4F34-ADD8-C10B1520383A}" type="presOf" srcId="{2CA58764-EBBE-49BF-A498-49139B7CB444}" destId="{B3C12791-4D5E-42F8-A981-E2D6EC9606A4}" srcOrd="0" destOrd="0" presId="urn:microsoft.com/office/officeart/2005/8/layout/vList5"/>
    <dgm:cxn modelId="{D76041C7-DD70-46B3-B28C-24F4E12957D4}" srcId="{2CA58764-EBBE-49BF-A498-49139B7CB444}" destId="{0E0C0BF2-F4D1-4727-ADCF-9B451ABC73DB}" srcOrd="0" destOrd="0" parTransId="{73B01A1B-E2B4-4509-8641-7469EA41DDAA}" sibTransId="{F9814398-7DA9-4AA7-8484-4444395A0F34}"/>
    <dgm:cxn modelId="{D284200D-B2F3-489D-980B-0E4A4F582B75}" type="presParOf" srcId="{B3C12791-4D5E-42F8-A981-E2D6EC9606A4}" destId="{2C759D0A-DD49-4496-98DB-8559F7A2A54B}" srcOrd="0" destOrd="0" presId="urn:microsoft.com/office/officeart/2005/8/layout/vList5"/>
    <dgm:cxn modelId="{3081EBBA-C193-4A7C-A8FA-14C5A6AFBBF1}" type="presParOf" srcId="{2C759D0A-DD49-4496-98DB-8559F7A2A54B}" destId="{A1947C06-6504-4B2C-BA4A-52FBD55BC516}" srcOrd="0" destOrd="0" presId="urn:microsoft.com/office/officeart/2005/8/layout/vList5"/>
    <dgm:cxn modelId="{C1E0438C-F71A-4416-8AED-35A5872FC6DC}" type="presParOf" srcId="{B3C12791-4D5E-42F8-A981-E2D6EC9606A4}" destId="{CBB345F7-9E86-46C2-B70D-C74E54A750E2}" srcOrd="1" destOrd="0" presId="urn:microsoft.com/office/officeart/2005/8/layout/vList5"/>
    <dgm:cxn modelId="{86C72FDE-D25D-49E1-A421-90C3D40163ED}" type="presParOf" srcId="{B3C12791-4D5E-42F8-A981-E2D6EC9606A4}" destId="{B4FC76ED-2B95-4493-8031-AB9620827C7A}" srcOrd="2" destOrd="0" presId="urn:microsoft.com/office/officeart/2005/8/layout/vList5"/>
    <dgm:cxn modelId="{78162856-6315-4243-809C-C037F636D67A}" type="presParOf" srcId="{B4FC76ED-2B95-4493-8031-AB9620827C7A}" destId="{B991C32F-A05D-4B9E-8E65-9276A1A5031C}"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0.xml><?xml version="1.0" encoding="utf-8"?>
<dgm:dataModel xmlns:dgm="http://schemas.openxmlformats.org/drawingml/2006/diagram" xmlns:a="http://schemas.openxmlformats.org/drawingml/2006/main">
  <dgm:ptLst>
    <dgm:pt modelId="{2CA58764-EBBE-49BF-A498-49139B7CB444}"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0E0C0BF2-F4D1-4727-ADCF-9B451ABC73DB}">
      <dgm:prSet/>
      <dgm:spPr/>
      <dgm:t>
        <a:bodyPr/>
        <a:lstStyle/>
        <a:p>
          <a:r>
            <a:rPr lang="en-US" dirty="0"/>
            <a:t>Best-First Search</a:t>
          </a:r>
        </a:p>
      </dgm:t>
    </dgm:pt>
    <dgm:pt modelId="{73B01A1B-E2B4-4509-8641-7469EA41DDAA}" type="parTrans" cxnId="{D76041C7-DD70-46B3-B28C-24F4E12957D4}">
      <dgm:prSet/>
      <dgm:spPr/>
      <dgm:t>
        <a:bodyPr/>
        <a:lstStyle/>
        <a:p>
          <a:endParaRPr lang="en-US"/>
        </a:p>
      </dgm:t>
    </dgm:pt>
    <dgm:pt modelId="{F9814398-7DA9-4AA7-8484-4444395A0F34}" type="sibTrans" cxnId="{D76041C7-DD70-46B3-B28C-24F4E12957D4}">
      <dgm:prSet/>
      <dgm:spPr/>
      <dgm:t>
        <a:bodyPr/>
        <a:lstStyle/>
        <a:p>
          <a:endParaRPr lang="en-US"/>
        </a:p>
      </dgm:t>
    </dgm:pt>
    <dgm:pt modelId="{EC73D527-BE38-4729-9A4D-0823CBA25C0D}">
      <dgm:prSet custT="1"/>
      <dgm:spPr>
        <a:blipFill>
          <a:blip xmlns:r="http://schemas.openxmlformats.org/officeDocument/2006/relationships" r:embed="rId1"/>
          <a:stretch>
            <a:fillRect/>
          </a:stretch>
        </a:blipFill>
      </dgm:spPr>
      <dgm:t>
        <a:bodyPr/>
        <a:lstStyle/>
        <a:p>
          <a:r>
            <a:rPr lang="en-US">
              <a:noFill/>
            </a:rPr>
            <a:t> </a:t>
          </a:r>
        </a:p>
      </dgm:t>
    </dgm:pt>
    <dgm:pt modelId="{ACC501FE-A2DA-490D-AF45-42F62616BD47}" type="parTrans" cxnId="{0E8B253E-8D53-4D10-B37A-4EF9D0379F52}">
      <dgm:prSet/>
      <dgm:spPr/>
      <dgm:t>
        <a:bodyPr/>
        <a:lstStyle/>
        <a:p>
          <a:endParaRPr lang="en-US"/>
        </a:p>
      </dgm:t>
    </dgm:pt>
    <dgm:pt modelId="{AF618160-5B07-428C-AE26-4B29479CF0A6}" type="sibTrans" cxnId="{0E8B253E-8D53-4D10-B37A-4EF9D0379F52}">
      <dgm:prSet/>
      <dgm:spPr/>
      <dgm:t>
        <a:bodyPr/>
        <a:lstStyle/>
        <a:p>
          <a:endParaRPr lang="en-US"/>
        </a:p>
      </dgm:t>
    </dgm:pt>
    <dgm:pt modelId="{B3C12791-4D5E-42F8-A981-E2D6EC9606A4}" type="pres">
      <dgm:prSet presAssocID="{2CA58764-EBBE-49BF-A498-49139B7CB444}" presName="Name0" presStyleCnt="0">
        <dgm:presLayoutVars>
          <dgm:dir/>
          <dgm:animLvl val="lvl"/>
          <dgm:resizeHandles val="exact"/>
        </dgm:presLayoutVars>
      </dgm:prSet>
      <dgm:spPr/>
    </dgm:pt>
    <dgm:pt modelId="{2C759D0A-DD49-4496-98DB-8559F7A2A54B}" type="pres">
      <dgm:prSet presAssocID="{0E0C0BF2-F4D1-4727-ADCF-9B451ABC73DB}" presName="linNode" presStyleCnt="0"/>
      <dgm:spPr/>
    </dgm:pt>
    <dgm:pt modelId="{A1947C06-6504-4B2C-BA4A-52FBD55BC516}" type="pres">
      <dgm:prSet presAssocID="{0E0C0BF2-F4D1-4727-ADCF-9B451ABC73DB}" presName="parentText" presStyleLbl="node1" presStyleIdx="0" presStyleCnt="2" custLinFactNeighborX="-70773" custLinFactNeighborY="3737">
        <dgm:presLayoutVars>
          <dgm:chMax val="1"/>
          <dgm:bulletEnabled val="1"/>
        </dgm:presLayoutVars>
      </dgm:prSet>
      <dgm:spPr/>
    </dgm:pt>
    <dgm:pt modelId="{CBB345F7-9E86-46C2-B70D-C74E54A750E2}" type="pres">
      <dgm:prSet presAssocID="{F9814398-7DA9-4AA7-8484-4444395A0F34}" presName="sp" presStyleCnt="0"/>
      <dgm:spPr/>
    </dgm:pt>
    <dgm:pt modelId="{B4FC76ED-2B95-4493-8031-AB9620827C7A}" type="pres">
      <dgm:prSet presAssocID="{EC73D527-BE38-4729-9A4D-0823CBA25C0D}" presName="linNode" presStyleCnt="0"/>
      <dgm:spPr/>
    </dgm:pt>
    <dgm:pt modelId="{B991C32F-A05D-4B9E-8E65-9276A1A5031C}" type="pres">
      <dgm:prSet presAssocID="{EC73D527-BE38-4729-9A4D-0823CBA25C0D}" presName="parentText" presStyleLbl="node1" presStyleIdx="1" presStyleCnt="2" custScaleX="110682" custLinFactY="-1263" custLinFactNeighborX="82206" custLinFactNeighborY="-100000">
        <dgm:presLayoutVars>
          <dgm:chMax val="1"/>
          <dgm:bulletEnabled val="1"/>
        </dgm:presLayoutVars>
      </dgm:prSet>
      <dgm:spPr/>
    </dgm:pt>
  </dgm:ptLst>
  <dgm:cxnLst>
    <dgm:cxn modelId="{0E8B253E-8D53-4D10-B37A-4EF9D0379F52}" srcId="{2CA58764-EBBE-49BF-A498-49139B7CB444}" destId="{EC73D527-BE38-4729-9A4D-0823CBA25C0D}" srcOrd="1" destOrd="0" parTransId="{ACC501FE-A2DA-490D-AF45-42F62616BD47}" sibTransId="{AF618160-5B07-428C-AE26-4B29479CF0A6}"/>
    <dgm:cxn modelId="{C8B5C046-E234-4B63-82BA-F181354B3231}" type="presOf" srcId="{EC73D527-BE38-4729-9A4D-0823CBA25C0D}" destId="{B991C32F-A05D-4B9E-8E65-9276A1A5031C}" srcOrd="0" destOrd="0" presId="urn:microsoft.com/office/officeart/2005/8/layout/vList5"/>
    <dgm:cxn modelId="{E16E1B4D-7C1C-4E89-8216-ED63007AD517}" type="presOf" srcId="{0E0C0BF2-F4D1-4727-ADCF-9B451ABC73DB}" destId="{A1947C06-6504-4B2C-BA4A-52FBD55BC516}" srcOrd="0" destOrd="0" presId="urn:microsoft.com/office/officeart/2005/8/layout/vList5"/>
    <dgm:cxn modelId="{CDFBD0A8-D350-4F34-ADD8-C10B1520383A}" type="presOf" srcId="{2CA58764-EBBE-49BF-A498-49139B7CB444}" destId="{B3C12791-4D5E-42F8-A981-E2D6EC9606A4}" srcOrd="0" destOrd="0" presId="urn:microsoft.com/office/officeart/2005/8/layout/vList5"/>
    <dgm:cxn modelId="{D76041C7-DD70-46B3-B28C-24F4E12957D4}" srcId="{2CA58764-EBBE-49BF-A498-49139B7CB444}" destId="{0E0C0BF2-F4D1-4727-ADCF-9B451ABC73DB}" srcOrd="0" destOrd="0" parTransId="{73B01A1B-E2B4-4509-8641-7469EA41DDAA}" sibTransId="{F9814398-7DA9-4AA7-8484-4444395A0F34}"/>
    <dgm:cxn modelId="{D284200D-B2F3-489D-980B-0E4A4F582B75}" type="presParOf" srcId="{B3C12791-4D5E-42F8-A981-E2D6EC9606A4}" destId="{2C759D0A-DD49-4496-98DB-8559F7A2A54B}" srcOrd="0" destOrd="0" presId="urn:microsoft.com/office/officeart/2005/8/layout/vList5"/>
    <dgm:cxn modelId="{3081EBBA-C193-4A7C-A8FA-14C5A6AFBBF1}" type="presParOf" srcId="{2C759D0A-DD49-4496-98DB-8559F7A2A54B}" destId="{A1947C06-6504-4B2C-BA4A-52FBD55BC516}" srcOrd="0" destOrd="0" presId="urn:microsoft.com/office/officeart/2005/8/layout/vList5"/>
    <dgm:cxn modelId="{C1E0438C-F71A-4416-8AED-35A5872FC6DC}" type="presParOf" srcId="{B3C12791-4D5E-42F8-A981-E2D6EC9606A4}" destId="{CBB345F7-9E86-46C2-B70D-C74E54A750E2}" srcOrd="1" destOrd="0" presId="urn:microsoft.com/office/officeart/2005/8/layout/vList5"/>
    <dgm:cxn modelId="{86C72FDE-D25D-49E1-A421-90C3D40163ED}" type="presParOf" srcId="{B3C12791-4D5E-42F8-A981-E2D6EC9606A4}" destId="{B4FC76ED-2B95-4493-8031-AB9620827C7A}" srcOrd="2" destOrd="0" presId="urn:microsoft.com/office/officeart/2005/8/layout/vList5"/>
    <dgm:cxn modelId="{78162856-6315-4243-809C-C037F636D67A}" type="presParOf" srcId="{B4FC76ED-2B95-4493-8031-AB9620827C7A}" destId="{B991C32F-A05D-4B9E-8E65-9276A1A5031C}"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54C195-A9F0-4F0D-A6D2-0DD1520FF8CB}">
      <dsp:nvSpPr>
        <dsp:cNvPr id="0" name=""/>
        <dsp:cNvSpPr/>
      </dsp:nvSpPr>
      <dsp:spPr>
        <a:xfrm>
          <a:off x="591502" y="0"/>
          <a:ext cx="6703695" cy="4351338"/>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49C918E-2348-45D8-9BB6-36FC3910AEE6}">
      <dsp:nvSpPr>
        <dsp:cNvPr id="0" name=""/>
        <dsp:cNvSpPr/>
      </dsp:nvSpPr>
      <dsp:spPr>
        <a:xfrm>
          <a:off x="3465" y="1305401"/>
          <a:ext cx="1515340" cy="174053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What are search problems?</a:t>
          </a:r>
        </a:p>
      </dsp:txBody>
      <dsp:txXfrm>
        <a:off x="77438" y="1379374"/>
        <a:ext cx="1367394" cy="1592589"/>
      </dsp:txXfrm>
    </dsp:sp>
    <dsp:sp modelId="{FE566455-4387-4F3B-93FD-63039231E455}">
      <dsp:nvSpPr>
        <dsp:cNvPr id="0" name=""/>
        <dsp:cNvSpPr/>
      </dsp:nvSpPr>
      <dsp:spPr>
        <a:xfrm>
          <a:off x="1594572" y="1305401"/>
          <a:ext cx="1515340" cy="1740535"/>
        </a:xfrm>
        <a:prstGeom prst="roundRect">
          <a:avLst/>
        </a:prstGeom>
        <a:noFill/>
        <a:ln w="9525" cap="flat" cmpd="sng" algn="ctr">
          <a:solidFill>
            <a:schemeClr val="accent1"/>
          </a:solidFill>
          <a:prstDash val="solid"/>
          <a:round/>
          <a:headEnd type="none" w="med" len="med"/>
          <a:tailEnd type="none" w="med" len="med"/>
        </a:ln>
        <a:effectLst/>
      </dsp:spPr>
      <dsp:style>
        <a:lnRef idx="0">
          <a:scrgbClr r="0" g="0" b="0"/>
        </a:lnRef>
        <a:fillRef idx="0">
          <a:scrgbClr r="0" g="0" b="0"/>
        </a:fillRef>
        <a:effectRef idx="0">
          <a:scrgbClr r="0" g="0" b="0"/>
        </a:effectRef>
        <a:fontRef idx="minor">
          <a:schemeClr val="accen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Tree search</a:t>
          </a:r>
        </a:p>
      </dsp:txBody>
      <dsp:txXfrm>
        <a:off x="1668545" y="1379374"/>
        <a:ext cx="1367394" cy="1592589"/>
      </dsp:txXfrm>
    </dsp:sp>
    <dsp:sp modelId="{858814D1-FF3C-47B6-8AC7-C86C14DFF8DC}">
      <dsp:nvSpPr>
        <dsp:cNvPr id="0" name=""/>
        <dsp:cNvSpPr/>
      </dsp:nvSpPr>
      <dsp:spPr>
        <a:xfrm>
          <a:off x="3185679" y="1305401"/>
          <a:ext cx="1515340" cy="1740535"/>
        </a:xfrm>
        <a:prstGeom prst="roundRect">
          <a:avLst/>
        </a:prstGeom>
        <a:noFill/>
        <a:ln w="9525" cap="flat" cmpd="sng" algn="ctr">
          <a:solidFill>
            <a:schemeClr val="accent1"/>
          </a:solidFill>
          <a:prstDash val="solid"/>
          <a:round/>
          <a:headEnd type="none" w="med" len="med"/>
          <a:tailEnd type="none" w="med" len="med"/>
        </a:ln>
        <a:effectLst/>
      </dsp:spPr>
      <dsp:style>
        <a:lnRef idx="0">
          <a:scrgbClr r="0" g="0" b="0"/>
        </a:lnRef>
        <a:fillRef idx="0">
          <a:scrgbClr r="0" g="0" b="0"/>
        </a:fillRef>
        <a:effectRef idx="0">
          <a:scrgbClr r="0" g="0" b="0"/>
        </a:effectRef>
        <a:fontRef idx="minor">
          <a:schemeClr val="accen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Search space</a:t>
          </a:r>
        </a:p>
      </dsp:txBody>
      <dsp:txXfrm>
        <a:off x="3259652" y="1379374"/>
        <a:ext cx="1367394" cy="1592589"/>
      </dsp:txXfrm>
    </dsp:sp>
    <dsp:sp modelId="{FC3C55A0-84B2-4F6E-AB59-77725D722C40}">
      <dsp:nvSpPr>
        <dsp:cNvPr id="0" name=""/>
        <dsp:cNvSpPr/>
      </dsp:nvSpPr>
      <dsp:spPr>
        <a:xfrm>
          <a:off x="4776787" y="1305401"/>
          <a:ext cx="1515340" cy="1740535"/>
        </a:xfrm>
        <a:prstGeom prst="roundRect">
          <a:avLst/>
        </a:prstGeom>
        <a:noFill/>
        <a:ln w="9525" cap="flat" cmpd="sng" algn="ctr">
          <a:solidFill>
            <a:schemeClr val="accent1"/>
          </a:solidFill>
          <a:prstDash val="solid"/>
          <a:round/>
          <a:headEnd type="none" w="med" len="med"/>
          <a:tailEnd type="none" w="med" len="med"/>
        </a:ln>
        <a:effectLst/>
      </dsp:spPr>
      <dsp:style>
        <a:lnRef idx="0">
          <a:scrgbClr r="0" g="0" b="0"/>
        </a:lnRef>
        <a:fillRef idx="0">
          <a:scrgbClr r="0" g="0" b="0"/>
        </a:fillRef>
        <a:effectRef idx="0">
          <a:scrgbClr r="0" g="0" b="0"/>
        </a:effectRef>
        <a:fontRef idx="minor">
          <a:schemeClr val="accen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Uninformed search</a:t>
          </a:r>
        </a:p>
      </dsp:txBody>
      <dsp:txXfrm>
        <a:off x="4850760" y="1379374"/>
        <a:ext cx="1367394" cy="1592589"/>
      </dsp:txXfrm>
    </dsp:sp>
    <dsp:sp modelId="{06064AD5-8D7F-4BDF-925D-EFA8045701F9}">
      <dsp:nvSpPr>
        <dsp:cNvPr id="0" name=""/>
        <dsp:cNvSpPr/>
      </dsp:nvSpPr>
      <dsp:spPr>
        <a:xfrm>
          <a:off x="6367894" y="1305401"/>
          <a:ext cx="1515340" cy="1740535"/>
        </a:xfrm>
        <a:prstGeom prst="roundRect">
          <a:avLst/>
        </a:prstGeom>
        <a:noFill/>
        <a:ln w="9525" cap="flat" cmpd="sng" algn="ctr">
          <a:solidFill>
            <a:schemeClr val="accent1"/>
          </a:solidFill>
          <a:prstDash val="solid"/>
          <a:round/>
          <a:headEnd type="none" w="med" len="med"/>
          <a:tailEnd type="none" w="med" len="med"/>
        </a:ln>
        <a:effectLst/>
      </dsp:spPr>
      <dsp:style>
        <a:lnRef idx="0">
          <a:scrgbClr r="0" g="0" b="0"/>
        </a:lnRef>
        <a:fillRef idx="0">
          <a:scrgbClr r="0" g="0" b="0"/>
        </a:fillRef>
        <a:effectRef idx="0">
          <a:scrgbClr r="0" g="0" b="0"/>
        </a:effectRef>
        <a:fontRef idx="minor">
          <a:schemeClr val="accen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Informed search</a:t>
          </a:r>
        </a:p>
      </dsp:txBody>
      <dsp:txXfrm>
        <a:off x="6441867" y="1379374"/>
        <a:ext cx="1367394" cy="15925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B49BB4-A94C-41D3-94D4-8DEFEB2DB72C}">
      <dsp:nvSpPr>
        <dsp:cNvPr id="0" name=""/>
        <dsp:cNvSpPr/>
      </dsp:nvSpPr>
      <dsp:spPr>
        <a:xfrm>
          <a:off x="0" y="3336"/>
          <a:ext cx="2167520" cy="86700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dirty="0"/>
            <a:t>Given a search problem definition</a:t>
          </a:r>
        </a:p>
      </dsp:txBody>
      <dsp:txXfrm>
        <a:off x="0" y="3336"/>
        <a:ext cx="2167520" cy="867008"/>
      </dsp:txXfrm>
    </dsp:sp>
    <dsp:sp modelId="{75826E61-882F-4E42-B2DE-53BD198C8B82}">
      <dsp:nvSpPr>
        <dsp:cNvPr id="0" name=""/>
        <dsp:cNvSpPr/>
      </dsp:nvSpPr>
      <dsp:spPr>
        <a:xfrm>
          <a:off x="0" y="870344"/>
          <a:ext cx="2167520" cy="149327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t>Initial state</a:t>
          </a:r>
        </a:p>
        <a:p>
          <a:pPr marL="171450" lvl="1" indent="-171450" algn="l" defTabSz="711200">
            <a:lnSpc>
              <a:spcPct val="90000"/>
            </a:lnSpc>
            <a:spcBef>
              <a:spcPct val="0"/>
            </a:spcBef>
            <a:spcAft>
              <a:spcPct val="15000"/>
            </a:spcAft>
            <a:buChar char="•"/>
          </a:pPr>
          <a:r>
            <a:rPr lang="en-US" sz="1600" kern="1200" dirty="0"/>
            <a:t>Actions</a:t>
          </a:r>
        </a:p>
        <a:p>
          <a:pPr marL="171450" lvl="1" indent="-171450" algn="l" defTabSz="711200">
            <a:lnSpc>
              <a:spcPct val="90000"/>
            </a:lnSpc>
            <a:spcBef>
              <a:spcPct val="0"/>
            </a:spcBef>
            <a:spcAft>
              <a:spcPct val="15000"/>
            </a:spcAft>
            <a:buChar char="•"/>
          </a:pPr>
          <a:r>
            <a:rPr lang="en-US" sz="1600" kern="1200" dirty="0"/>
            <a:t>Transition model</a:t>
          </a:r>
        </a:p>
        <a:p>
          <a:pPr marL="171450" lvl="1" indent="-171450" algn="l" defTabSz="711200">
            <a:lnSpc>
              <a:spcPct val="90000"/>
            </a:lnSpc>
            <a:spcBef>
              <a:spcPct val="0"/>
            </a:spcBef>
            <a:spcAft>
              <a:spcPct val="15000"/>
            </a:spcAft>
            <a:buChar char="•"/>
          </a:pPr>
          <a:r>
            <a:rPr lang="en-US" sz="1600" kern="1200" dirty="0"/>
            <a:t>Goal state</a:t>
          </a:r>
        </a:p>
        <a:p>
          <a:pPr marL="171450" lvl="1" indent="-171450" algn="l" defTabSz="711200">
            <a:lnSpc>
              <a:spcPct val="90000"/>
            </a:lnSpc>
            <a:spcBef>
              <a:spcPct val="0"/>
            </a:spcBef>
            <a:spcAft>
              <a:spcPct val="15000"/>
            </a:spcAft>
            <a:buChar char="•"/>
          </a:pPr>
          <a:r>
            <a:rPr lang="en-US" sz="1600" kern="1200" dirty="0"/>
            <a:t>Path cost</a:t>
          </a:r>
        </a:p>
      </dsp:txBody>
      <dsp:txXfrm>
        <a:off x="0" y="870344"/>
        <a:ext cx="2167520" cy="149327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947C06-6504-4B2C-BA4A-52FBD55BC516}">
      <dsp:nvSpPr>
        <dsp:cNvPr id="0" name=""/>
        <dsp:cNvSpPr/>
      </dsp:nvSpPr>
      <dsp:spPr>
        <a:xfrm>
          <a:off x="362706" y="79372"/>
          <a:ext cx="2839212" cy="212255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89535" rIns="179070" bIns="89535" numCol="1" spcCol="1270" anchor="ctr" anchorCtr="0">
          <a:noAutofit/>
        </a:bodyPr>
        <a:lstStyle/>
        <a:p>
          <a:pPr marL="0" lvl="0" indent="0" algn="ctr" defTabSz="2089150">
            <a:lnSpc>
              <a:spcPct val="90000"/>
            </a:lnSpc>
            <a:spcBef>
              <a:spcPct val="0"/>
            </a:spcBef>
            <a:spcAft>
              <a:spcPct val="35000"/>
            </a:spcAft>
            <a:buNone/>
          </a:pPr>
          <a:r>
            <a:rPr lang="en-US" sz="4700" kern="1200" dirty="0"/>
            <a:t>Best-First Search</a:t>
          </a:r>
        </a:p>
      </dsp:txBody>
      <dsp:txXfrm>
        <a:off x="466320" y="182986"/>
        <a:ext cx="2631984" cy="1915324"/>
      </dsp:txXfrm>
    </dsp:sp>
    <dsp:sp modelId="{B991C32F-A05D-4B9E-8E65-9276A1A5031C}">
      <dsp:nvSpPr>
        <dsp:cNvPr id="0" name=""/>
        <dsp:cNvSpPr/>
      </dsp:nvSpPr>
      <dsp:spPr>
        <a:xfrm>
          <a:off x="4706104" y="79372"/>
          <a:ext cx="3142496" cy="212255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a:t>Expand the frontier using</a:t>
          </a:r>
          <a:br>
            <a:rPr lang="en-US" sz="2400" kern="1200" dirty="0"/>
          </a:br>
          <a14:m xmlns:a14="http://schemas.microsoft.com/office/drawing/2010/main">
            <m:oMathPara xmlns:m="http://schemas.openxmlformats.org/officeDocument/2006/math">
              <m:oMathParaPr>
                <m:jc m:val="centerGroup"/>
              </m:oMathParaPr>
              <m:oMath xmlns:m="http://schemas.openxmlformats.org/officeDocument/2006/math">
                <m:r>
                  <a:rPr lang="en-US" sz="2400" b="0" i="1" kern="1200" smtClean="0">
                    <a:latin typeface="Cambria Math" panose="02040503050406030204" pitchFamily="18" charset="0"/>
                  </a:rPr>
                  <m:t> </m:t>
                </m:r>
                <m:r>
                  <a:rPr lang="en-US" sz="2400" b="0" i="1" kern="1200" smtClean="0">
                    <a:latin typeface="Cambria Math" panose="02040503050406030204" pitchFamily="18" charset="0"/>
                  </a:rPr>
                  <m:t>𝑓</m:t>
                </m:r>
                <m:d>
                  <m:dPr>
                    <m:ctrlPr>
                      <a:rPr lang="en-US" sz="2400" b="0" i="1" kern="1200" smtClean="0">
                        <a:latin typeface="Cambria Math" panose="02040503050406030204" pitchFamily="18" charset="0"/>
                      </a:rPr>
                    </m:ctrlPr>
                  </m:dPr>
                  <m:e>
                    <m:r>
                      <a:rPr lang="en-US" sz="2400" b="0" i="1" kern="1200" smtClean="0">
                        <a:latin typeface="Cambria Math" panose="02040503050406030204" pitchFamily="18" charset="0"/>
                      </a:rPr>
                      <m:t>𝑛</m:t>
                    </m:r>
                  </m:e>
                </m:d>
                <m:r>
                  <a:rPr lang="en-US" sz="2400" b="0" i="1" kern="1200" smtClean="0">
                    <a:latin typeface="Cambria Math" panose="02040503050406030204" pitchFamily="18" charset="0"/>
                  </a:rPr>
                  <m:t>=</m:t>
                </m:r>
                <m:r>
                  <a:rPr lang="en-US" sz="2400" b="0" i="1" kern="1200" smtClean="0">
                    <a:latin typeface="Cambria Math" panose="02040503050406030204" pitchFamily="18" charset="0"/>
                  </a:rPr>
                  <m:t>h</m:t>
                </m:r>
                <m:r>
                  <a:rPr lang="en-US" sz="2400" b="0" i="1" kern="1200" smtClean="0">
                    <a:latin typeface="Cambria Math" panose="02040503050406030204" pitchFamily="18" charset="0"/>
                  </a:rPr>
                  <m:t>(</m:t>
                </m:r>
                <m:r>
                  <a:rPr lang="en-US" sz="2400" b="0" i="1" kern="1200" smtClean="0">
                    <a:latin typeface="Cambria Math" panose="02040503050406030204" pitchFamily="18" charset="0"/>
                  </a:rPr>
                  <m:t>𝑛</m:t>
                </m:r>
                <m:r>
                  <a:rPr lang="en-US" sz="2400" b="0" i="1" kern="1200" smtClean="0">
                    <a:latin typeface="Cambria Math" panose="02040503050406030204" pitchFamily="18" charset="0"/>
                  </a:rPr>
                  <m:t>)</m:t>
                </m:r>
              </m:oMath>
            </m:oMathPara>
          </a14:m>
          <a:endParaRPr lang="en-US" sz="2400" kern="1200" dirty="0"/>
        </a:p>
      </dsp:txBody>
      <dsp:txXfrm>
        <a:off x="4809718" y="182986"/>
        <a:ext cx="2935268" cy="191532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190.png>
</file>

<file path=ppt/media/image2.png>
</file>

<file path=ppt/media/image20.png>
</file>

<file path=ppt/media/image200.png>
</file>

<file path=ppt/media/image21.jpeg>
</file>

<file path=ppt/media/image22.png>
</file>

<file path=ppt/media/image23.png>
</file>

<file path=ppt/media/image24.png>
</file>

<file path=ppt/media/image25.png>
</file>

<file path=ppt/media/image26.png>
</file>

<file path=ppt/media/image260.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30.png>
</file>

<file path=ppt/media/image34.png>
</file>

<file path=ppt/media/image340.png>
</file>

<file path=ppt/media/image35.png>
</file>

<file path=ppt/media/image36.png>
</file>

<file path=ppt/media/image360.png>
</file>

<file path=ppt/media/image361.png>
</file>

<file path=ppt/media/image37.jpeg>
</file>

<file path=ppt/media/image37.png>
</file>

<file path=ppt/media/image370.png>
</file>

<file path=ppt/media/image371.png>
</file>

<file path=ppt/media/image38.png>
</file>

<file path=ppt/media/image380.png>
</file>

<file path=ppt/media/image39.png>
</file>

<file path=ppt/media/image390.png>
</file>

<file path=ppt/media/image4.png>
</file>

<file path=ppt/media/image40.png>
</file>

<file path=ppt/media/image41.png>
</file>

<file path=ppt/media/image42.png>
</file>

<file path=ppt/media/image43.png>
</file>

<file path=ppt/media/image44.png>
</file>

<file path=ppt/media/image45.png>
</file>

<file path=ppt/media/image450.png>
</file>

<file path=ppt/media/image46.png>
</file>

<file path=ppt/media/image460.png>
</file>

<file path=ppt/media/image47.png>
</file>

<file path=ppt/media/image470.png>
</file>

<file path=ppt/media/image48.png>
</file>

<file path=ppt/media/image49.png>
</file>

<file path=ppt/media/image5.png>
</file>

<file path=ppt/media/image50.png>
</file>

<file path=ppt/media/image51.png>
</file>

<file path=ppt/media/image510.png>
</file>

<file path=ppt/media/image5100.png>
</file>

<file path=ppt/media/image511.png>
</file>

<file path=ppt/media/image52.png>
</file>

<file path=ppt/media/image53.png>
</file>

<file path=ppt/media/image54.png>
</file>

<file path=ppt/media/image55.png>
</file>

<file path=ppt/media/image550.png>
</file>

<file path=ppt/media/image551.png>
</file>

<file path=ppt/media/image56.png>
</file>

<file path=ppt/media/image560.png>
</file>

<file path=ppt/media/image57.png>
</file>

<file path=ppt/media/image570.png>
</file>

<file path=ppt/media/image58.png>
</file>

<file path=ppt/media/image59.png>
</file>

<file path=ppt/media/image590.png>
</file>

<file path=ppt/media/image6.png>
</file>

<file path=ppt/media/image60.png>
</file>

<file path=ppt/media/image61.png>
</file>

<file path=ppt/media/image62.png>
</file>

<file path=ppt/media/image620.png>
</file>

<file path=ppt/media/image621.png>
</file>

<file path=ppt/media/image63.png>
</file>

<file path=ppt/media/image632.png>
</file>

<file path=ppt/media/image64.png>
</file>

<file path=ppt/media/image640.png>
</file>

<file path=ppt/media/image65.png>
</file>

<file path=ppt/media/image650.png>
</file>

<file path=ppt/media/image66.png>
</file>

<file path=ppt/media/image661.png>
</file>

<file path=ppt/media/image662.png>
</file>

<file path=ppt/media/image67.png>
</file>

<file path=ppt/media/image670.png>
</file>

<file path=ppt/media/image68.png>
</file>

<file path=ppt/media/image69.png>
</file>

<file path=ppt/media/image7.png>
</file>

<file path=ppt/media/image70.png>
</file>

<file path=ppt/media/image700.png>
</file>

<file path=ppt/media/image71.png>
</file>

<file path=ppt/media/image710.png>
</file>

<file path=ppt/media/image72.png>
</file>

<file path=ppt/media/image720.png>
</file>

<file path=ppt/media/image73.png>
</file>

<file path=ppt/media/image74.png>
</file>

<file path=ppt/media/image75.png>
</file>

<file path=ppt/media/image750.png>
</file>

<file path=ppt/media/image76.gif>
</file>

<file path=ppt/media/image760.png>
</file>

<file path=ppt/media/image761.png>
</file>

<file path=ppt/media/image77.png>
</file>

<file path=ppt/media/image770.png>
</file>

<file path=ppt/media/image78.png>
</file>

<file path=ppt/media/image79.png>
</file>

<file path=ppt/media/image790.png>
</file>

<file path=ppt/media/image8.png>
</file>

<file path=ppt/media/image80.png>
</file>

<file path=ppt/media/image81.png>
</file>

<file path=ppt/media/image810.png>
</file>

<file path=ppt/media/image82.png>
</file>

<file path=ppt/media/image820.png>
</file>

<file path=ppt/media/image83.png>
</file>

<file path=ppt/media/image830.png>
</file>

<file path=ppt/media/image84.png>
</file>

<file path=ppt/media/image85.png>
</file>

<file path=ppt/media/image850.png>
</file>

<file path=ppt/media/image86.png>
</file>

<file path=ppt/media/image860.png>
</file>

<file path=ppt/media/image87.png>
</file>

<file path=ppt/media/image870.png>
</file>

<file path=ppt/media/image88.png>
</file>

<file path=ppt/media/image880.png>
</file>

<file path=ppt/media/image89.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9570"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eaLnBrk="1" hangingPunct="1">
              <a:defRPr sz="1300">
                <a:latin typeface="Calibri" panose="020F0502020204030204" pitchFamily="34" charset="0"/>
              </a:defRPr>
            </a:lvl1pPr>
          </a:lstStyle>
          <a:p>
            <a:endParaRPr lang="en-US" dirty="0"/>
          </a:p>
        </p:txBody>
      </p:sp>
      <p:sp>
        <p:nvSpPr>
          <p:cNvPr id="109571"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eaLnBrk="1" hangingPunct="1">
              <a:defRPr sz="1300">
                <a:latin typeface="Calibri" panose="020F0502020204030204" pitchFamily="34" charset="0"/>
              </a:defRPr>
            </a:lvl1pPr>
          </a:lstStyle>
          <a:p>
            <a:endParaRPr lang="en-US" dirty="0"/>
          </a:p>
        </p:txBody>
      </p:sp>
      <p:sp>
        <p:nvSpPr>
          <p:cNvPr id="109572"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ffectLst/>
        </p:spPr>
      </p:sp>
      <p:sp>
        <p:nvSpPr>
          <p:cNvPr id="109573"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9574"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eaLnBrk="1" hangingPunct="1">
              <a:defRPr sz="1300">
                <a:latin typeface="Calibri" panose="020F0502020204030204" pitchFamily="34" charset="0"/>
              </a:defRPr>
            </a:lvl1pPr>
          </a:lstStyle>
          <a:p>
            <a:endParaRPr lang="en-US" dirty="0"/>
          </a:p>
        </p:txBody>
      </p:sp>
      <p:sp>
        <p:nvSpPr>
          <p:cNvPr id="109575"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eaLnBrk="1" hangingPunct="1">
              <a:defRPr sz="1300">
                <a:latin typeface="Calibri" panose="020F0502020204030204" pitchFamily="34" charset="0"/>
              </a:defRPr>
            </a:lvl1pPr>
          </a:lstStyle>
          <a:p>
            <a:fld id="{3AED0B83-FA1E-482D-AD89-4E224F76AB55}"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Calibri" panose="020F0502020204030204" pitchFamily="34" charset="0"/>
        <a:ea typeface="+mn-ea"/>
        <a:cs typeface="+mn-cs"/>
      </a:defRPr>
    </a:lvl1pPr>
    <a:lvl2pPr marL="457200" algn="l" rtl="0" fontAlgn="base">
      <a:spcBef>
        <a:spcPct val="30000"/>
      </a:spcBef>
      <a:spcAft>
        <a:spcPct val="0"/>
      </a:spcAft>
      <a:defRPr sz="1200" kern="1200">
        <a:solidFill>
          <a:schemeClr val="tx1"/>
        </a:solidFill>
        <a:latin typeface="Calibri" panose="020F0502020204030204" pitchFamily="34" charset="0"/>
        <a:ea typeface="+mn-ea"/>
        <a:cs typeface="+mn-cs"/>
      </a:defRPr>
    </a:lvl2pPr>
    <a:lvl3pPr marL="914400" algn="l" rtl="0" fontAlgn="base">
      <a:spcBef>
        <a:spcPct val="30000"/>
      </a:spcBef>
      <a:spcAft>
        <a:spcPct val="0"/>
      </a:spcAft>
      <a:defRPr sz="1200" kern="1200">
        <a:solidFill>
          <a:schemeClr val="tx1"/>
        </a:solidFill>
        <a:latin typeface="Calibri" panose="020F0502020204030204" pitchFamily="34" charset="0"/>
        <a:ea typeface="+mn-ea"/>
        <a:cs typeface="+mn-cs"/>
      </a:defRPr>
    </a:lvl3pPr>
    <a:lvl4pPr marL="1371600" algn="l" rtl="0" fontAlgn="base">
      <a:spcBef>
        <a:spcPct val="30000"/>
      </a:spcBef>
      <a:spcAft>
        <a:spcPct val="0"/>
      </a:spcAft>
      <a:defRPr sz="1200" kern="1200">
        <a:solidFill>
          <a:schemeClr val="tx1"/>
        </a:solidFill>
        <a:latin typeface="Calibri" panose="020F0502020204030204" pitchFamily="34" charset="0"/>
        <a:ea typeface="+mn-ea"/>
        <a:cs typeface="+mn-cs"/>
      </a:defRPr>
    </a:lvl4pPr>
    <a:lvl5pPr marL="1828800" algn="l" rtl="0" fontAlgn="base">
      <a:spcBef>
        <a:spcPct val="30000"/>
      </a:spcBef>
      <a:spcAft>
        <a:spcPct val="0"/>
      </a:spcAft>
      <a:defRPr sz="1200" kern="1200">
        <a:solidFill>
          <a:schemeClr val="tx1"/>
        </a:solidFill>
        <a:latin typeface="Calibri" panose="020F050202020403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ED0B83-FA1E-482D-AD89-4E224F76AB55}" type="slidenum">
              <a:rPr lang="en-US" smtClean="0"/>
              <a:pPr/>
              <a:t>12</a:t>
            </a:fld>
            <a:endParaRPr lang="en-US" dirty="0"/>
          </a:p>
        </p:txBody>
      </p:sp>
    </p:spTree>
    <p:extLst>
      <p:ext uri="{BB962C8B-B14F-4D97-AF65-F5344CB8AC3E}">
        <p14:creationId xmlns:p14="http://schemas.microsoft.com/office/powerpoint/2010/main" val="24972890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13</a:t>
            </a:fld>
            <a:endParaRPr lang="en-US"/>
          </a:p>
        </p:txBody>
      </p:sp>
    </p:spTree>
    <p:extLst>
      <p:ext uri="{BB962C8B-B14F-4D97-AF65-F5344CB8AC3E}">
        <p14:creationId xmlns:p14="http://schemas.microsoft.com/office/powerpoint/2010/main" val="5522182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14</a:t>
            </a:fld>
            <a:endParaRPr lang="en-US"/>
          </a:p>
        </p:txBody>
      </p:sp>
    </p:spTree>
    <p:extLst>
      <p:ext uri="{BB962C8B-B14F-4D97-AF65-F5344CB8AC3E}">
        <p14:creationId xmlns:p14="http://schemas.microsoft.com/office/powerpoint/2010/main" val="3106622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17</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18</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19</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20</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21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754576A-F041-465B-B05C-90CC0BF4FA50}" type="slidenum">
              <a:rPr lang="en-US" smtClean="0"/>
              <a:pPr/>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23</a:t>
            </a:fld>
            <a:endParaRPr lang="en-US"/>
          </a:p>
        </p:txBody>
      </p:sp>
    </p:spTree>
    <p:extLst>
      <p:ext uri="{BB962C8B-B14F-4D97-AF65-F5344CB8AC3E}">
        <p14:creationId xmlns:p14="http://schemas.microsoft.com/office/powerpoint/2010/main" val="40702550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35</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36</a:t>
            </a:fld>
            <a:endParaRPr lang="en-US"/>
          </a:p>
        </p:txBody>
      </p:sp>
    </p:spTree>
    <p:extLst>
      <p:ext uri="{BB962C8B-B14F-4D97-AF65-F5344CB8AC3E}">
        <p14:creationId xmlns:p14="http://schemas.microsoft.com/office/powerpoint/2010/main" val="14236602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39</a:t>
            </a:fld>
            <a:endParaRPr lang="en-US"/>
          </a:p>
        </p:txBody>
      </p:sp>
    </p:spTree>
    <p:extLst>
      <p:ext uri="{BB962C8B-B14F-4D97-AF65-F5344CB8AC3E}">
        <p14:creationId xmlns:p14="http://schemas.microsoft.com/office/powerpoint/2010/main" val="13295307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40</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AED0B83-FA1E-482D-AD89-4E224F76AB55}" type="slidenum">
              <a:rPr lang="en-US" smtClean="0"/>
              <a:pPr/>
              <a:t>41</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46</a:t>
            </a:fld>
            <a:endParaRPr lang="en-US"/>
          </a:p>
        </p:txBody>
      </p:sp>
    </p:spTree>
    <p:extLst>
      <p:ext uri="{BB962C8B-B14F-4D97-AF65-F5344CB8AC3E}">
        <p14:creationId xmlns:p14="http://schemas.microsoft.com/office/powerpoint/2010/main" val="26895456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47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48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49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754576A-F041-465B-B05C-90CC0BF4FA50}" type="slidenum">
              <a:rPr lang="en-US" smtClean="0"/>
              <a:pPr/>
              <a:t>4</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51</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53</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54</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55</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56</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57</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58</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59</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60</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61</a:t>
            </a:fld>
            <a:endParaRPr lang="en-US"/>
          </a:p>
        </p:txBody>
      </p:sp>
    </p:spTree>
    <p:extLst>
      <p:ext uri="{BB962C8B-B14F-4D97-AF65-F5344CB8AC3E}">
        <p14:creationId xmlns:p14="http://schemas.microsoft.com/office/powerpoint/2010/main" val="2489896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754576A-F041-465B-B05C-90CC0BF4FA50}" type="slidenum">
              <a:rPr lang="en-US" smtClean="0"/>
              <a:pPr/>
              <a:t>5</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63</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65</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Dates back to 1968 </a:t>
            </a:r>
          </a:p>
        </p:txBody>
      </p:sp>
      <p:sp>
        <p:nvSpPr>
          <p:cNvPr id="4" name="Slide Number Placeholder 3"/>
          <p:cNvSpPr>
            <a:spLocks noGrp="1"/>
          </p:cNvSpPr>
          <p:nvPr>
            <p:ph type="sldNum" sz="quarter" idx="10"/>
          </p:nvPr>
        </p:nvSpPr>
        <p:spPr/>
        <p:txBody>
          <a:bodyPr/>
          <a:lstStyle/>
          <a:p>
            <a:fld id="{CA8F1D18-9638-4932-8910-B6EDCB447AA8}" type="slidenum">
              <a:rPr lang="en-US" smtClean="0"/>
              <a:pPr/>
              <a:t>66</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67</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68</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69</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70</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71</a:t>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72</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73</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6</a:t>
            </a:fld>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75</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76</a:t>
            </a:fld>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77</a:t>
            </a:fld>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78</a:t>
            </a:fld>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81</a:t>
            </a:fld>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82</a:t>
            </a:fld>
            <a:endParaRPr 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83</a:t>
            </a:fld>
            <a:endParaRPr lang="en-US"/>
          </a:p>
        </p:txBody>
      </p:sp>
    </p:spTree>
    <p:extLst>
      <p:ext uri="{BB962C8B-B14F-4D97-AF65-F5344CB8AC3E}">
        <p14:creationId xmlns:p14="http://schemas.microsoft.com/office/powerpoint/2010/main" val="83687616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84</a:t>
            </a:fld>
            <a:endParaRPr 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85</a:t>
            </a:fld>
            <a:endParaRPr 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86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7</a:t>
            </a:fld>
            <a:endParaRPr lang="en-US"/>
          </a:p>
        </p:txBody>
      </p:sp>
    </p:spTree>
    <p:extLst>
      <p:ext uri="{BB962C8B-B14F-4D97-AF65-F5344CB8AC3E}">
        <p14:creationId xmlns:p14="http://schemas.microsoft.com/office/powerpoint/2010/main" val="358552028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8F1D18-9638-4932-8910-B6EDCB447AA8}" type="slidenum">
              <a:rPr lang="en-US" smtClean="0"/>
              <a:pPr/>
              <a:t>87</a:t>
            </a:fld>
            <a:endParaRPr 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88</a:t>
            </a:fld>
            <a:endParaRPr 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89</a:t>
            </a:fld>
            <a:endParaRPr 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AED0B83-FA1E-482D-AD89-4E224F76AB55}" type="slidenum">
              <a:rPr lang="en-US" smtClean="0"/>
              <a:pPr/>
              <a:t>91</a:t>
            </a:fld>
            <a:endParaRPr 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92</a:t>
            </a:fld>
            <a:endParaRPr lang="en-US"/>
          </a:p>
        </p:txBody>
      </p:sp>
    </p:spTree>
    <p:extLst>
      <p:ext uri="{BB962C8B-B14F-4D97-AF65-F5344CB8AC3E}">
        <p14:creationId xmlns:p14="http://schemas.microsoft.com/office/powerpoint/2010/main" val="879119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AED0B83-FA1E-482D-AD89-4E224F76AB55}"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3A0A1-3327-45CE-8A21-0BF59E3A9C67}"/>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83E0102D-83A5-4E73-A95C-4D3778785FC1}"/>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104584AD-FB15-4D4C-88DE-F352529B24DC}"/>
              </a:ext>
            </a:extLst>
          </p:cNvPr>
          <p:cNvSpPr>
            <a:spLocks noGrp="1"/>
          </p:cNvSpPr>
          <p:nvPr>
            <p:ph type="dt" sz="half" idx="10"/>
          </p:nvPr>
        </p:nvSpPr>
        <p:spPr>
          <a:xfrm>
            <a:off x="628650" y="6356351"/>
            <a:ext cx="2057400" cy="365125"/>
          </a:xfrm>
          <a:prstGeom prst="rect">
            <a:avLst/>
          </a:prstGeom>
        </p:spPr>
        <p:txBody>
          <a:bodyPr/>
          <a:lstStyle/>
          <a:p>
            <a:fld id="{FDB68C03-DCF9-4B87-BBF6-8F2088376604}" type="datetimeFigureOut">
              <a:rPr lang="en-US" smtClean="0"/>
              <a:t>9/29/2025</a:t>
            </a:fld>
            <a:endParaRPr lang="en-US"/>
          </a:p>
        </p:txBody>
      </p:sp>
      <p:sp>
        <p:nvSpPr>
          <p:cNvPr id="5" name="Footer Placeholder 4">
            <a:extLst>
              <a:ext uri="{FF2B5EF4-FFF2-40B4-BE49-F238E27FC236}">
                <a16:creationId xmlns:a16="http://schemas.microsoft.com/office/drawing/2014/main" id="{7920771D-B2B7-4DDB-877A-898A10F45173}"/>
              </a:ext>
            </a:extLst>
          </p:cNvPr>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4EC21AC-5AFD-4F2C-8A31-C0113410E034}"/>
              </a:ext>
            </a:extLst>
          </p:cNvPr>
          <p:cNvSpPr>
            <a:spLocks noGrp="1"/>
          </p:cNvSpPr>
          <p:nvPr>
            <p:ph type="sldNum" sz="quarter" idx="12"/>
          </p:nvPr>
        </p:nvSpPr>
        <p:spPr/>
        <p:txBody>
          <a:bodyPr/>
          <a:lstStyle/>
          <a:p>
            <a:fld id="{E97C47EE-1537-423B-A9B2-96D7BC867AC1}" type="slidenum">
              <a:rPr lang="en-US" smtClean="0"/>
              <a:t>‹#›</a:t>
            </a:fld>
            <a:endParaRPr lang="en-US"/>
          </a:p>
        </p:txBody>
      </p:sp>
    </p:spTree>
    <p:extLst>
      <p:ext uri="{BB962C8B-B14F-4D97-AF65-F5344CB8AC3E}">
        <p14:creationId xmlns:p14="http://schemas.microsoft.com/office/powerpoint/2010/main" val="162016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A5E47-C049-4A0A-B554-59FD1CB64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8CFED5F-110F-447A-A8E7-7207F8E1732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D629D5-90EF-4646-954E-2A913ABEC5F0}"/>
              </a:ext>
            </a:extLst>
          </p:cNvPr>
          <p:cNvSpPr>
            <a:spLocks noGrp="1"/>
          </p:cNvSpPr>
          <p:nvPr>
            <p:ph type="dt" sz="half" idx="10"/>
          </p:nvPr>
        </p:nvSpPr>
        <p:spPr>
          <a:xfrm>
            <a:off x="628650" y="6356351"/>
            <a:ext cx="2057400" cy="365125"/>
          </a:xfrm>
          <a:prstGeom prst="rect">
            <a:avLst/>
          </a:prstGeom>
        </p:spPr>
        <p:txBody>
          <a:bodyPr/>
          <a:lstStyle/>
          <a:p>
            <a:r>
              <a:rPr lang="en-US"/>
              <a:t>14 Jan 2004</a:t>
            </a:r>
          </a:p>
        </p:txBody>
      </p:sp>
      <p:sp>
        <p:nvSpPr>
          <p:cNvPr id="5" name="Footer Placeholder 4">
            <a:extLst>
              <a:ext uri="{FF2B5EF4-FFF2-40B4-BE49-F238E27FC236}">
                <a16:creationId xmlns:a16="http://schemas.microsoft.com/office/drawing/2014/main" id="{57DDEB13-434B-4FB2-BAAF-89B2739E810E}"/>
              </a:ext>
            </a:extLst>
          </p:cNvPr>
          <p:cNvSpPr>
            <a:spLocks noGrp="1"/>
          </p:cNvSpPr>
          <p:nvPr>
            <p:ph type="ftr" sz="quarter" idx="11"/>
          </p:nvPr>
        </p:nvSpPr>
        <p:spPr>
          <a:xfrm>
            <a:off x="3028950" y="6356351"/>
            <a:ext cx="3086100" cy="365125"/>
          </a:xfrm>
          <a:prstGeom prst="rect">
            <a:avLst/>
          </a:prstGeom>
        </p:spPr>
        <p:txBody>
          <a:bodyPr/>
          <a:lstStyle/>
          <a:p>
            <a:r>
              <a:rPr lang="en-US"/>
              <a:t>CS 3243 - Blind Search</a:t>
            </a:r>
          </a:p>
        </p:txBody>
      </p:sp>
      <p:sp>
        <p:nvSpPr>
          <p:cNvPr id="6" name="Slide Number Placeholder 5">
            <a:extLst>
              <a:ext uri="{FF2B5EF4-FFF2-40B4-BE49-F238E27FC236}">
                <a16:creationId xmlns:a16="http://schemas.microsoft.com/office/drawing/2014/main" id="{9B0EAE48-842D-41AF-92E2-D30DB1BA2963}"/>
              </a:ext>
            </a:extLst>
          </p:cNvPr>
          <p:cNvSpPr>
            <a:spLocks noGrp="1"/>
          </p:cNvSpPr>
          <p:nvPr>
            <p:ph type="sldNum" sz="quarter" idx="12"/>
          </p:nvPr>
        </p:nvSpPr>
        <p:spPr/>
        <p:txBody>
          <a:bodyPr/>
          <a:lstStyle/>
          <a:p>
            <a:fld id="{FF2426BF-23F7-454A-AE34-F8D0C0837188}" type="slidenum">
              <a:rPr lang="en-US" smtClean="0"/>
              <a:pPr/>
              <a:t>‹#›</a:t>
            </a:fld>
            <a:endParaRPr lang="en-US"/>
          </a:p>
        </p:txBody>
      </p:sp>
    </p:spTree>
    <p:extLst>
      <p:ext uri="{BB962C8B-B14F-4D97-AF65-F5344CB8AC3E}">
        <p14:creationId xmlns:p14="http://schemas.microsoft.com/office/powerpoint/2010/main" val="706831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A76FEB-CDB4-462A-9F79-6A20CF7C08AC}"/>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869DC8-76D3-4204-B2AE-EFC9BD3D08C8}"/>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DD1055-F71C-4DEB-9AFB-08AF80DE13A1}"/>
              </a:ext>
            </a:extLst>
          </p:cNvPr>
          <p:cNvSpPr>
            <a:spLocks noGrp="1"/>
          </p:cNvSpPr>
          <p:nvPr>
            <p:ph type="dt" sz="half" idx="10"/>
          </p:nvPr>
        </p:nvSpPr>
        <p:spPr>
          <a:xfrm>
            <a:off x="628650" y="6356351"/>
            <a:ext cx="2057400" cy="365125"/>
          </a:xfrm>
          <a:prstGeom prst="rect">
            <a:avLst/>
          </a:prstGeom>
        </p:spPr>
        <p:txBody>
          <a:bodyPr/>
          <a:lstStyle/>
          <a:p>
            <a:r>
              <a:rPr lang="en-US"/>
              <a:t>14 Jan 2004</a:t>
            </a:r>
          </a:p>
        </p:txBody>
      </p:sp>
      <p:sp>
        <p:nvSpPr>
          <p:cNvPr id="5" name="Footer Placeholder 4">
            <a:extLst>
              <a:ext uri="{FF2B5EF4-FFF2-40B4-BE49-F238E27FC236}">
                <a16:creationId xmlns:a16="http://schemas.microsoft.com/office/drawing/2014/main" id="{232A486D-6FB9-4790-90A1-36404733D2AE}"/>
              </a:ext>
            </a:extLst>
          </p:cNvPr>
          <p:cNvSpPr>
            <a:spLocks noGrp="1"/>
          </p:cNvSpPr>
          <p:nvPr>
            <p:ph type="ftr" sz="quarter" idx="11"/>
          </p:nvPr>
        </p:nvSpPr>
        <p:spPr>
          <a:xfrm>
            <a:off x="3028950" y="6356351"/>
            <a:ext cx="3086100" cy="365125"/>
          </a:xfrm>
          <a:prstGeom prst="rect">
            <a:avLst/>
          </a:prstGeom>
        </p:spPr>
        <p:txBody>
          <a:bodyPr/>
          <a:lstStyle/>
          <a:p>
            <a:r>
              <a:rPr lang="en-US"/>
              <a:t>CS 3243 - Blind Search</a:t>
            </a:r>
          </a:p>
        </p:txBody>
      </p:sp>
      <p:sp>
        <p:nvSpPr>
          <p:cNvPr id="6" name="Slide Number Placeholder 5">
            <a:extLst>
              <a:ext uri="{FF2B5EF4-FFF2-40B4-BE49-F238E27FC236}">
                <a16:creationId xmlns:a16="http://schemas.microsoft.com/office/drawing/2014/main" id="{6FB8E9DA-F14C-4A2F-9EEE-9AE2AC984261}"/>
              </a:ext>
            </a:extLst>
          </p:cNvPr>
          <p:cNvSpPr>
            <a:spLocks noGrp="1"/>
          </p:cNvSpPr>
          <p:nvPr>
            <p:ph type="sldNum" sz="quarter" idx="12"/>
          </p:nvPr>
        </p:nvSpPr>
        <p:spPr/>
        <p:txBody>
          <a:bodyPr/>
          <a:lstStyle/>
          <a:p>
            <a:fld id="{14BF256C-05D7-4F8B-A8CD-2D886136ABC4}" type="slidenum">
              <a:rPr lang="en-US" smtClean="0"/>
              <a:pPr/>
              <a:t>‹#›</a:t>
            </a:fld>
            <a:endParaRPr lang="en-US"/>
          </a:p>
        </p:txBody>
      </p:sp>
    </p:spTree>
    <p:extLst>
      <p:ext uri="{BB962C8B-B14F-4D97-AF65-F5344CB8AC3E}">
        <p14:creationId xmlns:p14="http://schemas.microsoft.com/office/powerpoint/2010/main" val="1789357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C4AC9-C37B-4E02-A225-58C9FBB9A2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FE8FA6-09EB-4014-B26B-31EC25B4D3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24426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AF54D-79F1-4FBB-B3D9-325206B99F29}"/>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6C14BE77-C158-434B-B162-FE8ABAFFD638}"/>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2C29E0-AEC0-4E60-A102-F17F3531786E}"/>
              </a:ext>
            </a:extLst>
          </p:cNvPr>
          <p:cNvSpPr>
            <a:spLocks noGrp="1"/>
          </p:cNvSpPr>
          <p:nvPr>
            <p:ph type="dt" sz="half" idx="10"/>
          </p:nvPr>
        </p:nvSpPr>
        <p:spPr>
          <a:xfrm>
            <a:off x="628650" y="6356351"/>
            <a:ext cx="2057400" cy="365125"/>
          </a:xfrm>
          <a:prstGeom prst="rect">
            <a:avLst/>
          </a:prstGeom>
        </p:spPr>
        <p:txBody>
          <a:bodyPr/>
          <a:lstStyle/>
          <a:p>
            <a:fld id="{FDB68C03-DCF9-4B87-BBF6-8F2088376604}" type="datetimeFigureOut">
              <a:rPr lang="en-US" smtClean="0"/>
              <a:t>9/29/2025</a:t>
            </a:fld>
            <a:endParaRPr lang="en-US"/>
          </a:p>
        </p:txBody>
      </p:sp>
      <p:sp>
        <p:nvSpPr>
          <p:cNvPr id="5" name="Footer Placeholder 4">
            <a:extLst>
              <a:ext uri="{FF2B5EF4-FFF2-40B4-BE49-F238E27FC236}">
                <a16:creationId xmlns:a16="http://schemas.microsoft.com/office/drawing/2014/main" id="{4A6ADECA-9481-4613-821B-D1554DA9C224}"/>
              </a:ext>
            </a:extLst>
          </p:cNvPr>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C956AD3-074F-4112-901E-6AC9E271A2F1}"/>
              </a:ext>
            </a:extLst>
          </p:cNvPr>
          <p:cNvSpPr>
            <a:spLocks noGrp="1"/>
          </p:cNvSpPr>
          <p:nvPr>
            <p:ph type="sldNum" sz="quarter" idx="12"/>
          </p:nvPr>
        </p:nvSpPr>
        <p:spPr/>
        <p:txBody>
          <a:bodyPr/>
          <a:lstStyle/>
          <a:p>
            <a:fld id="{E97C47EE-1537-423B-A9B2-96D7BC867AC1}" type="slidenum">
              <a:rPr lang="en-US" smtClean="0"/>
              <a:t>‹#›</a:t>
            </a:fld>
            <a:endParaRPr lang="en-US"/>
          </a:p>
        </p:txBody>
      </p:sp>
    </p:spTree>
    <p:extLst>
      <p:ext uri="{BB962C8B-B14F-4D97-AF65-F5344CB8AC3E}">
        <p14:creationId xmlns:p14="http://schemas.microsoft.com/office/powerpoint/2010/main" val="2378351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3D92B-30D0-4376-8CE9-BE73BCA0F1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459DD5-3ACF-4231-89D2-E4FB0944C477}"/>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ADF2D3-5819-4C97-8B69-9A645A431297}"/>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648A80-B2A6-4D5F-AFE2-7EC14D5B399C}"/>
              </a:ext>
            </a:extLst>
          </p:cNvPr>
          <p:cNvSpPr>
            <a:spLocks noGrp="1"/>
          </p:cNvSpPr>
          <p:nvPr>
            <p:ph type="dt" sz="half" idx="10"/>
          </p:nvPr>
        </p:nvSpPr>
        <p:spPr>
          <a:xfrm>
            <a:off x="628650" y="6356351"/>
            <a:ext cx="2057400" cy="365125"/>
          </a:xfrm>
          <a:prstGeom prst="rect">
            <a:avLst/>
          </a:prstGeom>
        </p:spPr>
        <p:txBody>
          <a:bodyPr/>
          <a:lstStyle/>
          <a:p>
            <a:fld id="{FDB68C03-DCF9-4B87-BBF6-8F2088376604}" type="datetimeFigureOut">
              <a:rPr lang="en-US" smtClean="0"/>
              <a:t>9/29/2025</a:t>
            </a:fld>
            <a:endParaRPr lang="en-US"/>
          </a:p>
        </p:txBody>
      </p:sp>
      <p:sp>
        <p:nvSpPr>
          <p:cNvPr id="6" name="Footer Placeholder 5">
            <a:extLst>
              <a:ext uri="{FF2B5EF4-FFF2-40B4-BE49-F238E27FC236}">
                <a16:creationId xmlns:a16="http://schemas.microsoft.com/office/drawing/2014/main" id="{64885392-3AD1-4B9F-BDE7-E811EE4B8A90}"/>
              </a:ext>
            </a:extLst>
          </p:cNvPr>
          <p:cNvSpPr>
            <a:spLocks noGrp="1"/>
          </p:cNvSpPr>
          <p:nvPr>
            <p:ph type="ftr" sz="quarter" idx="11"/>
          </p:nvPr>
        </p:nvSpPr>
        <p:spPr>
          <a:xfrm>
            <a:off x="3028950" y="6356351"/>
            <a:ext cx="30861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5F553B12-6FF9-461B-B662-2E287CEE3061}"/>
              </a:ext>
            </a:extLst>
          </p:cNvPr>
          <p:cNvSpPr>
            <a:spLocks noGrp="1"/>
          </p:cNvSpPr>
          <p:nvPr>
            <p:ph type="sldNum" sz="quarter" idx="12"/>
          </p:nvPr>
        </p:nvSpPr>
        <p:spPr/>
        <p:txBody>
          <a:bodyPr/>
          <a:lstStyle/>
          <a:p>
            <a:fld id="{E97C47EE-1537-423B-A9B2-96D7BC867AC1}" type="slidenum">
              <a:rPr lang="en-US" smtClean="0"/>
              <a:t>‹#›</a:t>
            </a:fld>
            <a:endParaRPr lang="en-US"/>
          </a:p>
        </p:txBody>
      </p:sp>
    </p:spTree>
    <p:extLst>
      <p:ext uri="{BB962C8B-B14F-4D97-AF65-F5344CB8AC3E}">
        <p14:creationId xmlns:p14="http://schemas.microsoft.com/office/powerpoint/2010/main" val="1690588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7D962-2DDE-4D90-AFEB-0AF259A4F7DD}"/>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9808309-9304-455B-99E4-537464DDD40A}"/>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20CD4-2875-48EA-8AF9-496D552469D7}"/>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5F9376-4868-43F4-9A2A-6951C726B354}"/>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1A610D3E-B0F9-4C1C-A524-F283922CCD23}"/>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4893AB-4DA9-4155-BA7D-0DA93AAAC2D3}"/>
              </a:ext>
            </a:extLst>
          </p:cNvPr>
          <p:cNvSpPr>
            <a:spLocks noGrp="1"/>
          </p:cNvSpPr>
          <p:nvPr>
            <p:ph type="dt" sz="half" idx="10"/>
          </p:nvPr>
        </p:nvSpPr>
        <p:spPr>
          <a:xfrm>
            <a:off x="628650" y="6356351"/>
            <a:ext cx="2057400" cy="365125"/>
          </a:xfrm>
          <a:prstGeom prst="rect">
            <a:avLst/>
          </a:prstGeom>
        </p:spPr>
        <p:txBody>
          <a:bodyPr/>
          <a:lstStyle/>
          <a:p>
            <a:r>
              <a:rPr lang="en-US"/>
              <a:t>14 Jan 2004</a:t>
            </a:r>
          </a:p>
        </p:txBody>
      </p:sp>
      <p:sp>
        <p:nvSpPr>
          <p:cNvPr id="8" name="Footer Placeholder 7">
            <a:extLst>
              <a:ext uri="{FF2B5EF4-FFF2-40B4-BE49-F238E27FC236}">
                <a16:creationId xmlns:a16="http://schemas.microsoft.com/office/drawing/2014/main" id="{A7EE904F-BEB5-427E-91C5-C887D1E52255}"/>
              </a:ext>
            </a:extLst>
          </p:cNvPr>
          <p:cNvSpPr>
            <a:spLocks noGrp="1"/>
          </p:cNvSpPr>
          <p:nvPr>
            <p:ph type="ftr" sz="quarter" idx="11"/>
          </p:nvPr>
        </p:nvSpPr>
        <p:spPr>
          <a:xfrm>
            <a:off x="3028950" y="6356351"/>
            <a:ext cx="3086100" cy="365125"/>
          </a:xfrm>
          <a:prstGeom prst="rect">
            <a:avLst/>
          </a:prstGeom>
        </p:spPr>
        <p:txBody>
          <a:bodyPr/>
          <a:lstStyle/>
          <a:p>
            <a:r>
              <a:rPr lang="en-US"/>
              <a:t>CS 3243 - Blind Search</a:t>
            </a:r>
          </a:p>
        </p:txBody>
      </p:sp>
      <p:sp>
        <p:nvSpPr>
          <p:cNvPr id="9" name="Slide Number Placeholder 8">
            <a:extLst>
              <a:ext uri="{FF2B5EF4-FFF2-40B4-BE49-F238E27FC236}">
                <a16:creationId xmlns:a16="http://schemas.microsoft.com/office/drawing/2014/main" id="{78F287E9-DB2B-46C3-9DB2-0902398D45B4}"/>
              </a:ext>
            </a:extLst>
          </p:cNvPr>
          <p:cNvSpPr>
            <a:spLocks noGrp="1"/>
          </p:cNvSpPr>
          <p:nvPr>
            <p:ph type="sldNum" sz="quarter" idx="12"/>
          </p:nvPr>
        </p:nvSpPr>
        <p:spPr/>
        <p:txBody>
          <a:bodyPr/>
          <a:lstStyle/>
          <a:p>
            <a:fld id="{43B963AB-989A-489E-AE33-EB41FB033A09}" type="slidenum">
              <a:rPr lang="en-US" smtClean="0"/>
              <a:pPr/>
              <a:t>‹#›</a:t>
            </a:fld>
            <a:endParaRPr lang="en-US"/>
          </a:p>
        </p:txBody>
      </p:sp>
    </p:spTree>
    <p:extLst>
      <p:ext uri="{BB962C8B-B14F-4D97-AF65-F5344CB8AC3E}">
        <p14:creationId xmlns:p14="http://schemas.microsoft.com/office/powerpoint/2010/main" val="2929886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14B55-C98C-44F3-9E04-75CA1C02A2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F07777-7DFE-488E-8FF0-AF885700A5DD}"/>
              </a:ext>
            </a:extLst>
          </p:cNvPr>
          <p:cNvSpPr>
            <a:spLocks noGrp="1"/>
          </p:cNvSpPr>
          <p:nvPr>
            <p:ph type="dt" sz="half" idx="10"/>
          </p:nvPr>
        </p:nvSpPr>
        <p:spPr>
          <a:xfrm>
            <a:off x="628650" y="6356351"/>
            <a:ext cx="2057400" cy="365125"/>
          </a:xfrm>
          <a:prstGeom prst="rect">
            <a:avLst/>
          </a:prstGeom>
        </p:spPr>
        <p:txBody>
          <a:bodyPr/>
          <a:lstStyle/>
          <a:p>
            <a:r>
              <a:rPr lang="en-US"/>
              <a:t>14 Jan 2004</a:t>
            </a:r>
          </a:p>
        </p:txBody>
      </p:sp>
      <p:sp>
        <p:nvSpPr>
          <p:cNvPr id="4" name="Footer Placeholder 3">
            <a:extLst>
              <a:ext uri="{FF2B5EF4-FFF2-40B4-BE49-F238E27FC236}">
                <a16:creationId xmlns:a16="http://schemas.microsoft.com/office/drawing/2014/main" id="{D42283B2-F1D4-4B18-BA20-EDC874414517}"/>
              </a:ext>
            </a:extLst>
          </p:cNvPr>
          <p:cNvSpPr>
            <a:spLocks noGrp="1"/>
          </p:cNvSpPr>
          <p:nvPr>
            <p:ph type="ftr" sz="quarter" idx="11"/>
          </p:nvPr>
        </p:nvSpPr>
        <p:spPr>
          <a:xfrm>
            <a:off x="3028950" y="6356351"/>
            <a:ext cx="3086100" cy="365125"/>
          </a:xfrm>
          <a:prstGeom prst="rect">
            <a:avLst/>
          </a:prstGeom>
        </p:spPr>
        <p:txBody>
          <a:bodyPr/>
          <a:lstStyle/>
          <a:p>
            <a:r>
              <a:rPr lang="en-US"/>
              <a:t>CS 3243 - Blind Search</a:t>
            </a:r>
          </a:p>
        </p:txBody>
      </p:sp>
      <p:sp>
        <p:nvSpPr>
          <p:cNvPr id="5" name="Slide Number Placeholder 4">
            <a:extLst>
              <a:ext uri="{FF2B5EF4-FFF2-40B4-BE49-F238E27FC236}">
                <a16:creationId xmlns:a16="http://schemas.microsoft.com/office/drawing/2014/main" id="{341D0810-F107-4148-B946-E0FB8D886496}"/>
              </a:ext>
            </a:extLst>
          </p:cNvPr>
          <p:cNvSpPr>
            <a:spLocks noGrp="1"/>
          </p:cNvSpPr>
          <p:nvPr>
            <p:ph type="sldNum" sz="quarter" idx="12"/>
          </p:nvPr>
        </p:nvSpPr>
        <p:spPr/>
        <p:txBody>
          <a:bodyPr/>
          <a:lstStyle/>
          <a:p>
            <a:fld id="{768102A7-0C28-44F0-898D-773E064A07DF}" type="slidenum">
              <a:rPr lang="en-US" smtClean="0"/>
              <a:pPr/>
              <a:t>‹#›</a:t>
            </a:fld>
            <a:endParaRPr lang="en-US"/>
          </a:p>
        </p:txBody>
      </p:sp>
    </p:spTree>
    <p:extLst>
      <p:ext uri="{BB962C8B-B14F-4D97-AF65-F5344CB8AC3E}">
        <p14:creationId xmlns:p14="http://schemas.microsoft.com/office/powerpoint/2010/main" val="1153371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460C90-643E-4B39-97AA-545987962D70}"/>
              </a:ext>
            </a:extLst>
          </p:cNvPr>
          <p:cNvSpPr>
            <a:spLocks noGrp="1"/>
          </p:cNvSpPr>
          <p:nvPr>
            <p:ph type="dt" sz="half" idx="10"/>
          </p:nvPr>
        </p:nvSpPr>
        <p:spPr>
          <a:xfrm>
            <a:off x="628650" y="6356351"/>
            <a:ext cx="2057400" cy="365125"/>
          </a:xfrm>
          <a:prstGeom prst="rect">
            <a:avLst/>
          </a:prstGeom>
        </p:spPr>
        <p:txBody>
          <a:bodyPr/>
          <a:lstStyle/>
          <a:p>
            <a:r>
              <a:rPr lang="en-US"/>
              <a:t>14 Jan 2004</a:t>
            </a:r>
          </a:p>
        </p:txBody>
      </p:sp>
      <p:sp>
        <p:nvSpPr>
          <p:cNvPr id="3" name="Footer Placeholder 2">
            <a:extLst>
              <a:ext uri="{FF2B5EF4-FFF2-40B4-BE49-F238E27FC236}">
                <a16:creationId xmlns:a16="http://schemas.microsoft.com/office/drawing/2014/main" id="{D0E9D3B7-E3D2-4F0F-8BEB-D0F893F10649}"/>
              </a:ext>
            </a:extLst>
          </p:cNvPr>
          <p:cNvSpPr>
            <a:spLocks noGrp="1"/>
          </p:cNvSpPr>
          <p:nvPr>
            <p:ph type="ftr" sz="quarter" idx="11"/>
          </p:nvPr>
        </p:nvSpPr>
        <p:spPr>
          <a:xfrm>
            <a:off x="3028950" y="6356351"/>
            <a:ext cx="3086100" cy="365125"/>
          </a:xfrm>
          <a:prstGeom prst="rect">
            <a:avLst/>
          </a:prstGeom>
        </p:spPr>
        <p:txBody>
          <a:bodyPr/>
          <a:lstStyle/>
          <a:p>
            <a:r>
              <a:rPr lang="en-US"/>
              <a:t>CS 3243 - Blind Search</a:t>
            </a:r>
          </a:p>
        </p:txBody>
      </p:sp>
      <p:sp>
        <p:nvSpPr>
          <p:cNvPr id="4" name="Slide Number Placeholder 3">
            <a:extLst>
              <a:ext uri="{FF2B5EF4-FFF2-40B4-BE49-F238E27FC236}">
                <a16:creationId xmlns:a16="http://schemas.microsoft.com/office/drawing/2014/main" id="{C5BA60A5-4025-415E-8277-A6F9F70B50CF}"/>
              </a:ext>
            </a:extLst>
          </p:cNvPr>
          <p:cNvSpPr>
            <a:spLocks noGrp="1"/>
          </p:cNvSpPr>
          <p:nvPr>
            <p:ph type="sldNum" sz="quarter" idx="12"/>
          </p:nvPr>
        </p:nvSpPr>
        <p:spPr/>
        <p:txBody>
          <a:bodyPr/>
          <a:lstStyle/>
          <a:p>
            <a:fld id="{A2F3BF20-175F-47CA-9386-D7A8446B7C29}" type="slidenum">
              <a:rPr lang="en-US" smtClean="0"/>
              <a:pPr/>
              <a:t>‹#›</a:t>
            </a:fld>
            <a:endParaRPr lang="en-US"/>
          </a:p>
        </p:txBody>
      </p:sp>
    </p:spTree>
    <p:extLst>
      <p:ext uri="{BB962C8B-B14F-4D97-AF65-F5344CB8AC3E}">
        <p14:creationId xmlns:p14="http://schemas.microsoft.com/office/powerpoint/2010/main" val="3743504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E4D8C-EFCC-475C-979B-F8686ADCDF75}"/>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0DC78DC2-BF0A-4078-947A-D8BA3118ADE9}"/>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FFA89E1-4D67-4703-8094-BE925CD311D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470F72F9-138A-4D27-94F5-B2810AD7A96D}"/>
              </a:ext>
            </a:extLst>
          </p:cNvPr>
          <p:cNvSpPr>
            <a:spLocks noGrp="1"/>
          </p:cNvSpPr>
          <p:nvPr>
            <p:ph type="dt" sz="half" idx="10"/>
          </p:nvPr>
        </p:nvSpPr>
        <p:spPr>
          <a:xfrm>
            <a:off x="628650" y="6356351"/>
            <a:ext cx="2057400" cy="365125"/>
          </a:xfrm>
          <a:prstGeom prst="rect">
            <a:avLst/>
          </a:prstGeom>
        </p:spPr>
        <p:txBody>
          <a:bodyPr/>
          <a:lstStyle/>
          <a:p>
            <a:r>
              <a:rPr lang="en-US"/>
              <a:t>14 Jan 2004</a:t>
            </a:r>
          </a:p>
        </p:txBody>
      </p:sp>
      <p:sp>
        <p:nvSpPr>
          <p:cNvPr id="6" name="Footer Placeholder 5">
            <a:extLst>
              <a:ext uri="{FF2B5EF4-FFF2-40B4-BE49-F238E27FC236}">
                <a16:creationId xmlns:a16="http://schemas.microsoft.com/office/drawing/2014/main" id="{E207353E-3E74-4855-8A3A-D4B22FCAF5E7}"/>
              </a:ext>
            </a:extLst>
          </p:cNvPr>
          <p:cNvSpPr>
            <a:spLocks noGrp="1"/>
          </p:cNvSpPr>
          <p:nvPr>
            <p:ph type="ftr" sz="quarter" idx="11"/>
          </p:nvPr>
        </p:nvSpPr>
        <p:spPr>
          <a:xfrm>
            <a:off x="3028950" y="6356351"/>
            <a:ext cx="3086100" cy="365125"/>
          </a:xfrm>
          <a:prstGeom prst="rect">
            <a:avLst/>
          </a:prstGeom>
        </p:spPr>
        <p:txBody>
          <a:bodyPr/>
          <a:lstStyle/>
          <a:p>
            <a:r>
              <a:rPr lang="en-US"/>
              <a:t>CS 3243 - Blind Search</a:t>
            </a:r>
          </a:p>
        </p:txBody>
      </p:sp>
      <p:sp>
        <p:nvSpPr>
          <p:cNvPr id="7" name="Slide Number Placeholder 6">
            <a:extLst>
              <a:ext uri="{FF2B5EF4-FFF2-40B4-BE49-F238E27FC236}">
                <a16:creationId xmlns:a16="http://schemas.microsoft.com/office/drawing/2014/main" id="{0463FEAA-5B95-4BF6-9ABB-74AAB8A9BB14}"/>
              </a:ext>
            </a:extLst>
          </p:cNvPr>
          <p:cNvSpPr>
            <a:spLocks noGrp="1"/>
          </p:cNvSpPr>
          <p:nvPr>
            <p:ph type="sldNum" sz="quarter" idx="12"/>
          </p:nvPr>
        </p:nvSpPr>
        <p:spPr/>
        <p:txBody>
          <a:bodyPr/>
          <a:lstStyle/>
          <a:p>
            <a:fld id="{39724606-A38D-498A-B460-2362EA3C915A}" type="slidenum">
              <a:rPr lang="en-US" smtClean="0"/>
              <a:pPr/>
              <a:t>‹#›</a:t>
            </a:fld>
            <a:endParaRPr lang="en-US"/>
          </a:p>
        </p:txBody>
      </p:sp>
    </p:spTree>
    <p:extLst>
      <p:ext uri="{BB962C8B-B14F-4D97-AF65-F5344CB8AC3E}">
        <p14:creationId xmlns:p14="http://schemas.microsoft.com/office/powerpoint/2010/main" val="1173396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34127-5359-425B-85D2-0A5D7A6D9617}"/>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88AC3F76-0F9D-44B8-B320-5527EED139D9}"/>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844369F9-7A97-46E8-AFA9-C7017F9427C4}"/>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9593C1D6-5D11-4968-B679-3E1CC6CFCF82}"/>
              </a:ext>
            </a:extLst>
          </p:cNvPr>
          <p:cNvSpPr>
            <a:spLocks noGrp="1"/>
          </p:cNvSpPr>
          <p:nvPr>
            <p:ph type="dt" sz="half" idx="10"/>
          </p:nvPr>
        </p:nvSpPr>
        <p:spPr>
          <a:xfrm>
            <a:off x="628650" y="6356351"/>
            <a:ext cx="2057400" cy="365125"/>
          </a:xfrm>
          <a:prstGeom prst="rect">
            <a:avLst/>
          </a:prstGeom>
        </p:spPr>
        <p:txBody>
          <a:bodyPr/>
          <a:lstStyle/>
          <a:p>
            <a:r>
              <a:rPr lang="en-US"/>
              <a:t>14 Jan 2004</a:t>
            </a:r>
          </a:p>
        </p:txBody>
      </p:sp>
      <p:sp>
        <p:nvSpPr>
          <p:cNvPr id="6" name="Footer Placeholder 5">
            <a:extLst>
              <a:ext uri="{FF2B5EF4-FFF2-40B4-BE49-F238E27FC236}">
                <a16:creationId xmlns:a16="http://schemas.microsoft.com/office/drawing/2014/main" id="{58A93109-6D71-4EA2-B07F-91E5CB629043}"/>
              </a:ext>
            </a:extLst>
          </p:cNvPr>
          <p:cNvSpPr>
            <a:spLocks noGrp="1"/>
          </p:cNvSpPr>
          <p:nvPr>
            <p:ph type="ftr" sz="quarter" idx="11"/>
          </p:nvPr>
        </p:nvSpPr>
        <p:spPr>
          <a:xfrm>
            <a:off x="3028950" y="6356351"/>
            <a:ext cx="3086100" cy="365125"/>
          </a:xfrm>
          <a:prstGeom prst="rect">
            <a:avLst/>
          </a:prstGeom>
        </p:spPr>
        <p:txBody>
          <a:bodyPr/>
          <a:lstStyle/>
          <a:p>
            <a:r>
              <a:rPr lang="en-US"/>
              <a:t>CS 3243 - Blind Search</a:t>
            </a:r>
          </a:p>
        </p:txBody>
      </p:sp>
      <p:sp>
        <p:nvSpPr>
          <p:cNvPr id="7" name="Slide Number Placeholder 6">
            <a:extLst>
              <a:ext uri="{FF2B5EF4-FFF2-40B4-BE49-F238E27FC236}">
                <a16:creationId xmlns:a16="http://schemas.microsoft.com/office/drawing/2014/main" id="{344AD4A7-BF84-4397-B385-2AD7820F1432}"/>
              </a:ext>
            </a:extLst>
          </p:cNvPr>
          <p:cNvSpPr>
            <a:spLocks noGrp="1"/>
          </p:cNvSpPr>
          <p:nvPr>
            <p:ph type="sldNum" sz="quarter" idx="12"/>
          </p:nvPr>
        </p:nvSpPr>
        <p:spPr/>
        <p:txBody>
          <a:bodyPr/>
          <a:lstStyle/>
          <a:p>
            <a:fld id="{DB1E55EC-528B-4849-B14F-C2768CDCAD28}" type="slidenum">
              <a:rPr lang="en-US" smtClean="0"/>
              <a:pPr/>
              <a:t>‹#›</a:t>
            </a:fld>
            <a:endParaRPr lang="en-US"/>
          </a:p>
        </p:txBody>
      </p:sp>
    </p:spTree>
    <p:extLst>
      <p:ext uri="{BB962C8B-B14F-4D97-AF65-F5344CB8AC3E}">
        <p14:creationId xmlns:p14="http://schemas.microsoft.com/office/powerpoint/2010/main" val="1118814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AF2D2E-0472-425C-8625-002334FD0F42}"/>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0688C7-213E-4AC0-9CCB-4B37ADE783B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B0D742CE-0BD3-4D70-821B-CFCC3B8AA0BC}"/>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97C47EE-1537-423B-A9B2-96D7BC867AC1}" type="slidenum">
              <a:rPr lang="en-US" smtClean="0"/>
              <a:t>‹#›</a:t>
            </a:fld>
            <a:endParaRPr lang="en-US"/>
          </a:p>
        </p:txBody>
      </p:sp>
    </p:spTree>
    <p:extLst>
      <p:ext uri="{BB962C8B-B14F-4D97-AF65-F5344CB8AC3E}">
        <p14:creationId xmlns:p14="http://schemas.microsoft.com/office/powerpoint/2010/main" val="401062879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creativecommons.org/licenses/by-sa/4.0/"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0.png"/><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0.png"/><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0.png"/><Relationship Id="rId4" Type="http://schemas.microsoft.com/office/2007/relationships/hdphoto" Target="../media/hdphoto4.wdp"/></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00.png"/><Relationship Id="rId4" Type="http://schemas.openxmlformats.org/officeDocument/2006/relationships/image" Target="../media/image190.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hyperlink" Target="https://itnext.io/permutations-combinations-algorithms-cheat-sheet-68c14879aba5"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6.xml"/><Relationship Id="rId5" Type="http://schemas.openxmlformats.org/officeDocument/2006/relationships/image" Target="../media/image31.png"/><Relationship Id="rId4" Type="http://schemas.openxmlformats.org/officeDocument/2006/relationships/hyperlink" Target="https://itnext.io/permutations-combinations-algorithms-cheat-sheet-68c14879aba5"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2.png"/><Relationship Id="rId1" Type="http://schemas.openxmlformats.org/officeDocument/2006/relationships/slideLayout" Target="../slideLayouts/slideLayout6.xml"/><Relationship Id="rId5" Type="http://schemas.openxmlformats.org/officeDocument/2006/relationships/image" Target="../media/image32.png"/><Relationship Id="rId4" Type="http://schemas.openxmlformats.org/officeDocument/2006/relationships/image" Target="../media/image260.png"/></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6.xml"/><Relationship Id="rId6" Type="http://schemas.microsoft.com/office/2007/relationships/hdphoto" Target="../media/hdphoto5.wdp"/><Relationship Id="rId5" Type="http://schemas.openxmlformats.org/officeDocument/2006/relationships/image" Target="../media/image36.png"/><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8" Type="http://schemas.openxmlformats.org/officeDocument/2006/relationships/image" Target="../media/image330.png"/><Relationship Id="rId3" Type="http://schemas.openxmlformats.org/officeDocument/2006/relationships/image" Target="../media/image34.png"/><Relationship Id="rId7" Type="http://schemas.openxmlformats.org/officeDocument/2006/relationships/image" Target="../media/image37.png"/><Relationship Id="rId2" Type="http://schemas.openxmlformats.org/officeDocument/2006/relationships/image" Target="../media/image33.png"/><Relationship Id="rId1" Type="http://schemas.openxmlformats.org/officeDocument/2006/relationships/slideLayout" Target="../slideLayouts/slideLayout6.xml"/><Relationship Id="rId6" Type="http://schemas.microsoft.com/office/2007/relationships/hdphoto" Target="../media/hdphoto5.wdp"/><Relationship Id="rId5" Type="http://schemas.openxmlformats.org/officeDocument/2006/relationships/image" Target="../media/image36.png"/><Relationship Id="rId4" Type="http://schemas.openxmlformats.org/officeDocument/2006/relationships/image" Target="../media/image35.png"/><Relationship Id="rId9" Type="http://schemas.openxmlformats.org/officeDocument/2006/relationships/image" Target="../media/image340.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1.png"/><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61.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8" Type="http://schemas.openxmlformats.org/officeDocument/2006/relationships/image" Target="../media/image370.png"/><Relationship Id="rId3" Type="http://schemas.openxmlformats.org/officeDocument/2006/relationships/image" Target="../media/image34.png"/><Relationship Id="rId7" Type="http://schemas.openxmlformats.org/officeDocument/2006/relationships/image" Target="../media/image360.png"/><Relationship Id="rId2" Type="http://schemas.openxmlformats.org/officeDocument/2006/relationships/image" Target="../media/image33.png"/><Relationship Id="rId1" Type="http://schemas.openxmlformats.org/officeDocument/2006/relationships/slideLayout" Target="../slideLayouts/slideLayout6.xml"/><Relationship Id="rId6" Type="http://schemas.microsoft.com/office/2007/relationships/hdphoto" Target="../media/hdphoto5.wdp"/><Relationship Id="rId5" Type="http://schemas.openxmlformats.org/officeDocument/2006/relationships/image" Target="../media/image36.png"/><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8" Type="http://schemas.openxmlformats.org/officeDocument/2006/relationships/image" Target="../media/image370.png"/><Relationship Id="rId3" Type="http://schemas.openxmlformats.org/officeDocument/2006/relationships/image" Target="../media/image34.png"/><Relationship Id="rId7" Type="http://schemas.openxmlformats.org/officeDocument/2006/relationships/image" Target="../media/image380.png"/><Relationship Id="rId2" Type="http://schemas.openxmlformats.org/officeDocument/2006/relationships/image" Target="../media/image33.png"/><Relationship Id="rId1" Type="http://schemas.openxmlformats.org/officeDocument/2006/relationships/slideLayout" Target="../slideLayouts/slideLayout6.xml"/><Relationship Id="rId6" Type="http://schemas.microsoft.com/office/2007/relationships/hdphoto" Target="../media/hdphoto5.wdp"/><Relationship Id="rId11" Type="http://schemas.openxmlformats.org/officeDocument/2006/relationships/image" Target="../media/image44.png"/><Relationship Id="rId5" Type="http://schemas.openxmlformats.org/officeDocument/2006/relationships/image" Target="../media/image36.png"/><Relationship Id="rId10" Type="http://schemas.openxmlformats.org/officeDocument/2006/relationships/image" Target="../media/image43.png"/><Relationship Id="rId4" Type="http://schemas.openxmlformats.org/officeDocument/2006/relationships/image" Target="../media/image35.png"/><Relationship Id="rId9" Type="http://schemas.openxmlformats.org/officeDocument/2006/relationships/image" Target="../media/image42.png"/></Relationships>
</file>

<file path=ppt/slides/_rels/slide34.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5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46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en.wikipedia.org/wiki/Dijkstra%27s_algorithm"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70.png"/></Relationships>
</file>

<file path=ppt/slides/_rels/slide4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11.png"/><Relationship Id="rId1" Type="http://schemas.openxmlformats.org/officeDocument/2006/relationships/slideLayout" Target="../slideLayouts/slideLayout2.xml"/><Relationship Id="rId4" Type="http://schemas.openxmlformats.org/officeDocument/2006/relationships/image" Target="../media/image390.png"/></Relationships>
</file>

<file path=ppt/slides/_rels/slide4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5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5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5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5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5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5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7.png"/><Relationship Id="rId4" Type="http://schemas.microsoft.com/office/2007/relationships/hdphoto" Target="../media/hdphoto1.wdp"/></Relationships>
</file>

<file path=ppt/slides/_rels/slide6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8" Type="http://schemas.openxmlformats.org/officeDocument/2006/relationships/diagramData" Target="../diagrams/data60.xm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3.xml"/><Relationship Id="rId5" Type="http://schemas.openxmlformats.org/officeDocument/2006/relationships/diagramQuickStyle" Target="../diagrams/quickStyle3.xml"/><Relationship Id="rId10"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diagramLayout" Target="../diagrams/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510.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image" Target="../media/image550.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640.png"/></Relationships>
</file>

<file path=ppt/slides/_rels/slide66.xml.rels><?xml version="1.0" encoding="UTF-8" standalone="yes"?>
<Relationships xmlns="http://schemas.openxmlformats.org/package/2006/relationships"><Relationship Id="rId3" Type="http://schemas.openxmlformats.org/officeDocument/2006/relationships/image" Target="../media/image65.png"/><Relationship Id="rId7" Type="http://schemas.openxmlformats.org/officeDocument/2006/relationships/image" Target="../media/image69.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66.png"/><Relationship Id="rId4" Type="http://schemas.openxmlformats.org/officeDocument/2006/relationships/image" Target="../media/image650.png"/></Relationships>
</file>

<file path=ppt/slides/_rels/slide6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image" Target="../media/image570.png"/><Relationship Id="rId5" Type="http://schemas.openxmlformats.org/officeDocument/2006/relationships/image" Target="../media/image560.png"/><Relationship Id="rId4" Type="http://schemas.openxmlformats.org/officeDocument/2006/relationships/image" Target="../media/image61.png"/></Relationships>
</file>

<file path=ppt/slides/_rels/slide6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570.png"/><Relationship Id="rId5" Type="http://schemas.openxmlformats.org/officeDocument/2006/relationships/image" Target="../media/image621.png"/><Relationship Id="rId4" Type="http://schemas.openxmlformats.org/officeDocument/2006/relationships/image" Target="../media/image61.png"/></Relationships>
</file>

<file path=ppt/slides/_rels/slide69.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570.png"/><Relationship Id="rId5" Type="http://schemas.openxmlformats.org/officeDocument/2006/relationships/image" Target="../media/image621.png"/><Relationship Id="rId4" Type="http://schemas.openxmlformats.org/officeDocument/2006/relationships/image" Target="../media/image61.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570.png"/><Relationship Id="rId5" Type="http://schemas.openxmlformats.org/officeDocument/2006/relationships/image" Target="../media/image621.png"/><Relationship Id="rId4" Type="http://schemas.openxmlformats.org/officeDocument/2006/relationships/image" Target="../media/image61.png"/></Relationships>
</file>

<file path=ppt/slides/_rels/slide7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image" Target="../media/image570.png"/><Relationship Id="rId5" Type="http://schemas.openxmlformats.org/officeDocument/2006/relationships/image" Target="../media/image621.png"/><Relationship Id="rId4" Type="http://schemas.openxmlformats.org/officeDocument/2006/relationships/image" Target="../media/image61.png"/></Relationships>
</file>

<file path=ppt/slides/_rels/slide72.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image" Target="../media/image570.png"/><Relationship Id="rId5" Type="http://schemas.openxmlformats.org/officeDocument/2006/relationships/image" Target="../media/image621.png"/><Relationship Id="rId4" Type="http://schemas.openxmlformats.org/officeDocument/2006/relationships/image" Target="../media/image61.png"/></Relationships>
</file>

<file path=ppt/slides/_rels/slide73.xml.rels><?xml version="1.0" encoding="UTF-8" standalone="yes"?>
<Relationships xmlns="http://schemas.openxmlformats.org/package/2006/relationships"><Relationship Id="rId3" Type="http://schemas.openxmlformats.org/officeDocument/2006/relationships/image" Target="../media/image76.gif"/><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image" Target="../media/image78.png"/><Relationship Id="rId5" Type="http://schemas.openxmlformats.org/officeDocument/2006/relationships/image" Target="../media/image77.png"/><Relationship Id="rId4" Type="http://schemas.openxmlformats.org/officeDocument/2006/relationships/hyperlink" Target="https://en.wikipedia.org/wiki/A*_search_algorithm" TargetMode="External"/></Relationships>
</file>

<file path=ppt/slides/_rels/slide74.xml.rels><?xml version="1.0" encoding="UTF-8" standalone="yes"?>
<Relationships xmlns="http://schemas.openxmlformats.org/package/2006/relationships"><Relationship Id="rId3" Type="http://schemas.openxmlformats.org/officeDocument/2006/relationships/image" Target="../media/image662.png"/><Relationship Id="rId2" Type="http://schemas.openxmlformats.org/officeDocument/2006/relationships/image" Target="../media/image48.png"/><Relationship Id="rId1" Type="http://schemas.openxmlformats.org/officeDocument/2006/relationships/slideLayout" Target="../slideLayouts/slideLayout6.xml"/><Relationship Id="rId4" Type="http://schemas.openxmlformats.org/officeDocument/2006/relationships/image" Target="../media/image79.png"/></Relationships>
</file>

<file path=ppt/slides/_rels/slide75.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8" Type="http://schemas.openxmlformats.org/officeDocument/2006/relationships/image" Target="../media/image710.png"/><Relationship Id="rId3" Type="http://schemas.openxmlformats.org/officeDocument/2006/relationships/image" Target="../media/image620.png"/><Relationship Id="rId7" Type="http://schemas.openxmlformats.org/officeDocument/2006/relationships/image" Target="../media/image700.png"/><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image" Target="../media/image661.png"/><Relationship Id="rId5" Type="http://schemas.openxmlformats.org/officeDocument/2006/relationships/image" Target="../media/image632.png"/><Relationship Id="rId4" Type="http://schemas.openxmlformats.org/officeDocument/2006/relationships/image" Target="../media/image670.png"/><Relationship Id="rId9" Type="http://schemas.openxmlformats.org/officeDocument/2006/relationships/image" Target="../media/image720.png"/></Relationships>
</file>

<file path=ppt/slides/_rels/slide7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750.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2.xml.rels><?xml version="1.0" encoding="UTF-8" standalone="yes"?>
<Relationships xmlns="http://schemas.openxmlformats.org/package/2006/relationships"><Relationship Id="rId3" Type="http://schemas.openxmlformats.org/officeDocument/2006/relationships/image" Target="../media/image761.png"/><Relationship Id="rId2" Type="http://schemas.openxmlformats.org/officeDocument/2006/relationships/notesSlide" Target="../notesSlides/notesSlide55.xml"/><Relationship Id="rId1" Type="http://schemas.openxmlformats.org/officeDocument/2006/relationships/slideLayout" Target="../slideLayouts/slideLayout2.xml"/><Relationship Id="rId5" Type="http://schemas.openxmlformats.org/officeDocument/2006/relationships/image" Target="../media/image770.png"/><Relationship Id="rId4" Type="http://schemas.openxmlformats.org/officeDocument/2006/relationships/image" Target="../media/image15.png"/></Relationships>
</file>

<file path=ppt/slides/_rels/slide8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microsoft.com/office/2007/relationships/hdphoto" Target="../media/hdphoto1.wdp"/></Relationships>
</file>

<file path=ppt/slides/_rels/slide84.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5.xml.rels><?xml version="1.0" encoding="UTF-8" standalone="yes"?>
<Relationships xmlns="http://schemas.openxmlformats.org/package/2006/relationships"><Relationship Id="rId3" Type="http://schemas.openxmlformats.org/officeDocument/2006/relationships/image" Target="../media/image760.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810.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60.xml"/><Relationship Id="rId1" Type="http://schemas.openxmlformats.org/officeDocument/2006/relationships/slideLayout" Target="../slideLayouts/slideLayout2.xml"/><Relationship Id="rId5" Type="http://schemas.openxmlformats.org/officeDocument/2006/relationships/image" Target="../media/image86.png"/><Relationship Id="rId4" Type="http://schemas.openxmlformats.org/officeDocument/2006/relationships/image" Target="../media/image15.png"/></Relationships>
</file>

<file path=ppt/slides/_rels/slide88.xml.rels><?xml version="1.0" encoding="UTF-8" standalone="yes"?>
<Relationships xmlns="http://schemas.openxmlformats.org/package/2006/relationships"><Relationship Id="rId3" Type="http://schemas.openxmlformats.org/officeDocument/2006/relationships/image" Target="../media/image790.png"/><Relationship Id="rId2" Type="http://schemas.openxmlformats.org/officeDocument/2006/relationships/notesSlide" Target="../notesSlides/notesSlide61.xml"/><Relationship Id="rId1" Type="http://schemas.openxmlformats.org/officeDocument/2006/relationships/slideLayout" Target="../slideLayouts/slideLayout2.xml"/><Relationship Id="rId5" Type="http://schemas.openxmlformats.org/officeDocument/2006/relationships/image" Target="../media/image820.png"/><Relationship Id="rId4" Type="http://schemas.openxmlformats.org/officeDocument/2006/relationships/image" Target="../media/image830.png"/></Relationships>
</file>

<file path=ppt/slides/_rels/slide89.xml.rels><?xml version="1.0" encoding="UTF-8" standalone="yes"?>
<Relationships xmlns="http://schemas.openxmlformats.org/package/2006/relationships"><Relationship Id="rId8" Type="http://schemas.openxmlformats.org/officeDocument/2006/relationships/image" Target="../media/image860.png"/><Relationship Id="rId3" Type="http://schemas.openxmlformats.org/officeDocument/2006/relationships/image" Target="../media/image78.png"/><Relationship Id="rId7" Type="http://schemas.openxmlformats.org/officeDocument/2006/relationships/hyperlink" Target="https://en.wikipedia.org/wiki/A*_search_algorithm" TargetMode="External"/><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87.png"/><Relationship Id="rId5" Type="http://schemas.openxmlformats.org/officeDocument/2006/relationships/image" Target="../media/image590.png"/><Relationship Id="rId4" Type="http://schemas.openxmlformats.org/officeDocument/2006/relationships/image" Target="../media/image850.png"/><Relationship Id="rId9" Type="http://schemas.openxmlformats.org/officeDocument/2006/relationships/image" Target="../media/image8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870.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880.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89.png"/></Relationships>
</file>

<file path=ppt/slides/_rels/slide9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77" name="Picture 5"/>
          <p:cNvPicPr>
            <a:picLocks noChangeAspect="1" noChangeArrowheads="1"/>
          </p:cNvPicPr>
          <p:nvPr/>
        </p:nvPicPr>
        <p:blipFill rotWithShape="1">
          <a:blip r:embed="rId3" cstate="print"/>
          <a:srcRect r="5200"/>
          <a:stretch/>
        </p:blipFill>
        <p:spPr bwMode="auto">
          <a:xfrm>
            <a:off x="2642616" y="10"/>
            <a:ext cx="6501384" cy="6857990"/>
          </a:xfrm>
          <a:prstGeom prst="rect">
            <a:avLst/>
          </a:prstGeom>
          <a:noFill/>
        </p:spPr>
      </p:pic>
      <p:sp>
        <p:nvSpPr>
          <p:cNvPr id="76" name="Rectangle 75">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004404"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76" name="Rectangle 4"/>
          <p:cNvSpPr>
            <a:spLocks noGrp="1" noChangeArrowheads="1"/>
          </p:cNvSpPr>
          <p:nvPr>
            <p:ph type="ctrTitle"/>
          </p:nvPr>
        </p:nvSpPr>
        <p:spPr>
          <a:xfrm>
            <a:off x="358485" y="1122363"/>
            <a:ext cx="3017520" cy="3204134"/>
          </a:xfrm>
        </p:spPr>
        <p:txBody>
          <a:bodyPr anchor="b">
            <a:noAutofit/>
          </a:bodyPr>
          <a:lstStyle/>
          <a:p>
            <a:pPr algn="l"/>
            <a:r>
              <a:rPr lang="en-US" sz="2400" dirty="0"/>
              <a:t>CS 5/7320 </a:t>
            </a:r>
            <a:br>
              <a:rPr lang="en-US" sz="2400" dirty="0"/>
            </a:br>
            <a:r>
              <a:rPr lang="en-US" sz="2400" dirty="0"/>
              <a:t>Artificial Intelligence</a:t>
            </a:r>
            <a:br>
              <a:rPr lang="en-US" sz="3200" dirty="0"/>
            </a:br>
            <a:br>
              <a:rPr lang="en-US" sz="3200" dirty="0"/>
            </a:br>
            <a:r>
              <a:rPr lang="en-US" sz="3200" dirty="0"/>
              <a:t>Solving problems by searching</a:t>
            </a:r>
            <a:br>
              <a:rPr lang="en-US" sz="3200" dirty="0"/>
            </a:br>
            <a:r>
              <a:rPr lang="en-US" sz="2000" dirty="0"/>
              <a:t>AIMA Chapter 3</a:t>
            </a:r>
            <a:endParaRPr lang="en-US" sz="3200" dirty="0"/>
          </a:p>
        </p:txBody>
      </p:sp>
      <p:sp>
        <p:nvSpPr>
          <p:cNvPr id="3075" name="Rectangle 3"/>
          <p:cNvSpPr>
            <a:spLocks noGrp="1" noChangeArrowheads="1"/>
          </p:cNvSpPr>
          <p:nvPr>
            <p:ph type="subTitle" idx="1"/>
          </p:nvPr>
        </p:nvSpPr>
        <p:spPr>
          <a:xfrm>
            <a:off x="259081" y="4872922"/>
            <a:ext cx="3017519" cy="1208141"/>
          </a:xfrm>
        </p:spPr>
        <p:txBody>
          <a:bodyPr>
            <a:normAutofit/>
          </a:bodyPr>
          <a:lstStyle/>
          <a:p>
            <a:pPr algn="l"/>
            <a:r>
              <a:rPr lang="en-US" dirty="0"/>
              <a:t>Slides by Michael Hahsler</a:t>
            </a:r>
            <a:br>
              <a:rPr lang="en-US" dirty="0"/>
            </a:br>
            <a:r>
              <a:rPr lang="en-US" sz="1400" dirty="0"/>
              <a:t>based on slides by Svetlana </a:t>
            </a:r>
            <a:r>
              <a:rPr lang="en-US" sz="1400" dirty="0" err="1"/>
              <a:t>Lazepnik</a:t>
            </a:r>
            <a:r>
              <a:rPr lang="en-US" sz="1400" dirty="0"/>
              <a:t> with figures from the AIMA textbook.</a:t>
            </a:r>
          </a:p>
        </p:txBody>
      </p:sp>
      <p:sp>
        <p:nvSpPr>
          <p:cNvPr id="78" name="Rectangle 7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1653"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0" name="Rectangle 7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4546920"/>
            <a:ext cx="298323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3" name="Group 22">
            <a:extLst>
              <a:ext uri="{FF2B5EF4-FFF2-40B4-BE49-F238E27FC236}">
                <a16:creationId xmlns:a16="http://schemas.microsoft.com/office/drawing/2014/main" id="{B145F0E9-0E3F-269C-6326-011ECE34612A}"/>
              </a:ext>
            </a:extLst>
          </p:cNvPr>
          <p:cNvGrpSpPr/>
          <p:nvPr/>
        </p:nvGrpSpPr>
        <p:grpSpPr>
          <a:xfrm>
            <a:off x="278129" y="5962944"/>
            <a:ext cx="3017521" cy="758005"/>
            <a:chOff x="278129" y="5962944"/>
            <a:chExt cx="3017521" cy="758005"/>
          </a:xfrm>
        </p:grpSpPr>
        <p:sp>
          <p:nvSpPr>
            <p:cNvPr id="7" name="TextBox 6">
              <a:extLst>
                <a:ext uri="{FF2B5EF4-FFF2-40B4-BE49-F238E27FC236}">
                  <a16:creationId xmlns:a16="http://schemas.microsoft.com/office/drawing/2014/main" id="{C52A4BDA-FB48-3D1E-7F99-A191744875FF}"/>
                </a:ext>
              </a:extLst>
            </p:cNvPr>
            <p:cNvSpPr txBox="1"/>
            <p:nvPr/>
          </p:nvSpPr>
          <p:spPr>
            <a:xfrm>
              <a:off x="278129" y="6290062"/>
              <a:ext cx="3017521" cy="430887"/>
            </a:xfrm>
            <a:prstGeom prst="rect">
              <a:avLst/>
            </a:prstGeom>
            <a:noFill/>
          </p:spPr>
          <p:txBody>
            <a:bodyPr wrap="square">
              <a:spAutoFit/>
            </a:bodyPr>
            <a:lstStyle/>
            <a:p>
              <a:r>
                <a:rPr lang="en-US" sz="1100" b="0" i="0" dirty="0">
                  <a:solidFill>
                    <a:schemeClr val="tx1">
                      <a:lumMod val="50000"/>
                    </a:schemeClr>
                  </a:solidFill>
                  <a:effectLst/>
                  <a:latin typeface="Calibri" panose="020F0502020204030204" pitchFamily="34" charset="0"/>
                </a:rPr>
                <a:t>This work is licensed under a </a:t>
              </a:r>
              <a:r>
                <a:rPr lang="en-US" sz="1100" b="0" i="0" strike="noStrike" dirty="0">
                  <a:solidFill>
                    <a:schemeClr val="tx1">
                      <a:lumMod val="50000"/>
                    </a:schemeClr>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Creative Commons Attribution-</a:t>
              </a:r>
              <a:r>
                <a:rPr lang="en-US" sz="1100" b="0" i="0" strike="noStrike" dirty="0" err="1">
                  <a:solidFill>
                    <a:schemeClr val="tx1">
                      <a:lumMod val="50000"/>
                    </a:schemeClr>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ShareAlike</a:t>
              </a:r>
              <a:r>
                <a:rPr lang="en-US" sz="1100" b="0" i="0" strike="noStrike" dirty="0">
                  <a:solidFill>
                    <a:schemeClr val="tx1">
                      <a:lumMod val="50000"/>
                    </a:schemeClr>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 4.0 International License</a:t>
              </a:r>
              <a:r>
                <a:rPr lang="en-US" sz="1100" b="0" i="0" dirty="0">
                  <a:solidFill>
                    <a:schemeClr val="tx1">
                      <a:lumMod val="50000"/>
                    </a:schemeClr>
                  </a:solidFill>
                  <a:effectLst/>
                  <a:latin typeface="Calibri" panose="020F0502020204030204" pitchFamily="34" charset="0"/>
                </a:rPr>
                <a:t>.</a:t>
              </a:r>
              <a:endParaRPr lang="en-US" sz="1100" dirty="0">
                <a:solidFill>
                  <a:schemeClr val="tx1">
                    <a:lumMod val="50000"/>
                  </a:schemeClr>
                </a:solidFill>
              </a:endParaRPr>
            </a:p>
          </p:txBody>
        </p:sp>
        <p:pic>
          <p:nvPicPr>
            <p:cNvPr id="22" name="Picture 2">
              <a:extLst>
                <a:ext uri="{FF2B5EF4-FFF2-40B4-BE49-F238E27FC236}">
                  <a16:creationId xmlns:a16="http://schemas.microsoft.com/office/drawing/2014/main" id="{FBAD8FE2-6C18-AB18-71C3-4837DCC0765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8485" y="5962944"/>
              <a:ext cx="894434" cy="31294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Group 27">
            <a:extLst>
              <a:ext uri="{FF2B5EF4-FFF2-40B4-BE49-F238E27FC236}">
                <a16:creationId xmlns:a16="http://schemas.microsoft.com/office/drawing/2014/main" id="{58590C97-1FDC-06AF-C681-FB5E562CB477}"/>
              </a:ext>
            </a:extLst>
          </p:cNvPr>
          <p:cNvGrpSpPr/>
          <p:nvPr/>
        </p:nvGrpSpPr>
        <p:grpSpPr>
          <a:xfrm>
            <a:off x="7161118" y="4648200"/>
            <a:ext cx="1676400" cy="1981200"/>
            <a:chOff x="7208519" y="4648200"/>
            <a:chExt cx="1676400" cy="1981200"/>
          </a:xfrm>
        </p:grpSpPr>
        <p:sp>
          <p:nvSpPr>
            <p:cNvPr id="25" name="Rectangle 24">
              <a:extLst>
                <a:ext uri="{FF2B5EF4-FFF2-40B4-BE49-F238E27FC236}">
                  <a16:creationId xmlns:a16="http://schemas.microsoft.com/office/drawing/2014/main" id="{E7CDAF3D-5E4F-929A-97B2-1C2920885333}"/>
                </a:ext>
              </a:extLst>
            </p:cNvPr>
            <p:cNvSpPr/>
            <p:nvPr/>
          </p:nvSpPr>
          <p:spPr>
            <a:xfrm>
              <a:off x="7208519" y="4648200"/>
              <a:ext cx="1676400" cy="19812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qr code with black dots&#10;&#10;Description automatically generated">
              <a:extLst>
                <a:ext uri="{FF2B5EF4-FFF2-40B4-BE49-F238E27FC236}">
                  <a16:creationId xmlns:a16="http://schemas.microsoft.com/office/drawing/2014/main" id="{55C8DA1D-6375-4755-EA92-F75C2EE4050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46619" y="4669971"/>
              <a:ext cx="1600200" cy="1600200"/>
            </a:xfrm>
            <a:prstGeom prst="rect">
              <a:avLst/>
            </a:prstGeom>
          </p:spPr>
        </p:pic>
        <p:sp>
          <p:nvSpPr>
            <p:cNvPr id="27" name="Rectangle 26">
              <a:extLst>
                <a:ext uri="{FF2B5EF4-FFF2-40B4-BE49-F238E27FC236}">
                  <a16:creationId xmlns:a16="http://schemas.microsoft.com/office/drawing/2014/main" id="{14068EDA-0527-9B52-BCE8-977872452E88}"/>
                </a:ext>
              </a:extLst>
            </p:cNvPr>
            <p:cNvSpPr/>
            <p:nvPr/>
          </p:nvSpPr>
          <p:spPr>
            <a:xfrm>
              <a:off x="7208519" y="6270171"/>
              <a:ext cx="1676400" cy="35922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Online Material</a:t>
              </a:r>
            </a:p>
          </p:txBody>
        </p:sp>
      </p:grpSp>
    </p:spTree>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dirty="0"/>
              <a:t>Example: Sliding-tile Puzzle</a:t>
            </a:r>
          </a:p>
        </p:txBody>
      </p:sp>
      <mc:AlternateContent xmlns:mc="http://schemas.openxmlformats.org/markup-compatibility/2006" xmlns:a14="http://schemas.microsoft.com/office/drawing/2010/main">
        <mc:Choice Requires="a14">
          <p:sp>
            <p:nvSpPr>
              <p:cNvPr id="17413" name="Rectangle 5"/>
              <p:cNvSpPr>
                <a:spLocks noGrp="1" noChangeArrowheads="1"/>
              </p:cNvSpPr>
              <p:nvPr>
                <p:ph idx="1"/>
              </p:nvPr>
            </p:nvSpPr>
            <p:spPr>
              <a:xfrm>
                <a:off x="637117" y="1408112"/>
                <a:ext cx="5848350" cy="5084762"/>
              </a:xfrm>
              <a:noFill/>
              <a:ln/>
            </p:spPr>
            <p:txBody>
              <a:bodyPr>
                <a:noAutofit/>
              </a:bodyPr>
              <a:lstStyle/>
              <a:p>
                <a:pPr>
                  <a:lnSpc>
                    <a:spcPct val="120000"/>
                  </a:lnSpc>
                </a:pPr>
                <a:r>
                  <a:rPr lang="en-US" sz="2000" b="1" dirty="0">
                    <a:solidFill>
                      <a:srgbClr val="FF0000"/>
                    </a:solidFill>
                  </a:rPr>
                  <a:t>Initial State: </a:t>
                </a:r>
                <a:r>
                  <a:rPr lang="en-US" sz="2000" dirty="0"/>
                  <a:t>A given configuration.</a:t>
                </a:r>
                <a:endParaRPr lang="en-US" sz="2000" dirty="0">
                  <a:solidFill>
                    <a:srgbClr val="FF0000"/>
                  </a:solidFill>
                </a:endParaRPr>
              </a:p>
              <a:p>
                <a:pPr>
                  <a:lnSpc>
                    <a:spcPct val="120000"/>
                  </a:lnSpc>
                </a:pPr>
                <a:r>
                  <a:rPr lang="en-US" sz="2000" b="1" dirty="0">
                    <a:solidFill>
                      <a:srgbClr val="FF0000"/>
                    </a:solidFill>
                  </a:rPr>
                  <a:t>Actions: </a:t>
                </a:r>
                <a:r>
                  <a:rPr lang="en-US" sz="2000" dirty="0"/>
                  <a:t>Move blank left, right, up, down </a:t>
                </a:r>
                <a:endParaRPr lang="en-US" sz="2000" b="1" dirty="0">
                  <a:solidFill>
                    <a:srgbClr val="FF0000"/>
                  </a:solidFill>
                </a:endParaRPr>
              </a:p>
              <a:p>
                <a:pPr>
                  <a:lnSpc>
                    <a:spcPct val="120000"/>
                  </a:lnSpc>
                </a:pPr>
                <a:r>
                  <a:rPr lang="en-US" sz="2000" b="1" dirty="0">
                    <a:solidFill>
                      <a:srgbClr val="FF0000"/>
                    </a:solidFill>
                  </a:rPr>
                  <a:t>Transition model: </a:t>
                </a:r>
                <a:r>
                  <a:rPr lang="en-US" sz="2000" dirty="0"/>
                  <a:t>Move a tile</a:t>
                </a:r>
                <a:endParaRPr lang="en-US" sz="2000" b="1" dirty="0">
                  <a:solidFill>
                    <a:srgbClr val="FF0000"/>
                  </a:solidFill>
                </a:endParaRPr>
              </a:p>
              <a:p>
                <a:pPr>
                  <a:lnSpc>
                    <a:spcPct val="120000"/>
                  </a:lnSpc>
                </a:pPr>
                <a:r>
                  <a:rPr lang="en-US" sz="2000" b="1" dirty="0">
                    <a:solidFill>
                      <a:srgbClr val="FF0000"/>
                    </a:solidFill>
                  </a:rPr>
                  <a:t>Goal state: </a:t>
                </a:r>
                <a:r>
                  <a:rPr lang="en-US" sz="2000" dirty="0"/>
                  <a:t>Tiles are arranged empty and 1-8 in order</a:t>
                </a:r>
                <a:endParaRPr lang="en-US" sz="2000" b="1" dirty="0">
                  <a:solidFill>
                    <a:srgbClr val="FF0000"/>
                  </a:solidFill>
                </a:endParaRPr>
              </a:p>
              <a:p>
                <a:pPr>
                  <a:lnSpc>
                    <a:spcPct val="120000"/>
                  </a:lnSpc>
                </a:pPr>
                <a:r>
                  <a:rPr lang="en-US" sz="2000" b="1" dirty="0">
                    <a:solidFill>
                      <a:srgbClr val="FF0000"/>
                    </a:solidFill>
                  </a:rPr>
                  <a:t>Path cost: </a:t>
                </a:r>
                <a:r>
                  <a:rPr lang="en-US" sz="2000" dirty="0"/>
                  <a:t>1 per tile move.</a:t>
                </a:r>
              </a:p>
              <a:p>
                <a:pPr>
                  <a:lnSpc>
                    <a:spcPct val="120000"/>
                  </a:lnSpc>
                </a:pPr>
                <a:endParaRPr lang="en-US" sz="1800" dirty="0"/>
              </a:p>
              <a:p>
                <a:pPr marL="0" indent="0">
                  <a:lnSpc>
                    <a:spcPct val="120000"/>
                  </a:lnSpc>
                  <a:buNone/>
                </a:pPr>
                <a:r>
                  <a:rPr lang="en-US" sz="1800" b="1" dirty="0"/>
                  <a:t>State space size</a:t>
                </a:r>
              </a:p>
              <a:p>
                <a:pPr marL="0" indent="0">
                  <a:lnSpc>
                    <a:spcPct val="120000"/>
                  </a:lnSpc>
                  <a:buNone/>
                </a:pPr>
                <a:r>
                  <a:rPr lang="en-US" sz="1800" dirty="0"/>
                  <a:t>Each state describes the location of each tile (including the empty one). ½ of the permutations are unreachable.</a:t>
                </a:r>
              </a:p>
              <a:p>
                <a:pPr lvl="2">
                  <a:lnSpc>
                    <a:spcPct val="120000"/>
                  </a:lnSpc>
                </a:pPr>
                <a:r>
                  <a:rPr lang="en-US" sz="1600" dirty="0"/>
                  <a:t>8-puzzle: </a:t>
                </a:r>
                <a14:m>
                  <m:oMath xmlns:m="http://schemas.openxmlformats.org/officeDocument/2006/math">
                    <m:r>
                      <a:rPr lang="en-US" sz="1600" i="1" dirty="0" smtClean="0">
                        <a:latin typeface="Cambria Math" panose="02040503050406030204" pitchFamily="18" charset="0"/>
                      </a:rPr>
                      <m:t>9</m:t>
                    </m:r>
                    <m:r>
                      <a:rPr lang="en-US" sz="1600" b="0" i="1" dirty="0" smtClean="0">
                        <a:latin typeface="Cambria Math" panose="02040503050406030204" pitchFamily="18" charset="0"/>
                      </a:rPr>
                      <m:t>!/2</m:t>
                    </m:r>
                    <m:r>
                      <a:rPr lang="en-US" sz="1600" i="1" dirty="0" smtClean="0">
                        <a:latin typeface="Cambria Math" panose="02040503050406030204" pitchFamily="18" charset="0"/>
                      </a:rPr>
                      <m:t>=</m:t>
                    </m:r>
                    <m:r>
                      <a:rPr lang="en-US" sz="1600" b="0" i="1" dirty="0" smtClean="0">
                        <a:latin typeface="Cambria Math" panose="02040503050406030204" pitchFamily="18" charset="0"/>
                      </a:rPr>
                      <m:t>181,44</m:t>
                    </m:r>
                    <m:r>
                      <a:rPr lang="en-US" sz="1600" i="1" dirty="0" smtClean="0">
                        <a:latin typeface="Cambria Math" panose="02040503050406030204" pitchFamily="18" charset="0"/>
                      </a:rPr>
                      <m:t>0 </m:t>
                    </m:r>
                  </m:oMath>
                </a14:m>
                <a:r>
                  <a:rPr lang="en-US" sz="1600" dirty="0"/>
                  <a:t>states</a:t>
                </a:r>
              </a:p>
              <a:p>
                <a:pPr lvl="2">
                  <a:lnSpc>
                    <a:spcPct val="120000"/>
                  </a:lnSpc>
                </a:pPr>
                <a:r>
                  <a:rPr lang="en-US" sz="1600" dirty="0"/>
                  <a:t>15-puzzle: </a:t>
                </a:r>
                <a14:m>
                  <m:oMath xmlns:m="http://schemas.openxmlformats.org/officeDocument/2006/math">
                    <m:r>
                      <a:rPr lang="en-US" sz="1600" i="1" dirty="0" smtClean="0">
                        <a:latin typeface="Cambria Math" panose="02040503050406030204" pitchFamily="18" charset="0"/>
                      </a:rPr>
                      <m:t>1</m:t>
                    </m:r>
                    <m:r>
                      <a:rPr lang="en-US" sz="1600" b="0" i="1" dirty="0" smtClean="0">
                        <a:latin typeface="Cambria Math" panose="02040503050406030204" pitchFamily="18" charset="0"/>
                      </a:rPr>
                      <m:t>6</m:t>
                    </m:r>
                    <m:r>
                      <a:rPr lang="en-US" sz="1600" i="1" dirty="0">
                        <a:latin typeface="Cambria Math" panose="02040503050406030204" pitchFamily="18" charset="0"/>
                      </a:rPr>
                      <m:t>!</m:t>
                    </m:r>
                    <m:r>
                      <a:rPr lang="en-US" sz="1600" b="0" i="1" dirty="0" smtClean="0">
                        <a:latin typeface="Cambria Math" panose="02040503050406030204" pitchFamily="18" charset="0"/>
                      </a:rPr>
                      <m:t>/2</m:t>
                    </m:r>
                    <m:r>
                      <a:rPr lang="en-US" sz="1600" i="1" dirty="0">
                        <a:latin typeface="Cambria Math" panose="02040503050406030204" pitchFamily="18" charset="0"/>
                      </a:rPr>
                      <m:t> </m:t>
                    </m:r>
                    <m:r>
                      <a:rPr lang="en-US" sz="1600" i="1" dirty="0">
                        <a:latin typeface="Cambria Math" panose="02040503050406030204" pitchFamily="18" charset="0"/>
                        <a:ea typeface="Cambria Math" panose="02040503050406030204" pitchFamily="18" charset="0"/>
                      </a:rPr>
                      <m:t>≈</m:t>
                    </m:r>
                    <m:r>
                      <a:rPr lang="en-US" sz="1600" i="1" dirty="0">
                        <a:latin typeface="Cambria Math" panose="02040503050406030204" pitchFamily="18" charset="0"/>
                      </a:rPr>
                      <m:t> </m:t>
                    </m:r>
                    <m:sSup>
                      <m:sSupPr>
                        <m:ctrlPr>
                          <a:rPr lang="en-US" sz="1600" b="0" i="1" dirty="0" smtClean="0">
                            <a:latin typeface="Cambria Math" panose="02040503050406030204" pitchFamily="18" charset="0"/>
                            <a:ea typeface="Cambria Math" panose="02040503050406030204" pitchFamily="18" charset="0"/>
                          </a:rPr>
                        </m:ctrlPr>
                      </m:sSupPr>
                      <m:e>
                        <m:r>
                          <a:rPr lang="en-US" sz="1600" i="1" dirty="0">
                            <a:latin typeface="Cambria Math" panose="02040503050406030204" pitchFamily="18" charset="0"/>
                          </a:rPr>
                          <m:t>10</m:t>
                        </m:r>
                      </m:e>
                      <m:sup>
                        <m:r>
                          <a:rPr lang="en-US" sz="1600" b="0" i="1" dirty="0" smtClean="0">
                            <a:latin typeface="Cambria Math" panose="02040503050406030204" pitchFamily="18" charset="0"/>
                          </a:rPr>
                          <m:t>13</m:t>
                        </m:r>
                      </m:sup>
                    </m:sSup>
                  </m:oMath>
                </a14:m>
                <a:r>
                  <a:rPr lang="en-US" sz="1600" dirty="0"/>
                  <a:t> states</a:t>
                </a:r>
              </a:p>
              <a:p>
                <a:pPr lvl="2">
                  <a:lnSpc>
                    <a:spcPct val="120000"/>
                  </a:lnSpc>
                </a:pPr>
                <a:r>
                  <a:rPr lang="en-US" sz="1600" dirty="0"/>
                  <a:t>24-puzzle: </a:t>
                </a:r>
                <a14:m>
                  <m:oMath xmlns:m="http://schemas.openxmlformats.org/officeDocument/2006/math">
                    <m:r>
                      <a:rPr lang="en-US" sz="1600" i="1" dirty="0" smtClean="0">
                        <a:latin typeface="Cambria Math" panose="02040503050406030204" pitchFamily="18" charset="0"/>
                      </a:rPr>
                      <m:t>25!</m:t>
                    </m:r>
                    <m:r>
                      <a:rPr lang="en-US" sz="1600" b="0" i="1" dirty="0" smtClean="0">
                        <a:latin typeface="Cambria Math" panose="02040503050406030204" pitchFamily="18" charset="0"/>
                      </a:rPr>
                      <m:t>/2 </m:t>
                    </m:r>
                    <m:r>
                      <a:rPr lang="en-US" sz="1600" b="0" i="1" dirty="0" smtClean="0">
                        <a:latin typeface="Cambria Math" panose="02040503050406030204" pitchFamily="18" charset="0"/>
                        <a:ea typeface="Cambria Math" panose="02040503050406030204" pitchFamily="18" charset="0"/>
                      </a:rPr>
                      <m:t>≈</m:t>
                    </m:r>
                    <m:r>
                      <a:rPr lang="en-US" sz="1600" i="1" dirty="0" smtClean="0">
                        <a:latin typeface="Cambria Math" panose="02040503050406030204" pitchFamily="18" charset="0"/>
                      </a:rPr>
                      <m:t> 10</m:t>
                    </m:r>
                    <m:r>
                      <a:rPr lang="en-US" sz="1600" i="1" baseline="30000" dirty="0" smtClean="0">
                        <a:latin typeface="Cambria Math" panose="02040503050406030204" pitchFamily="18" charset="0"/>
                      </a:rPr>
                      <m:t>25</m:t>
                    </m:r>
                    <m:r>
                      <a:rPr lang="en-US" sz="1600" i="1" dirty="0" smtClean="0">
                        <a:latin typeface="Cambria Math" panose="02040503050406030204" pitchFamily="18" charset="0"/>
                      </a:rPr>
                      <m:t> </m:t>
                    </m:r>
                  </m:oMath>
                </a14:m>
                <a:r>
                  <a:rPr lang="en-US" sz="1600" dirty="0"/>
                  <a:t>states</a:t>
                </a:r>
                <a:endParaRPr lang="en-US" sz="1600" dirty="0">
                  <a:solidFill>
                    <a:srgbClr val="CC0099"/>
                  </a:solidFill>
                </a:endParaRPr>
              </a:p>
              <a:p>
                <a:pPr>
                  <a:lnSpc>
                    <a:spcPct val="120000"/>
                  </a:lnSpc>
                </a:pPr>
                <a:endParaRPr lang="en-US" dirty="0"/>
              </a:p>
            </p:txBody>
          </p:sp>
        </mc:Choice>
        <mc:Fallback xmlns="">
          <p:sp>
            <p:nvSpPr>
              <p:cNvPr id="17413" name="Rectangle 5"/>
              <p:cNvSpPr>
                <a:spLocks noGrp="1" noRot="1" noChangeAspect="1" noMove="1" noResize="1" noEditPoints="1" noAdjustHandles="1" noChangeArrowheads="1" noChangeShapeType="1" noTextEdit="1"/>
              </p:cNvSpPr>
              <p:nvPr>
                <p:ph idx="1"/>
              </p:nvPr>
            </p:nvSpPr>
            <p:spPr>
              <a:xfrm>
                <a:off x="637117" y="1408112"/>
                <a:ext cx="5848350" cy="5084762"/>
              </a:xfrm>
              <a:blipFill>
                <a:blip r:embed="rId3"/>
                <a:stretch>
                  <a:fillRect l="-938" r="-730"/>
                </a:stretch>
              </a:blipFill>
              <a:ln/>
            </p:spPr>
            <p:txBody>
              <a:bodyPr/>
              <a:lstStyle/>
              <a:p>
                <a:r>
                  <a:rPr lang="en-US">
                    <a:noFill/>
                  </a:rPr>
                  <a:t> </a:t>
                </a:r>
              </a:p>
            </p:txBody>
          </p:sp>
        </mc:Fallback>
      </mc:AlternateContent>
      <p:pic>
        <p:nvPicPr>
          <p:cNvPr id="17414" name="Picture 6" descr="8puzzle"/>
          <p:cNvPicPr>
            <a:picLocks noChangeAspect="1" noChangeArrowheads="1"/>
          </p:cNvPicPr>
          <p:nvPr/>
        </p:nvPicPr>
        <p:blipFill>
          <a:blip r:embed="rId4" cstate="print"/>
          <a:srcRect r="49396"/>
          <a:stretch>
            <a:fillRect/>
          </a:stretch>
        </p:blipFill>
        <p:spPr bwMode="auto">
          <a:xfrm>
            <a:off x="6608445" y="1447800"/>
            <a:ext cx="2154555" cy="2162175"/>
          </a:xfrm>
          <a:prstGeom prst="rect">
            <a:avLst/>
          </a:prstGeom>
          <a:noFill/>
        </p:spPr>
      </p:pic>
      <p:pic>
        <p:nvPicPr>
          <p:cNvPr id="8" name="Picture 6" descr="8puzzle"/>
          <p:cNvPicPr>
            <a:picLocks noChangeAspect="1" noChangeArrowheads="1"/>
          </p:cNvPicPr>
          <p:nvPr/>
        </p:nvPicPr>
        <p:blipFill>
          <a:blip r:embed="rId4" cstate="print"/>
          <a:srcRect l="49396"/>
          <a:stretch>
            <a:fillRect/>
          </a:stretch>
        </p:blipFill>
        <p:spPr bwMode="auto">
          <a:xfrm>
            <a:off x="6324600" y="3810000"/>
            <a:ext cx="2154555" cy="2162175"/>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dirty="0"/>
              <a:t>Example: Robot Motion Planning</a:t>
            </a:r>
          </a:p>
        </p:txBody>
      </p:sp>
      <p:sp>
        <p:nvSpPr>
          <p:cNvPr id="19459" name="Rectangle 3"/>
          <p:cNvSpPr>
            <a:spLocks noGrp="1" noChangeArrowheads="1"/>
          </p:cNvSpPr>
          <p:nvPr>
            <p:ph idx="1"/>
          </p:nvPr>
        </p:nvSpPr>
        <p:spPr>
          <a:xfrm>
            <a:off x="457200" y="4419600"/>
            <a:ext cx="8229600" cy="1866900"/>
          </a:xfrm>
        </p:spPr>
        <p:txBody>
          <a:bodyPr>
            <a:normAutofit fontScale="92500" lnSpcReduction="10000"/>
          </a:bodyPr>
          <a:lstStyle/>
          <a:p>
            <a:pPr>
              <a:lnSpc>
                <a:spcPct val="80000"/>
              </a:lnSpc>
            </a:pPr>
            <a:r>
              <a:rPr lang="en-US" sz="2200" b="1" dirty="0">
                <a:solidFill>
                  <a:srgbClr val="FF0000"/>
                </a:solidFill>
              </a:rPr>
              <a:t>Initial State: </a:t>
            </a:r>
            <a:r>
              <a:rPr lang="en-US" sz="1900" dirty="0"/>
              <a:t>Current arm position with real-valued coordinates of robot joint angles.</a:t>
            </a:r>
          </a:p>
          <a:p>
            <a:pPr>
              <a:lnSpc>
                <a:spcPct val="80000"/>
              </a:lnSpc>
            </a:pPr>
            <a:r>
              <a:rPr lang="en-US" sz="2200" b="1" dirty="0">
                <a:solidFill>
                  <a:srgbClr val="FF0000"/>
                </a:solidFill>
              </a:rPr>
              <a:t>Actions: </a:t>
            </a:r>
            <a:r>
              <a:rPr lang="en-US" sz="1900" b="1" dirty="0"/>
              <a:t>Continuous</a:t>
            </a:r>
            <a:r>
              <a:rPr lang="en-US" sz="1900" dirty="0"/>
              <a:t> motions of robot joints.</a:t>
            </a:r>
          </a:p>
          <a:p>
            <a:pPr>
              <a:lnSpc>
                <a:spcPct val="80000"/>
              </a:lnSpc>
            </a:pPr>
            <a:r>
              <a:rPr lang="en-US" sz="2200" b="1" dirty="0">
                <a:solidFill>
                  <a:srgbClr val="FF0000"/>
                </a:solidFill>
              </a:rPr>
              <a:t>Transition model: </a:t>
            </a:r>
            <a:r>
              <a:rPr lang="en-US" sz="2200" dirty="0"/>
              <a:t>Movement.</a:t>
            </a:r>
          </a:p>
          <a:p>
            <a:pPr>
              <a:lnSpc>
                <a:spcPct val="80000"/>
              </a:lnSpc>
            </a:pPr>
            <a:r>
              <a:rPr lang="en-US" sz="2200" b="1" dirty="0">
                <a:solidFill>
                  <a:srgbClr val="FF0000"/>
                </a:solidFill>
              </a:rPr>
              <a:t>Goal state: </a:t>
            </a:r>
            <a:r>
              <a:rPr lang="en-US" sz="1900" dirty="0"/>
              <a:t>Desired final configuration (e.g., object is grasped).</a:t>
            </a:r>
          </a:p>
          <a:p>
            <a:pPr>
              <a:lnSpc>
                <a:spcPct val="80000"/>
              </a:lnSpc>
            </a:pPr>
            <a:r>
              <a:rPr lang="en-US" sz="2200" b="1" dirty="0">
                <a:solidFill>
                  <a:srgbClr val="FF0000"/>
                </a:solidFill>
              </a:rPr>
              <a:t>Path cost: </a:t>
            </a:r>
            <a:r>
              <a:rPr lang="en-US" sz="1900" dirty="0"/>
              <a:t>Time to execute, smoothness of path, etc.</a:t>
            </a:r>
          </a:p>
        </p:txBody>
      </p:sp>
      <p:pic>
        <p:nvPicPr>
          <p:cNvPr id="19460" name="Picture 4" descr="stanford-arm+blocks"/>
          <p:cNvPicPr>
            <a:picLocks noChangeAspect="1" noChangeArrowheads="1"/>
          </p:cNvPicPr>
          <p:nvPr/>
        </p:nvPicPr>
        <p:blipFill>
          <a:blip r:embed="rId3" cstate="print"/>
          <a:srcRect/>
          <a:stretch>
            <a:fillRect/>
          </a:stretch>
        </p:blipFill>
        <p:spPr bwMode="auto">
          <a:xfrm>
            <a:off x="1676400" y="1409700"/>
            <a:ext cx="5800725" cy="2324100"/>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9607DC-64EF-F8C4-6016-F9A8ADA736FB}"/>
            </a:ext>
          </a:extLst>
        </p:cNvPr>
        <p:cNvGrpSpPr/>
        <p:nvPr/>
      </p:nvGrpSpPr>
      <p:grpSpPr>
        <a:xfrm>
          <a:off x="0" y="0"/>
          <a:ext cx="0" cy="0"/>
          <a:chOff x="0" y="0"/>
          <a:chExt cx="0" cy="0"/>
        </a:xfrm>
      </p:grpSpPr>
      <p:pic>
        <p:nvPicPr>
          <p:cNvPr id="5" name="Picture 4" descr="Small tree">
            <a:extLst>
              <a:ext uri="{FF2B5EF4-FFF2-40B4-BE49-F238E27FC236}">
                <a16:creationId xmlns:a16="http://schemas.microsoft.com/office/drawing/2014/main" id="{3ADDF624-42A3-DC61-D9D8-22C2ADE70AA3}"/>
              </a:ext>
            </a:extLst>
          </p:cNvPr>
          <p:cNvPicPr>
            <a:picLocks noChangeAspect="1"/>
          </p:cNvPicPr>
          <p:nvPr/>
        </p:nvPicPr>
        <p:blipFill>
          <a:blip r:embed="rId3">
            <a:alphaModFix/>
          </a:blip>
          <a:srcRect r="10999" b="-2"/>
          <a:stretch/>
        </p:blipFill>
        <p:spPr>
          <a:xfrm>
            <a:off x="20" y="1"/>
            <a:ext cx="9143980" cy="6857999"/>
          </a:xfrm>
          <a:prstGeom prst="rect">
            <a:avLst/>
          </a:prstGeom>
        </p:spPr>
      </p:pic>
      <p:sp>
        <p:nvSpPr>
          <p:cNvPr id="2" name="Title 1">
            <a:extLst>
              <a:ext uri="{FF2B5EF4-FFF2-40B4-BE49-F238E27FC236}">
                <a16:creationId xmlns:a16="http://schemas.microsoft.com/office/drawing/2014/main" id="{0579465B-7991-CAF5-C133-A63D30CEE1F4}"/>
              </a:ext>
            </a:extLst>
          </p:cNvPr>
          <p:cNvSpPr>
            <a:spLocks noGrp="1"/>
          </p:cNvSpPr>
          <p:nvPr>
            <p:ph type="title"/>
          </p:nvPr>
        </p:nvSpPr>
        <p:spPr>
          <a:xfrm>
            <a:off x="1143000" y="3657600"/>
            <a:ext cx="6858000" cy="2900518"/>
          </a:xfrm>
        </p:spPr>
        <p:txBody>
          <a:bodyPr vert="horz" lIns="91440" tIns="45720" rIns="91440" bIns="45720" rtlCol="0" anchor="b">
            <a:normAutofit/>
          </a:bodyPr>
          <a:lstStyle/>
          <a:p>
            <a:pPr algn="ctr" defTabSz="914400"/>
            <a:r>
              <a:rPr lang="en-US" sz="6000" b="1" dirty="0">
                <a:solidFill>
                  <a:srgbClr val="FFFFFF"/>
                </a:solidFill>
              </a:rPr>
              <a:t>Tree Search</a:t>
            </a:r>
          </a:p>
        </p:txBody>
      </p:sp>
    </p:spTree>
    <p:extLst>
      <p:ext uri="{BB962C8B-B14F-4D97-AF65-F5344CB8AC3E}">
        <p14:creationId xmlns:p14="http://schemas.microsoft.com/office/powerpoint/2010/main" val="3466429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Solving Search Problems</a:t>
            </a:r>
          </a:p>
        </p:txBody>
      </p:sp>
      <p:graphicFrame>
        <p:nvGraphicFramePr>
          <p:cNvPr id="8" name="Content Placeholder 7">
            <a:extLst>
              <a:ext uri="{FF2B5EF4-FFF2-40B4-BE49-F238E27FC236}">
                <a16:creationId xmlns:a16="http://schemas.microsoft.com/office/drawing/2014/main" id="{1A6D5AF7-114F-4BD9-9A5D-050071A97E56}"/>
              </a:ext>
            </a:extLst>
          </p:cNvPr>
          <p:cNvGraphicFramePr>
            <a:graphicFrameLocks noGrp="1"/>
          </p:cNvGraphicFramePr>
          <p:nvPr>
            <p:ph idx="4294967295"/>
            <p:extLst>
              <p:ext uri="{D42A27DB-BD31-4B8C-83A1-F6EECF244321}">
                <p14:modId xmlns:p14="http://schemas.microsoft.com/office/powerpoint/2010/main" val="4008603982"/>
              </p:ext>
            </p:extLst>
          </p:nvPr>
        </p:nvGraphicFramePr>
        <p:xfrm>
          <a:off x="735014" y="1455829"/>
          <a:ext cx="2167520" cy="23669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Rectangle 8">
            <a:extLst>
              <a:ext uri="{FF2B5EF4-FFF2-40B4-BE49-F238E27FC236}">
                <a16:creationId xmlns:a16="http://schemas.microsoft.com/office/drawing/2014/main" id="{35909678-34B1-4086-BE16-74D3C62031C2}"/>
              </a:ext>
            </a:extLst>
          </p:cNvPr>
          <p:cNvSpPr/>
          <p:nvPr/>
        </p:nvSpPr>
        <p:spPr>
          <a:xfrm>
            <a:off x="3008898" y="1888017"/>
            <a:ext cx="2538194" cy="132343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n-US" sz="1600" dirty="0"/>
              <a:t>How do we find the optimal solution (sequence of actions/states) when shortest path algorithms for graphs are too expensive?</a:t>
            </a:r>
          </a:p>
        </p:txBody>
      </p:sp>
      <p:sp>
        <p:nvSpPr>
          <p:cNvPr id="3" name="TextBox 2">
            <a:extLst>
              <a:ext uri="{FF2B5EF4-FFF2-40B4-BE49-F238E27FC236}">
                <a16:creationId xmlns:a16="http://schemas.microsoft.com/office/drawing/2014/main" id="{75C77B91-470E-4D83-B04D-01194B871D1C}"/>
              </a:ext>
            </a:extLst>
          </p:cNvPr>
          <p:cNvSpPr txBox="1"/>
          <p:nvPr/>
        </p:nvSpPr>
        <p:spPr>
          <a:xfrm>
            <a:off x="6629400" y="1850486"/>
            <a:ext cx="2011363" cy="132343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sz="1600" dirty="0"/>
              <a:t>Construct a </a:t>
            </a:r>
            <a:r>
              <a:rPr lang="en-US" sz="1600" b="1" dirty="0"/>
              <a:t>search tree</a:t>
            </a:r>
            <a:r>
              <a:rPr lang="en-US" sz="1600" dirty="0"/>
              <a:t> for the state space graph so we can use much cheaper </a:t>
            </a:r>
            <a:r>
              <a:rPr lang="en-US" sz="1600" b="1" dirty="0"/>
              <a:t>tree search</a:t>
            </a:r>
            <a:r>
              <a:rPr lang="en-US" sz="1600" dirty="0"/>
              <a:t>!</a:t>
            </a:r>
          </a:p>
        </p:txBody>
      </p:sp>
      <p:sp>
        <p:nvSpPr>
          <p:cNvPr id="4" name="Arrow: Right 3">
            <a:extLst>
              <a:ext uri="{FF2B5EF4-FFF2-40B4-BE49-F238E27FC236}">
                <a16:creationId xmlns:a16="http://schemas.microsoft.com/office/drawing/2014/main" id="{8E275448-7194-49A8-9718-B24D47A51189}"/>
              </a:ext>
            </a:extLst>
          </p:cNvPr>
          <p:cNvSpPr/>
          <p:nvPr/>
        </p:nvSpPr>
        <p:spPr>
          <a:xfrm>
            <a:off x="5614687" y="2182109"/>
            <a:ext cx="629520" cy="45720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F18EA982-9CB9-BAED-368B-97D2222517D5}"/>
              </a:ext>
            </a:extLst>
          </p:cNvPr>
          <p:cNvGrpSpPr/>
          <p:nvPr/>
        </p:nvGrpSpPr>
        <p:grpSpPr>
          <a:xfrm>
            <a:off x="1721672" y="3657849"/>
            <a:ext cx="5700655" cy="3071394"/>
            <a:chOff x="3443345" y="3786606"/>
            <a:chExt cx="5700655" cy="3071394"/>
          </a:xfrm>
        </p:grpSpPr>
        <p:pic>
          <p:nvPicPr>
            <p:cNvPr id="6" name="Picture 6">
              <a:extLst>
                <a:ext uri="{FF2B5EF4-FFF2-40B4-BE49-F238E27FC236}">
                  <a16:creationId xmlns:a16="http://schemas.microsoft.com/office/drawing/2014/main" id="{D4175709-7E24-4889-BB5C-3F5FE1A911FA}"/>
                </a:ext>
              </a:extLst>
            </p:cNvPr>
            <p:cNvPicPr>
              <a:picLocks noChangeAspect="1" noChangeArrowheads="1"/>
            </p:cNvPicPr>
            <p:nvPr/>
          </p:nvPicPr>
          <p:blipFill>
            <a:blip r:embed="rId8" cstate="print"/>
            <a:srcRect/>
            <a:stretch>
              <a:fillRect/>
            </a:stretch>
          </p:blipFill>
          <p:spPr bwMode="auto">
            <a:xfrm>
              <a:off x="3443345" y="4142196"/>
              <a:ext cx="5700655" cy="2715804"/>
            </a:xfrm>
            <a:prstGeom prst="rect">
              <a:avLst/>
            </a:prstGeom>
            <a:noFill/>
            <a:ln w="9525">
              <a:noFill/>
              <a:miter lim="800000"/>
              <a:headEnd/>
              <a:tailEnd/>
            </a:ln>
          </p:spPr>
        </p:pic>
        <p:cxnSp>
          <p:nvCxnSpPr>
            <p:cNvPr id="10" name="Straight Arrow Connector 9">
              <a:extLst>
                <a:ext uri="{FF2B5EF4-FFF2-40B4-BE49-F238E27FC236}">
                  <a16:creationId xmlns:a16="http://schemas.microsoft.com/office/drawing/2014/main" id="{60BFCA0D-F803-47D3-BFF3-549E7B288DC8}"/>
                </a:ext>
              </a:extLst>
            </p:cNvPr>
            <p:cNvCxnSpPr/>
            <p:nvPr/>
          </p:nvCxnSpPr>
          <p:spPr>
            <a:xfrm flipH="1">
              <a:off x="3976745" y="4588005"/>
              <a:ext cx="1676400" cy="631566"/>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cxnSp>
          <p:nvCxnSpPr>
            <p:cNvPr id="12" name="Straight Arrow Connector 11">
              <a:extLst>
                <a:ext uri="{FF2B5EF4-FFF2-40B4-BE49-F238E27FC236}">
                  <a16:creationId xmlns:a16="http://schemas.microsoft.com/office/drawing/2014/main" id="{FD2844A0-0C70-41CD-A70E-CE2ABC45F44C}"/>
                </a:ext>
              </a:extLst>
            </p:cNvPr>
            <p:cNvCxnSpPr/>
            <p:nvPr/>
          </p:nvCxnSpPr>
          <p:spPr>
            <a:xfrm>
              <a:off x="4510145" y="5328854"/>
              <a:ext cx="609600" cy="0"/>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cxnSp>
          <p:nvCxnSpPr>
            <p:cNvPr id="14" name="Straight Arrow Connector 13">
              <a:extLst>
                <a:ext uri="{FF2B5EF4-FFF2-40B4-BE49-F238E27FC236}">
                  <a16:creationId xmlns:a16="http://schemas.microsoft.com/office/drawing/2014/main" id="{812997ED-3FB6-43AF-B3BC-17BD86472D1E}"/>
                </a:ext>
              </a:extLst>
            </p:cNvPr>
            <p:cNvCxnSpPr/>
            <p:nvPr/>
          </p:nvCxnSpPr>
          <p:spPr>
            <a:xfrm>
              <a:off x="5386445" y="5500098"/>
              <a:ext cx="1638300" cy="633873"/>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sp>
          <p:nvSpPr>
            <p:cNvPr id="17" name="Rectangle 16">
              <a:extLst>
                <a:ext uri="{FF2B5EF4-FFF2-40B4-BE49-F238E27FC236}">
                  <a16:creationId xmlns:a16="http://schemas.microsoft.com/office/drawing/2014/main" id="{0A3F790A-73EE-4E53-B55A-5BE346E6B01C}"/>
                </a:ext>
              </a:extLst>
            </p:cNvPr>
            <p:cNvSpPr/>
            <p:nvPr/>
          </p:nvSpPr>
          <p:spPr>
            <a:xfrm>
              <a:off x="5195947" y="4180435"/>
              <a:ext cx="990598" cy="505736"/>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8" name="Rectangle 17">
              <a:extLst>
                <a:ext uri="{FF2B5EF4-FFF2-40B4-BE49-F238E27FC236}">
                  <a16:creationId xmlns:a16="http://schemas.microsoft.com/office/drawing/2014/main" id="{0B78AC21-C75B-4C15-AC11-ABD2538E14C3}"/>
                </a:ext>
              </a:extLst>
            </p:cNvPr>
            <p:cNvSpPr/>
            <p:nvPr/>
          </p:nvSpPr>
          <p:spPr>
            <a:xfrm>
              <a:off x="5195945" y="6009235"/>
              <a:ext cx="2133600" cy="505736"/>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1" name="TextBox 20">
              <a:extLst>
                <a:ext uri="{FF2B5EF4-FFF2-40B4-BE49-F238E27FC236}">
                  <a16:creationId xmlns:a16="http://schemas.microsoft.com/office/drawing/2014/main" id="{C819F4C7-5C99-4CB1-B4CA-2D9228EB892A}"/>
                </a:ext>
              </a:extLst>
            </p:cNvPr>
            <p:cNvSpPr txBox="1"/>
            <p:nvPr/>
          </p:nvSpPr>
          <p:spPr>
            <a:xfrm>
              <a:off x="5106832" y="3786606"/>
              <a:ext cx="1255344" cy="369332"/>
            </a:xfrm>
            <a:prstGeom prst="rect">
              <a:avLst/>
            </a:prstGeom>
            <a:noFill/>
          </p:spPr>
          <p:txBody>
            <a:bodyPr wrap="none" rtlCol="0">
              <a:spAutoFit/>
            </a:bodyPr>
            <a:lstStyle/>
            <a:p>
              <a:r>
                <a:rPr lang="en-US" b="1" dirty="0">
                  <a:solidFill>
                    <a:schemeClr val="accent2">
                      <a:lumMod val="50000"/>
                    </a:schemeClr>
                  </a:solidFill>
                </a:rPr>
                <a:t>Initial state</a:t>
              </a:r>
            </a:p>
          </p:txBody>
        </p:sp>
        <p:sp>
          <p:nvSpPr>
            <p:cNvPr id="22" name="TextBox 21">
              <a:extLst>
                <a:ext uri="{FF2B5EF4-FFF2-40B4-BE49-F238E27FC236}">
                  <a16:creationId xmlns:a16="http://schemas.microsoft.com/office/drawing/2014/main" id="{0EBD072D-4232-47C8-AB5E-6B5B2261D0DC}"/>
                </a:ext>
              </a:extLst>
            </p:cNvPr>
            <p:cNvSpPr txBox="1"/>
            <p:nvPr/>
          </p:nvSpPr>
          <p:spPr>
            <a:xfrm>
              <a:off x="3734781" y="6096000"/>
              <a:ext cx="1240917" cy="369332"/>
            </a:xfrm>
            <a:prstGeom prst="rect">
              <a:avLst/>
            </a:prstGeom>
            <a:noFill/>
          </p:spPr>
          <p:txBody>
            <a:bodyPr wrap="none" rtlCol="0">
              <a:spAutoFit/>
            </a:bodyPr>
            <a:lstStyle/>
            <a:p>
              <a:r>
                <a:rPr lang="en-US" b="1" dirty="0">
                  <a:solidFill>
                    <a:schemeClr val="accent2">
                      <a:lumMod val="50000"/>
                    </a:schemeClr>
                  </a:solidFill>
                </a:rPr>
                <a:t>Goal states</a:t>
              </a:r>
            </a:p>
          </p:txBody>
        </p:sp>
      </p:grpSp>
      <p:sp>
        <p:nvSpPr>
          <p:cNvPr id="19" name="TextBox 18">
            <a:extLst>
              <a:ext uri="{FF2B5EF4-FFF2-40B4-BE49-F238E27FC236}">
                <a16:creationId xmlns:a16="http://schemas.microsoft.com/office/drawing/2014/main" id="{BB1FA59E-D51B-462E-80A8-BBD43C78A614}"/>
              </a:ext>
            </a:extLst>
          </p:cNvPr>
          <p:cNvSpPr txBox="1"/>
          <p:nvPr/>
        </p:nvSpPr>
        <p:spPr>
          <a:xfrm>
            <a:off x="1397483" y="4070442"/>
            <a:ext cx="1752600" cy="400110"/>
          </a:xfrm>
          <a:prstGeom prst="rect">
            <a:avLst/>
          </a:prstGeom>
          <a:noFill/>
        </p:spPr>
        <p:txBody>
          <a:bodyPr wrap="square" rtlCol="0">
            <a:spAutoFit/>
          </a:bodyPr>
          <a:lstStyle/>
          <a:p>
            <a:pPr algn="ctr"/>
            <a:r>
              <a:rPr lang="en-US" sz="2000" b="1" dirty="0"/>
              <a:t>State space</a:t>
            </a:r>
          </a:p>
        </p:txBody>
      </p:sp>
    </p:spTree>
    <p:extLst>
      <p:ext uri="{BB962C8B-B14F-4D97-AF65-F5344CB8AC3E}">
        <p14:creationId xmlns:p14="http://schemas.microsoft.com/office/powerpoint/2010/main" val="993168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Issue</a:t>
            </a:r>
            <a:r>
              <a:rPr lang="en-US" dirty="0"/>
              <a:t>: Transition Model is a Graph </a:t>
            </a:r>
            <a:br>
              <a:rPr lang="en-US" dirty="0"/>
            </a:br>
            <a:r>
              <a:rPr lang="en-US" dirty="0"/>
              <a:t>           and Not a Tree!</a:t>
            </a:r>
          </a:p>
        </p:txBody>
      </p:sp>
      <p:grpSp>
        <p:nvGrpSpPr>
          <p:cNvPr id="5" name="Group 4">
            <a:extLst>
              <a:ext uri="{FF2B5EF4-FFF2-40B4-BE49-F238E27FC236}">
                <a16:creationId xmlns:a16="http://schemas.microsoft.com/office/drawing/2014/main" id="{AD91C62D-9781-6CDB-E247-32F04BD0C50B}"/>
              </a:ext>
            </a:extLst>
          </p:cNvPr>
          <p:cNvGrpSpPr/>
          <p:nvPr/>
        </p:nvGrpSpPr>
        <p:grpSpPr>
          <a:xfrm>
            <a:off x="599863" y="1738171"/>
            <a:ext cx="4267200" cy="2833829"/>
            <a:chOff x="599863" y="1738171"/>
            <a:chExt cx="4267200" cy="2833829"/>
          </a:xfrm>
        </p:grpSpPr>
        <p:grpSp>
          <p:nvGrpSpPr>
            <p:cNvPr id="11" name="Group 10">
              <a:extLst>
                <a:ext uri="{FF2B5EF4-FFF2-40B4-BE49-F238E27FC236}">
                  <a16:creationId xmlns:a16="http://schemas.microsoft.com/office/drawing/2014/main" id="{FE7F8596-7AA1-07D3-90AD-BAA92CDB1CB9}"/>
                </a:ext>
              </a:extLst>
            </p:cNvPr>
            <p:cNvGrpSpPr/>
            <p:nvPr/>
          </p:nvGrpSpPr>
          <p:grpSpPr>
            <a:xfrm>
              <a:off x="599863" y="2286000"/>
              <a:ext cx="4267200" cy="2286000"/>
              <a:chOff x="3443345" y="3786606"/>
              <a:chExt cx="5700655" cy="3071394"/>
            </a:xfrm>
          </p:grpSpPr>
          <p:pic>
            <p:nvPicPr>
              <p:cNvPr id="6" name="Picture 6">
                <a:extLst>
                  <a:ext uri="{FF2B5EF4-FFF2-40B4-BE49-F238E27FC236}">
                    <a16:creationId xmlns:a16="http://schemas.microsoft.com/office/drawing/2014/main" id="{D4175709-7E24-4889-BB5C-3F5FE1A911FA}"/>
                  </a:ext>
                </a:extLst>
              </p:cNvPr>
              <p:cNvPicPr>
                <a:picLocks noChangeAspect="1" noChangeArrowheads="1"/>
              </p:cNvPicPr>
              <p:nvPr/>
            </p:nvPicPr>
            <p:blipFill>
              <a:blip r:embed="rId3" cstate="print"/>
              <a:srcRect/>
              <a:stretch>
                <a:fillRect/>
              </a:stretch>
            </p:blipFill>
            <p:spPr bwMode="auto">
              <a:xfrm>
                <a:off x="3443345" y="4142196"/>
                <a:ext cx="5700655" cy="2715804"/>
              </a:xfrm>
              <a:prstGeom prst="rect">
                <a:avLst/>
              </a:prstGeom>
              <a:noFill/>
              <a:ln w="9525">
                <a:noFill/>
                <a:miter lim="800000"/>
                <a:headEnd/>
                <a:tailEnd/>
              </a:ln>
            </p:spPr>
          </p:pic>
          <p:sp>
            <p:nvSpPr>
              <p:cNvPr id="21" name="TextBox 20">
                <a:extLst>
                  <a:ext uri="{FF2B5EF4-FFF2-40B4-BE49-F238E27FC236}">
                    <a16:creationId xmlns:a16="http://schemas.microsoft.com/office/drawing/2014/main" id="{C819F4C7-5C99-4CB1-B4CA-2D9228EB892A}"/>
                  </a:ext>
                </a:extLst>
              </p:cNvPr>
              <p:cNvSpPr txBox="1"/>
              <p:nvPr/>
            </p:nvSpPr>
            <p:spPr>
              <a:xfrm>
                <a:off x="5106832" y="3786606"/>
                <a:ext cx="1203860" cy="372167"/>
              </a:xfrm>
              <a:prstGeom prst="rect">
                <a:avLst/>
              </a:prstGeom>
              <a:noFill/>
            </p:spPr>
            <p:txBody>
              <a:bodyPr wrap="none" rtlCol="0">
                <a:spAutoFit/>
              </a:bodyPr>
              <a:lstStyle/>
              <a:p>
                <a:r>
                  <a:rPr lang="en-US" sz="1200" b="1" dirty="0"/>
                  <a:t>Initial state</a:t>
                </a:r>
              </a:p>
            </p:txBody>
          </p:sp>
          <p:sp>
            <p:nvSpPr>
              <p:cNvPr id="22" name="TextBox 21">
                <a:extLst>
                  <a:ext uri="{FF2B5EF4-FFF2-40B4-BE49-F238E27FC236}">
                    <a16:creationId xmlns:a16="http://schemas.microsoft.com/office/drawing/2014/main" id="{0EBD072D-4232-47C8-AB5E-6B5B2261D0DC}"/>
                  </a:ext>
                </a:extLst>
              </p:cNvPr>
              <p:cNvSpPr txBox="1"/>
              <p:nvPr/>
            </p:nvSpPr>
            <p:spPr>
              <a:xfrm>
                <a:off x="3734781" y="6096000"/>
                <a:ext cx="1186728" cy="372167"/>
              </a:xfrm>
              <a:prstGeom prst="rect">
                <a:avLst/>
              </a:prstGeom>
              <a:noFill/>
            </p:spPr>
            <p:txBody>
              <a:bodyPr wrap="none" rtlCol="0">
                <a:spAutoFit/>
              </a:bodyPr>
              <a:lstStyle/>
              <a:p>
                <a:r>
                  <a:rPr lang="en-US" sz="1200" b="1" dirty="0"/>
                  <a:t>Goal states</a:t>
                </a:r>
              </a:p>
            </p:txBody>
          </p:sp>
        </p:grpSp>
        <p:sp>
          <p:nvSpPr>
            <p:cNvPr id="13" name="Freeform: Shape 12">
              <a:extLst>
                <a:ext uri="{FF2B5EF4-FFF2-40B4-BE49-F238E27FC236}">
                  <a16:creationId xmlns:a16="http://schemas.microsoft.com/office/drawing/2014/main" id="{7123567F-35F0-E8E8-CCA0-97626BA2DFB6}"/>
                </a:ext>
              </a:extLst>
            </p:cNvPr>
            <p:cNvSpPr/>
            <p:nvPr/>
          </p:nvSpPr>
          <p:spPr>
            <a:xfrm>
              <a:off x="1810748" y="2605492"/>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5" name="Freeform: Shape 14">
              <a:extLst>
                <a:ext uri="{FF2B5EF4-FFF2-40B4-BE49-F238E27FC236}">
                  <a16:creationId xmlns:a16="http://schemas.microsoft.com/office/drawing/2014/main" id="{81B6139F-5B85-E37A-2FB9-D407A4AEF172}"/>
                </a:ext>
              </a:extLst>
            </p:cNvPr>
            <p:cNvSpPr/>
            <p:nvPr/>
          </p:nvSpPr>
          <p:spPr>
            <a:xfrm>
              <a:off x="695112" y="3295485"/>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6" name="Freeform: Shape 15">
              <a:extLst>
                <a:ext uri="{FF2B5EF4-FFF2-40B4-BE49-F238E27FC236}">
                  <a16:creationId xmlns:a16="http://schemas.microsoft.com/office/drawing/2014/main" id="{5860D624-D72E-1340-71F2-11D1AC08C1EC}"/>
                </a:ext>
              </a:extLst>
            </p:cNvPr>
            <p:cNvSpPr/>
            <p:nvPr/>
          </p:nvSpPr>
          <p:spPr>
            <a:xfrm>
              <a:off x="1810309" y="4004853"/>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0" name="Freeform: Shape 19">
              <a:extLst>
                <a:ext uri="{FF2B5EF4-FFF2-40B4-BE49-F238E27FC236}">
                  <a16:creationId xmlns:a16="http://schemas.microsoft.com/office/drawing/2014/main" id="{03D5C403-C98A-96C0-46D3-E85A2CBD8BEA}"/>
                </a:ext>
              </a:extLst>
            </p:cNvPr>
            <p:cNvSpPr/>
            <p:nvPr/>
          </p:nvSpPr>
          <p:spPr>
            <a:xfrm>
              <a:off x="2885862" y="3291169"/>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3" name="Freeform: Shape 22">
              <a:extLst>
                <a:ext uri="{FF2B5EF4-FFF2-40B4-BE49-F238E27FC236}">
                  <a16:creationId xmlns:a16="http://schemas.microsoft.com/office/drawing/2014/main" id="{72042F84-D873-F2B4-2DBB-C552BD63EB3C}"/>
                </a:ext>
              </a:extLst>
            </p:cNvPr>
            <p:cNvSpPr/>
            <p:nvPr/>
          </p:nvSpPr>
          <p:spPr>
            <a:xfrm flipH="1">
              <a:off x="3452617" y="2603416"/>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4" name="Freeform: Shape 23">
              <a:extLst>
                <a:ext uri="{FF2B5EF4-FFF2-40B4-BE49-F238E27FC236}">
                  <a16:creationId xmlns:a16="http://schemas.microsoft.com/office/drawing/2014/main" id="{28A21368-6EA0-26C6-C4A1-23B1515F18E7}"/>
                </a:ext>
              </a:extLst>
            </p:cNvPr>
            <p:cNvSpPr/>
            <p:nvPr/>
          </p:nvSpPr>
          <p:spPr>
            <a:xfrm flipH="1">
              <a:off x="4565375" y="3311068"/>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5" name="Freeform: Shape 24">
              <a:extLst>
                <a:ext uri="{FF2B5EF4-FFF2-40B4-BE49-F238E27FC236}">
                  <a16:creationId xmlns:a16="http://schemas.microsoft.com/office/drawing/2014/main" id="{57C5AC93-CB9B-CFD9-59FB-37E376E62C3D}"/>
                </a:ext>
              </a:extLst>
            </p:cNvPr>
            <p:cNvSpPr/>
            <p:nvPr/>
          </p:nvSpPr>
          <p:spPr>
            <a:xfrm flipH="1">
              <a:off x="2381316" y="3264819"/>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6" name="Freeform: Shape 25">
              <a:extLst>
                <a:ext uri="{FF2B5EF4-FFF2-40B4-BE49-F238E27FC236}">
                  <a16:creationId xmlns:a16="http://schemas.microsoft.com/office/drawing/2014/main" id="{43E4567C-4644-D2DE-E55F-8DB6B7251583}"/>
                </a:ext>
              </a:extLst>
            </p:cNvPr>
            <p:cNvSpPr/>
            <p:nvPr/>
          </p:nvSpPr>
          <p:spPr>
            <a:xfrm flipH="1">
              <a:off x="3452617" y="4004853"/>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31" name="Freeform: Shape 30">
              <a:extLst>
                <a:ext uri="{FF2B5EF4-FFF2-40B4-BE49-F238E27FC236}">
                  <a16:creationId xmlns:a16="http://schemas.microsoft.com/office/drawing/2014/main" id="{8D92EEB6-D280-98AE-4513-0E89A45D7D41}"/>
                </a:ext>
              </a:extLst>
            </p:cNvPr>
            <p:cNvSpPr/>
            <p:nvPr/>
          </p:nvSpPr>
          <p:spPr>
            <a:xfrm rot="16200000">
              <a:off x="2182046" y="4262274"/>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32" name="Freeform: Shape 31">
              <a:extLst>
                <a:ext uri="{FF2B5EF4-FFF2-40B4-BE49-F238E27FC236}">
                  <a16:creationId xmlns:a16="http://schemas.microsoft.com/office/drawing/2014/main" id="{34C3F225-0C29-D123-EBF3-9B72F60C4B2F}"/>
                </a:ext>
              </a:extLst>
            </p:cNvPr>
            <p:cNvSpPr/>
            <p:nvPr/>
          </p:nvSpPr>
          <p:spPr>
            <a:xfrm rot="16200000">
              <a:off x="3055480" y="4262273"/>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33" name="Freeform: Shape 32">
              <a:extLst>
                <a:ext uri="{FF2B5EF4-FFF2-40B4-BE49-F238E27FC236}">
                  <a16:creationId xmlns:a16="http://schemas.microsoft.com/office/drawing/2014/main" id="{88998FCB-C2DD-A32E-9B83-50C97E1F37D3}"/>
                </a:ext>
              </a:extLst>
            </p:cNvPr>
            <p:cNvSpPr/>
            <p:nvPr/>
          </p:nvSpPr>
          <p:spPr>
            <a:xfrm rot="16200000">
              <a:off x="1119238" y="3563141"/>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34" name="Freeform: Shape 33">
              <a:extLst>
                <a:ext uri="{FF2B5EF4-FFF2-40B4-BE49-F238E27FC236}">
                  <a16:creationId xmlns:a16="http://schemas.microsoft.com/office/drawing/2014/main" id="{641AA2EA-11D1-67FB-F7F9-B165F36B7D67}"/>
                </a:ext>
              </a:extLst>
            </p:cNvPr>
            <p:cNvSpPr/>
            <p:nvPr/>
          </p:nvSpPr>
          <p:spPr>
            <a:xfrm rot="16200000">
              <a:off x="4176976" y="3551556"/>
              <a:ext cx="195245" cy="319596"/>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35" name="Freeform: Shape 34">
              <a:extLst>
                <a:ext uri="{FF2B5EF4-FFF2-40B4-BE49-F238E27FC236}">
                  <a16:creationId xmlns:a16="http://schemas.microsoft.com/office/drawing/2014/main" id="{AAC2F0D5-55DD-27A6-6928-ABD539F47068}"/>
                </a:ext>
              </a:extLst>
            </p:cNvPr>
            <p:cNvSpPr/>
            <p:nvPr/>
          </p:nvSpPr>
          <p:spPr>
            <a:xfrm rot="10800000" flipH="1">
              <a:off x="2669650" y="2700809"/>
              <a:ext cx="127626" cy="124809"/>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36" name="Freeform: Shape 35">
              <a:extLst>
                <a:ext uri="{FF2B5EF4-FFF2-40B4-BE49-F238E27FC236}">
                  <a16:creationId xmlns:a16="http://schemas.microsoft.com/office/drawing/2014/main" id="{FA3F6638-0F35-F59B-FB6E-E290E67FBA01}"/>
                </a:ext>
              </a:extLst>
            </p:cNvPr>
            <p:cNvSpPr/>
            <p:nvPr/>
          </p:nvSpPr>
          <p:spPr>
            <a:xfrm rot="10800000" flipH="1">
              <a:off x="1562237" y="3397434"/>
              <a:ext cx="127626" cy="124809"/>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37" name="Freeform: Shape 36">
              <a:extLst>
                <a:ext uri="{FF2B5EF4-FFF2-40B4-BE49-F238E27FC236}">
                  <a16:creationId xmlns:a16="http://schemas.microsoft.com/office/drawing/2014/main" id="{0FC01A1F-EEB0-AF31-8798-6F6A6C33B125}"/>
                </a:ext>
              </a:extLst>
            </p:cNvPr>
            <p:cNvSpPr/>
            <p:nvPr/>
          </p:nvSpPr>
          <p:spPr>
            <a:xfrm rot="10800000" flipH="1">
              <a:off x="3747160" y="3380390"/>
              <a:ext cx="127626" cy="124809"/>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38" name="Freeform: Shape 37">
              <a:extLst>
                <a:ext uri="{FF2B5EF4-FFF2-40B4-BE49-F238E27FC236}">
                  <a16:creationId xmlns:a16="http://schemas.microsoft.com/office/drawing/2014/main" id="{F9F3EFFB-7BE0-C07C-66AA-FC6401499AFB}"/>
                </a:ext>
              </a:extLst>
            </p:cNvPr>
            <p:cNvSpPr/>
            <p:nvPr/>
          </p:nvSpPr>
          <p:spPr>
            <a:xfrm rot="10800000" flipH="1">
              <a:off x="2665272" y="4102246"/>
              <a:ext cx="127626" cy="124809"/>
            </a:xfrm>
            <a:custGeom>
              <a:avLst/>
              <a:gdLst>
                <a:gd name="connsiteX0" fmla="*/ 257831 w 260833"/>
                <a:gd name="connsiteY0" fmla="*/ 119518 h 461313"/>
                <a:gd name="connsiteX1" fmla="*/ 108817 w 260833"/>
                <a:gd name="connsiteY1" fmla="*/ 4371 h 461313"/>
                <a:gd name="connsiteX2" fmla="*/ 444 w 260833"/>
                <a:gd name="connsiteY2" fmla="*/ 254985 h 461313"/>
                <a:gd name="connsiteX3" fmla="*/ 149457 w 260833"/>
                <a:gd name="connsiteY3" fmla="*/ 458185 h 461313"/>
                <a:gd name="connsiteX4" fmla="*/ 251057 w 260833"/>
                <a:gd name="connsiteY4" fmla="*/ 376905 h 461313"/>
                <a:gd name="connsiteX5" fmla="*/ 251057 w 260833"/>
                <a:gd name="connsiteY5" fmla="*/ 356585 h 46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33" h="461313">
                  <a:moveTo>
                    <a:pt x="257831" y="119518"/>
                  </a:moveTo>
                  <a:cubicBezTo>
                    <a:pt x="204773" y="50655"/>
                    <a:pt x="151715" y="-18207"/>
                    <a:pt x="108817" y="4371"/>
                  </a:cubicBezTo>
                  <a:cubicBezTo>
                    <a:pt x="65919" y="26949"/>
                    <a:pt x="-6329" y="179349"/>
                    <a:pt x="444" y="254985"/>
                  </a:cubicBezTo>
                  <a:cubicBezTo>
                    <a:pt x="7217" y="330621"/>
                    <a:pt x="107688" y="437865"/>
                    <a:pt x="149457" y="458185"/>
                  </a:cubicBezTo>
                  <a:cubicBezTo>
                    <a:pt x="191226" y="478505"/>
                    <a:pt x="234124" y="393838"/>
                    <a:pt x="251057" y="376905"/>
                  </a:cubicBezTo>
                  <a:cubicBezTo>
                    <a:pt x="267990" y="359972"/>
                    <a:pt x="259523" y="358278"/>
                    <a:pt x="251057" y="356585"/>
                  </a:cubicBezTo>
                </a:path>
              </a:pathLst>
            </a:custGeom>
            <a:ln w="28575">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39" name="TextBox 38">
              <a:extLst>
                <a:ext uri="{FF2B5EF4-FFF2-40B4-BE49-F238E27FC236}">
                  <a16:creationId xmlns:a16="http://schemas.microsoft.com/office/drawing/2014/main" id="{EEB88FBA-A399-1735-D605-848F6786AEFA}"/>
                </a:ext>
              </a:extLst>
            </p:cNvPr>
            <p:cNvSpPr txBox="1"/>
            <p:nvPr/>
          </p:nvSpPr>
          <p:spPr>
            <a:xfrm>
              <a:off x="1644033" y="1738171"/>
              <a:ext cx="1803251" cy="553998"/>
            </a:xfrm>
            <a:prstGeom prst="rect">
              <a:avLst/>
            </a:prstGeom>
            <a:noFill/>
          </p:spPr>
          <p:txBody>
            <a:bodyPr wrap="none" rtlCol="0">
              <a:spAutoFit/>
            </a:bodyPr>
            <a:lstStyle/>
            <a:p>
              <a:pPr algn="ctr"/>
              <a:r>
                <a:rPr lang="en-US" b="1" dirty="0"/>
                <a:t>Cycles</a:t>
              </a:r>
            </a:p>
            <a:p>
              <a:pPr algn="ctr"/>
              <a:r>
                <a:rPr lang="en-US" sz="1200" dirty="0"/>
                <a:t>Return to the same state </a:t>
              </a:r>
              <a:endParaRPr lang="en-US" b="1" dirty="0">
                <a:solidFill>
                  <a:schemeClr val="accent2"/>
                </a:solidFill>
              </a:endParaRPr>
            </a:p>
          </p:txBody>
        </p:sp>
      </p:grpSp>
      <p:grpSp>
        <p:nvGrpSpPr>
          <p:cNvPr id="4" name="Group 3">
            <a:extLst>
              <a:ext uri="{FF2B5EF4-FFF2-40B4-BE49-F238E27FC236}">
                <a16:creationId xmlns:a16="http://schemas.microsoft.com/office/drawing/2014/main" id="{F5F003BA-EB20-10D3-9BCA-629B72EA4819}"/>
              </a:ext>
            </a:extLst>
          </p:cNvPr>
          <p:cNvGrpSpPr/>
          <p:nvPr/>
        </p:nvGrpSpPr>
        <p:grpSpPr>
          <a:xfrm>
            <a:off x="4424028" y="3530521"/>
            <a:ext cx="4267200" cy="2946479"/>
            <a:chOff x="4424028" y="3530521"/>
            <a:chExt cx="4267200" cy="2946479"/>
          </a:xfrm>
        </p:grpSpPr>
        <p:grpSp>
          <p:nvGrpSpPr>
            <p:cNvPr id="27" name="Group 26">
              <a:extLst>
                <a:ext uri="{FF2B5EF4-FFF2-40B4-BE49-F238E27FC236}">
                  <a16:creationId xmlns:a16="http://schemas.microsoft.com/office/drawing/2014/main" id="{DF299A47-AE29-7E27-BF02-2FD7E564A39A}"/>
                </a:ext>
              </a:extLst>
            </p:cNvPr>
            <p:cNvGrpSpPr/>
            <p:nvPr/>
          </p:nvGrpSpPr>
          <p:grpSpPr>
            <a:xfrm>
              <a:off x="4424028" y="4191000"/>
              <a:ext cx="4267200" cy="2286000"/>
              <a:chOff x="3443345" y="3786606"/>
              <a:chExt cx="5700655" cy="3071394"/>
            </a:xfrm>
          </p:grpSpPr>
          <p:pic>
            <p:nvPicPr>
              <p:cNvPr id="28" name="Picture 6">
                <a:extLst>
                  <a:ext uri="{FF2B5EF4-FFF2-40B4-BE49-F238E27FC236}">
                    <a16:creationId xmlns:a16="http://schemas.microsoft.com/office/drawing/2014/main" id="{5D4BAABC-4F6A-8331-C3AE-924FB702C733}"/>
                  </a:ext>
                </a:extLst>
              </p:cNvPr>
              <p:cNvPicPr>
                <a:picLocks noChangeAspect="1" noChangeArrowheads="1"/>
              </p:cNvPicPr>
              <p:nvPr/>
            </p:nvPicPr>
            <p:blipFill>
              <a:blip r:embed="rId3" cstate="print"/>
              <a:srcRect/>
              <a:stretch>
                <a:fillRect/>
              </a:stretch>
            </p:blipFill>
            <p:spPr bwMode="auto">
              <a:xfrm>
                <a:off x="3443345" y="4142196"/>
                <a:ext cx="5700655" cy="2715804"/>
              </a:xfrm>
              <a:prstGeom prst="rect">
                <a:avLst/>
              </a:prstGeom>
              <a:noFill/>
              <a:ln w="9525">
                <a:noFill/>
                <a:miter lim="800000"/>
                <a:headEnd/>
                <a:tailEnd/>
              </a:ln>
            </p:spPr>
          </p:pic>
          <p:sp>
            <p:nvSpPr>
              <p:cNvPr id="29" name="TextBox 28">
                <a:extLst>
                  <a:ext uri="{FF2B5EF4-FFF2-40B4-BE49-F238E27FC236}">
                    <a16:creationId xmlns:a16="http://schemas.microsoft.com/office/drawing/2014/main" id="{0E619782-B1E0-B73C-615A-52C4CE2FEBBB}"/>
                  </a:ext>
                </a:extLst>
              </p:cNvPr>
              <p:cNvSpPr txBox="1"/>
              <p:nvPr/>
            </p:nvSpPr>
            <p:spPr>
              <a:xfrm>
                <a:off x="5106832" y="3786606"/>
                <a:ext cx="1203860" cy="372167"/>
              </a:xfrm>
              <a:prstGeom prst="rect">
                <a:avLst/>
              </a:prstGeom>
              <a:noFill/>
            </p:spPr>
            <p:txBody>
              <a:bodyPr wrap="none" rtlCol="0">
                <a:spAutoFit/>
              </a:bodyPr>
              <a:lstStyle/>
              <a:p>
                <a:r>
                  <a:rPr lang="en-US" sz="1200" b="1" dirty="0"/>
                  <a:t>Initial state</a:t>
                </a:r>
              </a:p>
            </p:txBody>
          </p:sp>
          <p:sp>
            <p:nvSpPr>
              <p:cNvPr id="30" name="TextBox 29">
                <a:extLst>
                  <a:ext uri="{FF2B5EF4-FFF2-40B4-BE49-F238E27FC236}">
                    <a16:creationId xmlns:a16="http://schemas.microsoft.com/office/drawing/2014/main" id="{C7AB04B5-C07A-0CA8-38CE-384BEC1EE1A1}"/>
                  </a:ext>
                </a:extLst>
              </p:cNvPr>
              <p:cNvSpPr txBox="1"/>
              <p:nvPr/>
            </p:nvSpPr>
            <p:spPr>
              <a:xfrm>
                <a:off x="3734781" y="6096000"/>
                <a:ext cx="1186728" cy="372167"/>
              </a:xfrm>
              <a:prstGeom prst="rect">
                <a:avLst/>
              </a:prstGeom>
              <a:noFill/>
            </p:spPr>
            <p:txBody>
              <a:bodyPr wrap="none" rtlCol="0">
                <a:spAutoFit/>
              </a:bodyPr>
              <a:lstStyle/>
              <a:p>
                <a:r>
                  <a:rPr lang="en-US" sz="1200" b="1" dirty="0"/>
                  <a:t>Goal states</a:t>
                </a:r>
              </a:p>
            </p:txBody>
          </p:sp>
        </p:grpSp>
        <p:sp>
          <p:nvSpPr>
            <p:cNvPr id="40" name="TextBox 39">
              <a:extLst>
                <a:ext uri="{FF2B5EF4-FFF2-40B4-BE49-F238E27FC236}">
                  <a16:creationId xmlns:a16="http://schemas.microsoft.com/office/drawing/2014/main" id="{0F956628-70F0-5E39-885D-8261771E79F0}"/>
                </a:ext>
              </a:extLst>
            </p:cNvPr>
            <p:cNvSpPr txBox="1"/>
            <p:nvPr/>
          </p:nvSpPr>
          <p:spPr>
            <a:xfrm>
              <a:off x="4938725" y="3530521"/>
              <a:ext cx="2763770" cy="553998"/>
            </a:xfrm>
            <a:prstGeom prst="rect">
              <a:avLst/>
            </a:prstGeom>
            <a:noFill/>
          </p:spPr>
          <p:txBody>
            <a:bodyPr wrap="none" rtlCol="0">
              <a:spAutoFit/>
            </a:bodyPr>
            <a:lstStyle/>
            <a:p>
              <a:pPr algn="ctr"/>
              <a:r>
                <a:rPr lang="en-US" b="1" dirty="0"/>
                <a:t>Non-cycle redundant paths</a:t>
              </a:r>
            </a:p>
            <a:p>
              <a:pPr algn="ctr"/>
              <a:r>
                <a:rPr lang="en-US" sz="1200" dirty="0"/>
                <a:t>Multiple paths to get to the same state</a:t>
              </a:r>
            </a:p>
          </p:txBody>
        </p:sp>
        <p:grpSp>
          <p:nvGrpSpPr>
            <p:cNvPr id="59" name="Group 58">
              <a:extLst>
                <a:ext uri="{FF2B5EF4-FFF2-40B4-BE49-F238E27FC236}">
                  <a16:creationId xmlns:a16="http://schemas.microsoft.com/office/drawing/2014/main" id="{6043BF49-CF3B-3DD1-8413-8FE079536023}"/>
                </a:ext>
              </a:extLst>
            </p:cNvPr>
            <p:cNvGrpSpPr/>
            <p:nvPr/>
          </p:nvGrpSpPr>
          <p:grpSpPr>
            <a:xfrm>
              <a:off x="4953000" y="4748565"/>
              <a:ext cx="2114408" cy="1203294"/>
              <a:chOff x="4961971" y="4518479"/>
              <a:chExt cx="2114408" cy="1203294"/>
            </a:xfrm>
          </p:grpSpPr>
          <p:cxnSp>
            <p:nvCxnSpPr>
              <p:cNvPr id="56" name="Straight Arrow Connector 55">
                <a:extLst>
                  <a:ext uri="{FF2B5EF4-FFF2-40B4-BE49-F238E27FC236}">
                    <a16:creationId xmlns:a16="http://schemas.microsoft.com/office/drawing/2014/main" id="{D13EB897-7CB3-FA93-C311-D05A8A4BCC63}"/>
                  </a:ext>
                </a:extLst>
              </p:cNvPr>
              <p:cNvCxnSpPr>
                <a:cxnSpLocks/>
              </p:cNvCxnSpPr>
              <p:nvPr/>
            </p:nvCxnSpPr>
            <p:spPr>
              <a:xfrm flipH="1">
                <a:off x="4961971" y="4518479"/>
                <a:ext cx="1295400" cy="521092"/>
              </a:xfrm>
              <a:prstGeom prst="straightConnector1">
                <a:avLst/>
              </a:prstGeom>
              <a:ln w="57150">
                <a:solidFill>
                  <a:schemeClr val="accent6"/>
                </a:solidFill>
                <a:tailEnd type="triangle"/>
              </a:ln>
            </p:spPr>
            <p:style>
              <a:lnRef idx="3">
                <a:schemeClr val="accent2"/>
              </a:lnRef>
              <a:fillRef idx="0">
                <a:schemeClr val="accent2"/>
              </a:fillRef>
              <a:effectRef idx="2">
                <a:schemeClr val="accent2"/>
              </a:effectRef>
              <a:fontRef idx="minor">
                <a:schemeClr val="tx1"/>
              </a:fontRef>
            </p:style>
          </p:cxnSp>
          <p:cxnSp>
            <p:nvCxnSpPr>
              <p:cNvPr id="57" name="Straight Arrow Connector 56">
                <a:extLst>
                  <a:ext uri="{FF2B5EF4-FFF2-40B4-BE49-F238E27FC236}">
                    <a16:creationId xmlns:a16="http://schemas.microsoft.com/office/drawing/2014/main" id="{9BEF72B2-BD86-DECA-6099-2F5721FEE351}"/>
                  </a:ext>
                </a:extLst>
              </p:cNvPr>
              <p:cNvCxnSpPr/>
              <p:nvPr/>
            </p:nvCxnSpPr>
            <p:spPr>
              <a:xfrm>
                <a:off x="5197472" y="5112173"/>
                <a:ext cx="609600" cy="0"/>
              </a:xfrm>
              <a:prstGeom prst="straightConnector1">
                <a:avLst/>
              </a:prstGeom>
              <a:ln w="57150">
                <a:solidFill>
                  <a:schemeClr val="accent6"/>
                </a:solidFill>
                <a:tailEnd type="triangle"/>
              </a:ln>
            </p:spPr>
            <p:style>
              <a:lnRef idx="3">
                <a:schemeClr val="accent2"/>
              </a:lnRef>
              <a:fillRef idx="0">
                <a:schemeClr val="accent2"/>
              </a:fillRef>
              <a:effectRef idx="2">
                <a:schemeClr val="accent2"/>
              </a:effectRef>
              <a:fontRef idx="minor">
                <a:schemeClr val="tx1"/>
              </a:fontRef>
            </p:style>
          </p:cxnSp>
          <p:cxnSp>
            <p:nvCxnSpPr>
              <p:cNvPr id="58" name="Straight Arrow Connector 57">
                <a:extLst>
                  <a:ext uri="{FF2B5EF4-FFF2-40B4-BE49-F238E27FC236}">
                    <a16:creationId xmlns:a16="http://schemas.microsoft.com/office/drawing/2014/main" id="{47380A88-C7D4-1A4F-0039-4940A7676019}"/>
                  </a:ext>
                </a:extLst>
              </p:cNvPr>
              <p:cNvCxnSpPr>
                <a:cxnSpLocks/>
              </p:cNvCxnSpPr>
              <p:nvPr/>
            </p:nvCxnSpPr>
            <p:spPr>
              <a:xfrm>
                <a:off x="5876371" y="5236244"/>
                <a:ext cx="1200008" cy="485529"/>
              </a:xfrm>
              <a:prstGeom prst="straightConnector1">
                <a:avLst/>
              </a:prstGeom>
              <a:ln w="57150">
                <a:solidFill>
                  <a:schemeClr val="accent6"/>
                </a:solidFill>
                <a:tailEnd type="triangle"/>
              </a:ln>
            </p:spPr>
            <p:style>
              <a:lnRef idx="3">
                <a:schemeClr val="accent2"/>
              </a:lnRef>
              <a:fillRef idx="0">
                <a:schemeClr val="accent2"/>
              </a:fillRef>
              <a:effectRef idx="2">
                <a:schemeClr val="accent2"/>
              </a:effectRef>
              <a:fontRef idx="minor">
                <a:schemeClr val="tx1"/>
              </a:fontRef>
            </p:style>
          </p:cxnSp>
        </p:grpSp>
        <p:cxnSp>
          <p:nvCxnSpPr>
            <p:cNvPr id="63" name="Straight Arrow Connector 62">
              <a:extLst>
                <a:ext uri="{FF2B5EF4-FFF2-40B4-BE49-F238E27FC236}">
                  <a16:creationId xmlns:a16="http://schemas.microsoft.com/office/drawing/2014/main" id="{E41C405E-043C-032B-1291-73EFCBC0E78A}"/>
                </a:ext>
              </a:extLst>
            </p:cNvPr>
            <p:cNvCxnSpPr>
              <a:cxnSpLocks/>
            </p:cNvCxnSpPr>
            <p:nvPr/>
          </p:nvCxnSpPr>
          <p:spPr>
            <a:xfrm flipH="1" flipV="1">
              <a:off x="6191840" y="6012765"/>
              <a:ext cx="731576" cy="22013"/>
            </a:xfrm>
            <a:prstGeom prst="straightConnector1">
              <a:avLst/>
            </a:prstGeom>
            <a:ln w="57150">
              <a:solidFill>
                <a:schemeClr val="accent6"/>
              </a:solidFill>
              <a:tailEnd type="triangle"/>
            </a:ln>
          </p:spPr>
          <p:style>
            <a:lnRef idx="3">
              <a:schemeClr val="accent2"/>
            </a:lnRef>
            <a:fillRef idx="0">
              <a:schemeClr val="accent2"/>
            </a:fillRef>
            <a:effectRef idx="2">
              <a:schemeClr val="accent2"/>
            </a:effectRef>
            <a:fontRef idx="minor">
              <a:schemeClr val="tx1"/>
            </a:fontRef>
          </p:style>
        </p:cxnSp>
        <p:cxnSp>
          <p:nvCxnSpPr>
            <p:cNvPr id="65" name="Straight Arrow Connector 64">
              <a:extLst>
                <a:ext uri="{FF2B5EF4-FFF2-40B4-BE49-F238E27FC236}">
                  <a16:creationId xmlns:a16="http://schemas.microsoft.com/office/drawing/2014/main" id="{8D68AED4-7C72-BF84-7C20-5962CB1ACF55}"/>
                </a:ext>
              </a:extLst>
            </p:cNvPr>
            <p:cNvCxnSpPr>
              <a:cxnSpLocks/>
            </p:cNvCxnSpPr>
            <p:nvPr/>
          </p:nvCxnSpPr>
          <p:spPr>
            <a:xfrm>
              <a:off x="6923416" y="4748565"/>
              <a:ext cx="1306184" cy="481657"/>
            </a:xfrm>
            <a:prstGeom prst="straightConnector1">
              <a:avLst/>
            </a:prstGeom>
            <a:ln w="5715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cxnSp>
          <p:nvCxnSpPr>
            <p:cNvPr id="68" name="Straight Arrow Connector 67">
              <a:extLst>
                <a:ext uri="{FF2B5EF4-FFF2-40B4-BE49-F238E27FC236}">
                  <a16:creationId xmlns:a16="http://schemas.microsoft.com/office/drawing/2014/main" id="{929FD0DF-4B02-F74B-4A37-5A2540028CDB}"/>
                </a:ext>
              </a:extLst>
            </p:cNvPr>
            <p:cNvCxnSpPr>
              <a:cxnSpLocks/>
            </p:cNvCxnSpPr>
            <p:nvPr/>
          </p:nvCxnSpPr>
          <p:spPr>
            <a:xfrm flipH="1" flipV="1">
              <a:off x="7219198" y="5335822"/>
              <a:ext cx="731576" cy="22013"/>
            </a:xfrm>
            <a:prstGeom prst="straightConnector1">
              <a:avLst/>
            </a:prstGeom>
            <a:ln w="5715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cxnSp>
          <p:nvCxnSpPr>
            <p:cNvPr id="69" name="Straight Arrow Connector 68">
              <a:extLst>
                <a:ext uri="{FF2B5EF4-FFF2-40B4-BE49-F238E27FC236}">
                  <a16:creationId xmlns:a16="http://schemas.microsoft.com/office/drawing/2014/main" id="{52EB4673-AB04-388C-4EDA-E6BC0C831CE3}"/>
                </a:ext>
              </a:extLst>
            </p:cNvPr>
            <p:cNvCxnSpPr>
              <a:cxnSpLocks/>
            </p:cNvCxnSpPr>
            <p:nvPr/>
          </p:nvCxnSpPr>
          <p:spPr>
            <a:xfrm flipH="1">
              <a:off x="6019800" y="5447552"/>
              <a:ext cx="1295400" cy="521092"/>
            </a:xfrm>
            <a:prstGeom prst="straightConnector1">
              <a:avLst/>
            </a:prstGeom>
            <a:ln w="5715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sp>
          <p:nvSpPr>
            <p:cNvPr id="70" name="TextBox 69">
              <a:extLst>
                <a:ext uri="{FF2B5EF4-FFF2-40B4-BE49-F238E27FC236}">
                  <a16:creationId xmlns:a16="http://schemas.microsoft.com/office/drawing/2014/main" id="{AA1B0E73-4D18-B467-31F4-08941640BE97}"/>
                </a:ext>
              </a:extLst>
            </p:cNvPr>
            <p:cNvSpPr txBox="1"/>
            <p:nvPr/>
          </p:nvSpPr>
          <p:spPr>
            <a:xfrm>
              <a:off x="4946738" y="4727790"/>
              <a:ext cx="653962" cy="307777"/>
            </a:xfrm>
            <a:prstGeom prst="rect">
              <a:avLst/>
            </a:prstGeom>
            <a:noFill/>
          </p:spPr>
          <p:txBody>
            <a:bodyPr wrap="none" rtlCol="0">
              <a:spAutoFit/>
            </a:bodyPr>
            <a:lstStyle/>
            <a:p>
              <a:r>
                <a:rPr lang="en-US" sz="1400" b="1" dirty="0">
                  <a:solidFill>
                    <a:schemeClr val="accent6"/>
                  </a:solidFill>
                </a:rPr>
                <a:t>Path 1</a:t>
              </a:r>
            </a:p>
          </p:txBody>
        </p:sp>
        <p:sp>
          <p:nvSpPr>
            <p:cNvPr id="71" name="TextBox 70">
              <a:extLst>
                <a:ext uri="{FF2B5EF4-FFF2-40B4-BE49-F238E27FC236}">
                  <a16:creationId xmlns:a16="http://schemas.microsoft.com/office/drawing/2014/main" id="{1EC291E0-B4FB-936A-BC0E-E6FCBE67BCC1}"/>
                </a:ext>
              </a:extLst>
            </p:cNvPr>
            <p:cNvSpPr txBox="1"/>
            <p:nvPr/>
          </p:nvSpPr>
          <p:spPr>
            <a:xfrm>
              <a:off x="7568127" y="4681616"/>
              <a:ext cx="653962" cy="307777"/>
            </a:xfrm>
            <a:prstGeom prst="rect">
              <a:avLst/>
            </a:prstGeom>
            <a:noFill/>
          </p:spPr>
          <p:txBody>
            <a:bodyPr wrap="none" rtlCol="0">
              <a:spAutoFit/>
            </a:bodyPr>
            <a:lstStyle/>
            <a:p>
              <a:r>
                <a:rPr lang="en-US" sz="1400" b="1" dirty="0">
                  <a:solidFill>
                    <a:schemeClr val="accent1"/>
                  </a:solidFill>
                </a:rPr>
                <a:t>Path 2</a:t>
              </a:r>
            </a:p>
          </p:txBody>
        </p:sp>
        <p:cxnSp>
          <p:nvCxnSpPr>
            <p:cNvPr id="3" name="Straight Arrow Connector 2">
              <a:extLst>
                <a:ext uri="{FF2B5EF4-FFF2-40B4-BE49-F238E27FC236}">
                  <a16:creationId xmlns:a16="http://schemas.microsoft.com/office/drawing/2014/main" id="{822CD9CD-79F5-9E4F-DB81-46FC0FFE3B2E}"/>
                </a:ext>
              </a:extLst>
            </p:cNvPr>
            <p:cNvCxnSpPr>
              <a:cxnSpLocks/>
            </p:cNvCxnSpPr>
            <p:nvPr/>
          </p:nvCxnSpPr>
          <p:spPr>
            <a:xfrm flipV="1">
              <a:off x="6320609" y="4654832"/>
              <a:ext cx="472852" cy="4016"/>
            </a:xfrm>
            <a:prstGeom prst="straightConnector1">
              <a:avLst/>
            </a:prstGeom>
            <a:ln w="5715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grpSp>
    </p:spTree>
    <p:extLst>
      <p:ext uri="{BB962C8B-B14F-4D97-AF65-F5344CB8AC3E}">
        <p14:creationId xmlns:p14="http://schemas.microsoft.com/office/powerpoint/2010/main" val="114479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a:t>Creating a Search Tree</a:t>
            </a:r>
          </a:p>
        </p:txBody>
      </p:sp>
      <p:sp>
        <p:nvSpPr>
          <p:cNvPr id="20483" name="Rectangle 3"/>
          <p:cNvSpPr>
            <a:spLocks noGrp="1" noChangeArrowheads="1"/>
          </p:cNvSpPr>
          <p:nvPr>
            <p:ph idx="1"/>
          </p:nvPr>
        </p:nvSpPr>
        <p:spPr>
          <a:xfrm>
            <a:off x="588210" y="1467732"/>
            <a:ext cx="4400550" cy="4933068"/>
          </a:xfrm>
        </p:spPr>
        <p:txBody>
          <a:bodyPr>
            <a:normAutofit fontScale="77500" lnSpcReduction="20000"/>
          </a:bodyPr>
          <a:lstStyle/>
          <a:p>
            <a:r>
              <a:rPr lang="en-US" dirty="0"/>
              <a:t>Superimpose a “what if” tree of possible actions and outcomes (states) on the state space graph.</a:t>
            </a:r>
          </a:p>
          <a:p>
            <a:r>
              <a:rPr lang="en-US" dirty="0"/>
              <a:t>The</a:t>
            </a:r>
            <a:r>
              <a:rPr lang="en-US" b="1" dirty="0">
                <a:solidFill>
                  <a:srgbClr val="FF0000"/>
                </a:solidFill>
              </a:rPr>
              <a:t> Root node</a:t>
            </a:r>
            <a:r>
              <a:rPr lang="en-US" dirty="0"/>
              <a:t> represents the initial stare.</a:t>
            </a:r>
          </a:p>
          <a:p>
            <a:r>
              <a:rPr lang="en-US" dirty="0"/>
              <a:t>An action child node is reached by an </a:t>
            </a:r>
            <a:r>
              <a:rPr lang="en-US" b="1" dirty="0">
                <a:solidFill>
                  <a:srgbClr val="FF0000"/>
                </a:solidFill>
              </a:rPr>
              <a:t>edge</a:t>
            </a:r>
            <a:r>
              <a:rPr lang="en-US" dirty="0"/>
              <a:t> representing an action. The corresponding state is defined by the transition model.</a:t>
            </a:r>
          </a:p>
          <a:p>
            <a:r>
              <a:rPr lang="en-US" dirty="0"/>
              <a:t>Trees cannot have </a:t>
            </a:r>
            <a:r>
              <a:rPr lang="en-US" b="1" dirty="0">
                <a:solidFill>
                  <a:srgbClr val="FF0000"/>
                </a:solidFill>
              </a:rPr>
              <a:t>cycles (loops). </a:t>
            </a:r>
            <a:r>
              <a:rPr lang="en-US" dirty="0"/>
              <a:t>Cycles in the search space must be broken to prevent infinite loops.</a:t>
            </a:r>
            <a:endParaRPr lang="en-US" b="1" dirty="0">
              <a:solidFill>
                <a:srgbClr val="FF0000"/>
              </a:solidFill>
            </a:endParaRPr>
          </a:p>
          <a:p>
            <a:r>
              <a:rPr lang="en-US" dirty="0"/>
              <a:t>Trees</a:t>
            </a:r>
            <a:r>
              <a:rPr lang="en-US" b="1" dirty="0"/>
              <a:t> </a:t>
            </a:r>
            <a:r>
              <a:rPr lang="en-US" dirty="0"/>
              <a:t>cannot have </a:t>
            </a:r>
            <a:r>
              <a:rPr lang="en-US" dirty="0">
                <a:solidFill>
                  <a:srgbClr val="FF0000"/>
                </a:solidFill>
              </a:rPr>
              <a:t> </a:t>
            </a:r>
            <a:r>
              <a:rPr lang="en-US" b="1" dirty="0">
                <a:solidFill>
                  <a:srgbClr val="FF0000"/>
                </a:solidFill>
              </a:rPr>
              <a:t>multiple paths to the same state.</a:t>
            </a:r>
            <a:r>
              <a:rPr lang="en-US" dirty="0"/>
              <a:t> These are called redundant paths. Removing other redundant paths improves search efficiency.</a:t>
            </a:r>
          </a:p>
          <a:p>
            <a:r>
              <a:rPr lang="en-US" dirty="0"/>
              <a:t>A </a:t>
            </a:r>
            <a:r>
              <a:rPr lang="en-US" b="1" dirty="0">
                <a:solidFill>
                  <a:srgbClr val="FF0000"/>
                </a:solidFill>
              </a:rPr>
              <a:t>path</a:t>
            </a:r>
            <a:r>
              <a:rPr lang="en-US" dirty="0"/>
              <a:t> through the tree corresponds to a sequence of actions (states).</a:t>
            </a:r>
          </a:p>
          <a:p>
            <a:r>
              <a:rPr lang="en-US" dirty="0"/>
              <a:t>A </a:t>
            </a:r>
            <a:r>
              <a:rPr lang="en-US" b="1" dirty="0">
                <a:solidFill>
                  <a:srgbClr val="FF0000"/>
                </a:solidFill>
              </a:rPr>
              <a:t>solution</a:t>
            </a:r>
            <a:r>
              <a:rPr lang="en-US" dirty="0"/>
              <a:t> is a path ending in a node representing a goal state.</a:t>
            </a:r>
          </a:p>
          <a:p>
            <a:r>
              <a:rPr lang="en-US" b="1" dirty="0">
                <a:solidFill>
                  <a:srgbClr val="FF0000"/>
                </a:solidFill>
              </a:rPr>
              <a:t>Nodes vs. states</a:t>
            </a:r>
            <a:r>
              <a:rPr lang="en-US" b="1" dirty="0"/>
              <a:t>: </a:t>
            </a:r>
            <a:r>
              <a:rPr lang="en-US" dirty="0"/>
              <a:t>Each tree node represents a state of the system. If redundant path cannot be prevented then state can be represented by multiple nodes in the tree.</a:t>
            </a:r>
          </a:p>
        </p:txBody>
      </p:sp>
      <p:grpSp>
        <p:nvGrpSpPr>
          <p:cNvPr id="8" name="Group 7"/>
          <p:cNvGrpSpPr/>
          <p:nvPr/>
        </p:nvGrpSpPr>
        <p:grpSpPr>
          <a:xfrm>
            <a:off x="5413756" y="1371600"/>
            <a:ext cx="2991909" cy="4646588"/>
            <a:chOff x="2748904" y="1792069"/>
            <a:chExt cx="2991909" cy="4646588"/>
          </a:xfrm>
        </p:grpSpPr>
        <p:sp>
          <p:nvSpPr>
            <p:cNvPr id="10" name="TextBox 9"/>
            <p:cNvSpPr txBox="1"/>
            <p:nvPr/>
          </p:nvSpPr>
          <p:spPr>
            <a:xfrm>
              <a:off x="3429000" y="4572000"/>
              <a:ext cx="676788" cy="923330"/>
            </a:xfrm>
            <a:prstGeom prst="rect">
              <a:avLst/>
            </a:prstGeom>
            <a:noFill/>
          </p:spPr>
          <p:txBody>
            <a:bodyPr wrap="none" rtlCol="0">
              <a:spAutoFit/>
            </a:bodyPr>
            <a:lstStyle/>
            <a:p>
              <a:r>
                <a:rPr lang="en-US" sz="5400" dirty="0">
                  <a:solidFill>
                    <a:srgbClr val="0070C0"/>
                  </a:solidFill>
                  <a:latin typeface="+mn-lt"/>
                </a:rPr>
                <a:t>…</a:t>
              </a:r>
            </a:p>
          </p:txBody>
        </p:sp>
        <p:sp>
          <p:nvSpPr>
            <p:cNvPr id="11" name="TextBox 10"/>
            <p:cNvSpPr txBox="1"/>
            <p:nvPr/>
          </p:nvSpPr>
          <p:spPr>
            <a:xfrm>
              <a:off x="4200012" y="4572000"/>
              <a:ext cx="676788" cy="923330"/>
            </a:xfrm>
            <a:prstGeom prst="rect">
              <a:avLst/>
            </a:prstGeom>
            <a:noFill/>
          </p:spPr>
          <p:txBody>
            <a:bodyPr wrap="none" rtlCol="0">
              <a:spAutoFit/>
            </a:bodyPr>
            <a:lstStyle/>
            <a:p>
              <a:r>
                <a:rPr lang="en-US" sz="5400" dirty="0">
                  <a:solidFill>
                    <a:srgbClr val="0070C0"/>
                  </a:solidFill>
                  <a:latin typeface="+mn-lt"/>
                </a:rPr>
                <a:t>…</a:t>
              </a:r>
            </a:p>
          </p:txBody>
        </p:sp>
        <p:sp>
          <p:nvSpPr>
            <p:cNvPr id="13" name="Oval 12"/>
            <p:cNvSpPr/>
            <p:nvPr/>
          </p:nvSpPr>
          <p:spPr>
            <a:xfrm>
              <a:off x="4419600" y="2438400"/>
              <a:ext cx="304800" cy="304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14" name="Straight Arrow Connector 13"/>
            <p:cNvCxnSpPr/>
            <p:nvPr/>
          </p:nvCxnSpPr>
          <p:spPr>
            <a:xfrm rot="5400000">
              <a:off x="3955863" y="2812863"/>
              <a:ext cx="654237" cy="42563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rot="5400000">
              <a:off x="3346262" y="3771900"/>
              <a:ext cx="654237" cy="42563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rot="5400000">
              <a:off x="2949480" y="4670517"/>
              <a:ext cx="501837" cy="30480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7" name="Oval 16"/>
            <p:cNvSpPr/>
            <p:nvPr/>
          </p:nvSpPr>
          <p:spPr>
            <a:xfrm>
              <a:off x="3308162" y="5931686"/>
              <a:ext cx="304800" cy="3048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a:t>
              </a:r>
            </a:p>
          </p:txBody>
        </p:sp>
        <p:cxnSp>
          <p:nvCxnSpPr>
            <p:cNvPr id="18" name="Straight Arrow Connector 17"/>
            <p:cNvCxnSpPr/>
            <p:nvPr/>
          </p:nvCxnSpPr>
          <p:spPr>
            <a:xfrm rot="5400000">
              <a:off x="3389953" y="5453115"/>
              <a:ext cx="501837" cy="30480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rot="16200000" flipH="1">
              <a:off x="4533900" y="2812863"/>
              <a:ext cx="654237" cy="42563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rot="16200000" flipH="1">
              <a:off x="3924300" y="3771900"/>
              <a:ext cx="654237" cy="42563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6200000" flipH="1">
              <a:off x="3406680" y="4702080"/>
              <a:ext cx="501837" cy="30480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rot="5400000">
              <a:off x="4092484" y="4702080"/>
              <a:ext cx="501837" cy="30480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rot="16200000" flipH="1">
              <a:off x="4549683" y="4702080"/>
              <a:ext cx="501837" cy="30480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cxnSpLocks/>
            </p:cNvCxnSpPr>
            <p:nvPr/>
          </p:nvCxnSpPr>
          <p:spPr>
            <a:xfrm>
              <a:off x="5257799" y="3657601"/>
              <a:ext cx="258564" cy="63278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962400" y="1792069"/>
              <a:ext cx="1447800" cy="646331"/>
            </a:xfrm>
            <a:prstGeom prst="rect">
              <a:avLst/>
            </a:prstGeom>
          </p:spPr>
          <p:txBody>
            <a:bodyPr wrap="square">
              <a:spAutoFit/>
            </a:bodyPr>
            <a:lstStyle/>
            <a:p>
              <a:pPr algn="ctr"/>
              <a:r>
                <a:rPr lang="en-US" dirty="0"/>
                <a:t>Root node  = </a:t>
              </a:r>
              <a:r>
                <a:rPr lang="en-US" b="1" dirty="0">
                  <a:solidFill>
                    <a:schemeClr val="accent1"/>
                  </a:solidFill>
                </a:rPr>
                <a:t>Initial state</a:t>
              </a:r>
            </a:p>
          </p:txBody>
        </p:sp>
        <p:sp>
          <p:nvSpPr>
            <p:cNvPr id="27" name="Rectangle 26"/>
            <p:cNvSpPr/>
            <p:nvPr/>
          </p:nvSpPr>
          <p:spPr>
            <a:xfrm>
              <a:off x="2748904" y="3087821"/>
              <a:ext cx="1226312" cy="369332"/>
            </a:xfrm>
            <a:prstGeom prst="rect">
              <a:avLst/>
            </a:prstGeom>
          </p:spPr>
          <p:txBody>
            <a:bodyPr wrap="square">
              <a:spAutoFit/>
            </a:bodyPr>
            <a:lstStyle/>
            <a:p>
              <a:pPr algn="ctr"/>
              <a:r>
                <a:rPr lang="en-US" dirty="0"/>
                <a:t>Child node</a:t>
              </a:r>
            </a:p>
          </p:txBody>
        </p:sp>
        <p:sp>
          <p:nvSpPr>
            <p:cNvPr id="28" name="Rectangle 27"/>
            <p:cNvSpPr/>
            <p:nvPr/>
          </p:nvSpPr>
          <p:spPr>
            <a:xfrm>
              <a:off x="2826153" y="2657053"/>
              <a:ext cx="1477777" cy="369332"/>
            </a:xfrm>
            <a:prstGeom prst="rect">
              <a:avLst/>
            </a:prstGeom>
          </p:spPr>
          <p:txBody>
            <a:bodyPr wrap="none">
              <a:spAutoFit/>
            </a:bodyPr>
            <a:lstStyle/>
            <a:p>
              <a:r>
                <a:rPr lang="en-US" dirty="0"/>
                <a:t>Edge = </a:t>
              </a:r>
              <a:r>
                <a:rPr lang="en-US" b="1" dirty="0">
                  <a:solidFill>
                    <a:schemeClr val="accent1"/>
                  </a:solidFill>
                </a:rPr>
                <a:t>Action</a:t>
              </a:r>
            </a:p>
          </p:txBody>
        </p:sp>
        <p:sp>
          <p:nvSpPr>
            <p:cNvPr id="29" name="Rectangle 28"/>
            <p:cNvSpPr/>
            <p:nvPr/>
          </p:nvSpPr>
          <p:spPr>
            <a:xfrm>
              <a:off x="3749690" y="5792326"/>
              <a:ext cx="1991123" cy="646331"/>
            </a:xfrm>
            <a:prstGeom prst="rect">
              <a:avLst/>
            </a:prstGeom>
          </p:spPr>
          <p:txBody>
            <a:bodyPr wrap="none">
              <a:spAutoFit/>
            </a:bodyPr>
            <a:lstStyle/>
            <a:p>
              <a:r>
                <a:rPr lang="en-US" dirty="0"/>
                <a:t>Node representing </a:t>
              </a:r>
              <a:br>
                <a:rPr lang="en-US" dirty="0"/>
              </a:br>
              <a:r>
                <a:rPr lang="en-US" dirty="0"/>
                <a:t>a </a:t>
              </a:r>
              <a:r>
                <a:rPr lang="en-US" b="1" dirty="0">
                  <a:solidFill>
                    <a:schemeClr val="accent2"/>
                  </a:solidFill>
                </a:rPr>
                <a:t>Goal state</a:t>
              </a:r>
            </a:p>
          </p:txBody>
        </p:sp>
        <p:sp>
          <p:nvSpPr>
            <p:cNvPr id="30" name="Oval 29"/>
            <p:cNvSpPr/>
            <p:nvPr/>
          </p:nvSpPr>
          <p:spPr>
            <a:xfrm>
              <a:off x="3810000" y="3352800"/>
              <a:ext cx="304800" cy="3048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31" name="Oval 30"/>
            <p:cNvSpPr/>
            <p:nvPr/>
          </p:nvSpPr>
          <p:spPr>
            <a:xfrm>
              <a:off x="3276600" y="4311837"/>
              <a:ext cx="304800" cy="3048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p>
          </p:txBody>
        </p:sp>
        <p:sp>
          <p:nvSpPr>
            <p:cNvPr id="32" name="Oval 31"/>
            <p:cNvSpPr/>
            <p:nvPr/>
          </p:nvSpPr>
          <p:spPr>
            <a:xfrm>
              <a:off x="5029200" y="3352800"/>
              <a:ext cx="304800" cy="3048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p>
          </p:txBody>
        </p:sp>
        <p:sp>
          <p:nvSpPr>
            <p:cNvPr id="33" name="Oval 32"/>
            <p:cNvSpPr/>
            <p:nvPr/>
          </p:nvSpPr>
          <p:spPr>
            <a:xfrm>
              <a:off x="4419600" y="4311837"/>
              <a:ext cx="304800" cy="3048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p>
          </p:txBody>
        </p:sp>
      </p:grpSp>
      <p:grpSp>
        <p:nvGrpSpPr>
          <p:cNvPr id="9" name="Group 8">
            <a:extLst>
              <a:ext uri="{FF2B5EF4-FFF2-40B4-BE49-F238E27FC236}">
                <a16:creationId xmlns:a16="http://schemas.microsoft.com/office/drawing/2014/main" id="{8D287CE2-4FFC-75A4-EB2C-3DFCB1A37CF6}"/>
              </a:ext>
            </a:extLst>
          </p:cNvPr>
          <p:cNvGrpSpPr/>
          <p:nvPr/>
        </p:nvGrpSpPr>
        <p:grpSpPr>
          <a:xfrm>
            <a:off x="7738689" y="2685535"/>
            <a:ext cx="1364113" cy="970815"/>
            <a:chOff x="7738689" y="2685535"/>
            <a:chExt cx="1364113" cy="970820"/>
          </a:xfrm>
        </p:grpSpPr>
        <p:sp>
          <p:nvSpPr>
            <p:cNvPr id="42" name="Rectangle 41">
              <a:extLst>
                <a:ext uri="{FF2B5EF4-FFF2-40B4-BE49-F238E27FC236}">
                  <a16:creationId xmlns:a16="http://schemas.microsoft.com/office/drawing/2014/main" id="{B22A040B-3919-4942-B7C7-64E7EB35E7F9}"/>
                </a:ext>
              </a:extLst>
            </p:cNvPr>
            <p:cNvSpPr/>
            <p:nvPr/>
          </p:nvSpPr>
          <p:spPr>
            <a:xfrm>
              <a:off x="7876490" y="2685535"/>
              <a:ext cx="1226312" cy="738664"/>
            </a:xfrm>
            <a:prstGeom prst="rect">
              <a:avLst/>
            </a:prstGeom>
          </p:spPr>
          <p:txBody>
            <a:bodyPr wrap="square">
              <a:spAutoFit/>
            </a:bodyPr>
            <a:lstStyle/>
            <a:p>
              <a:pPr algn="ctr"/>
              <a:r>
                <a:rPr lang="en-US" sz="1400" dirty="0"/>
                <a:t>Non-cycle redundant</a:t>
              </a:r>
            </a:p>
            <a:p>
              <a:pPr algn="ctr"/>
              <a:r>
                <a:rPr lang="en-US" sz="1400" dirty="0"/>
                <a:t>path</a:t>
              </a:r>
            </a:p>
          </p:txBody>
        </p:sp>
        <p:grpSp>
          <p:nvGrpSpPr>
            <p:cNvPr id="43" name="Group 42">
              <a:extLst>
                <a:ext uri="{FF2B5EF4-FFF2-40B4-BE49-F238E27FC236}">
                  <a16:creationId xmlns:a16="http://schemas.microsoft.com/office/drawing/2014/main" id="{55989EFE-E4C9-4186-8D71-597B85C68F60}"/>
                </a:ext>
              </a:extLst>
            </p:cNvPr>
            <p:cNvGrpSpPr/>
            <p:nvPr/>
          </p:nvGrpSpPr>
          <p:grpSpPr>
            <a:xfrm>
              <a:off x="7738689" y="3424523"/>
              <a:ext cx="626533" cy="231832"/>
              <a:chOff x="1219200" y="5045084"/>
              <a:chExt cx="2289484" cy="431902"/>
            </a:xfrm>
          </p:grpSpPr>
          <p:cxnSp>
            <p:nvCxnSpPr>
              <p:cNvPr id="44" name="Straight Connector 43">
                <a:extLst>
                  <a:ext uri="{FF2B5EF4-FFF2-40B4-BE49-F238E27FC236}">
                    <a16:creationId xmlns:a16="http://schemas.microsoft.com/office/drawing/2014/main" id="{BD597AAC-0047-4B0F-894D-F6241ACEEBDE}"/>
                  </a:ext>
                </a:extLst>
              </p:cNvPr>
              <p:cNvCxnSpPr>
                <a:cxnSpLocks/>
              </p:cNvCxnSpPr>
              <p:nvPr/>
            </p:nvCxnSpPr>
            <p:spPr>
              <a:xfrm>
                <a:off x="1219200" y="5045084"/>
                <a:ext cx="2209800" cy="43190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C9E55B2-4647-400B-A3B5-90BA76DA7834}"/>
                  </a:ext>
                </a:extLst>
              </p:cNvPr>
              <p:cNvCxnSpPr>
                <a:cxnSpLocks/>
              </p:cNvCxnSpPr>
              <p:nvPr/>
            </p:nvCxnSpPr>
            <p:spPr>
              <a:xfrm flipH="1">
                <a:off x="1219200" y="5045084"/>
                <a:ext cx="2289484" cy="43190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grpSp>
      <p:grpSp>
        <p:nvGrpSpPr>
          <p:cNvPr id="38" name="Group 37">
            <a:extLst>
              <a:ext uri="{FF2B5EF4-FFF2-40B4-BE49-F238E27FC236}">
                <a16:creationId xmlns:a16="http://schemas.microsoft.com/office/drawing/2014/main" id="{5531DEB8-606C-CF93-4E17-6138B33E1DF5}"/>
              </a:ext>
            </a:extLst>
          </p:cNvPr>
          <p:cNvGrpSpPr/>
          <p:nvPr/>
        </p:nvGrpSpPr>
        <p:grpSpPr>
          <a:xfrm>
            <a:off x="6246252" y="2391043"/>
            <a:ext cx="1786890" cy="3092721"/>
            <a:chOff x="6246252" y="2391043"/>
            <a:chExt cx="1786890" cy="3092721"/>
          </a:xfrm>
        </p:grpSpPr>
        <p:sp>
          <p:nvSpPr>
            <p:cNvPr id="39" name="Rectangle 38">
              <a:extLst>
                <a:ext uri="{FF2B5EF4-FFF2-40B4-BE49-F238E27FC236}">
                  <a16:creationId xmlns:a16="http://schemas.microsoft.com/office/drawing/2014/main" id="{9105FE34-4611-45AF-B2C8-50E2984917BF}"/>
                </a:ext>
              </a:extLst>
            </p:cNvPr>
            <p:cNvSpPr/>
            <p:nvPr/>
          </p:nvSpPr>
          <p:spPr>
            <a:xfrm>
              <a:off x="6500133" y="4975605"/>
              <a:ext cx="1533009" cy="369332"/>
            </a:xfrm>
            <a:prstGeom prst="rect">
              <a:avLst/>
            </a:prstGeom>
          </p:spPr>
          <p:txBody>
            <a:bodyPr wrap="square">
              <a:spAutoFit/>
            </a:bodyPr>
            <a:lstStyle/>
            <a:p>
              <a:pPr algn="ctr"/>
              <a:r>
                <a:rPr lang="en-US" dirty="0">
                  <a:solidFill>
                    <a:schemeClr val="accent2"/>
                  </a:solidFill>
                </a:rPr>
                <a:t>Solution path</a:t>
              </a:r>
            </a:p>
          </p:txBody>
        </p:sp>
        <p:grpSp>
          <p:nvGrpSpPr>
            <p:cNvPr id="24" name="Group 23">
              <a:extLst>
                <a:ext uri="{FF2B5EF4-FFF2-40B4-BE49-F238E27FC236}">
                  <a16:creationId xmlns:a16="http://schemas.microsoft.com/office/drawing/2014/main" id="{BDECA28C-240E-7496-3D52-131939943F61}"/>
                </a:ext>
              </a:extLst>
            </p:cNvPr>
            <p:cNvGrpSpPr/>
            <p:nvPr/>
          </p:nvGrpSpPr>
          <p:grpSpPr>
            <a:xfrm>
              <a:off x="6246252" y="2391043"/>
              <a:ext cx="957006" cy="3092721"/>
              <a:chOff x="6246252" y="2391043"/>
              <a:chExt cx="957006" cy="3092721"/>
            </a:xfrm>
          </p:grpSpPr>
          <p:cxnSp>
            <p:nvCxnSpPr>
              <p:cNvPr id="3" name="Straight Arrow Connector 2">
                <a:extLst>
                  <a:ext uri="{FF2B5EF4-FFF2-40B4-BE49-F238E27FC236}">
                    <a16:creationId xmlns:a16="http://schemas.microsoft.com/office/drawing/2014/main" id="{59FEBE58-4685-386B-C6A7-3FCF7BF2B1BC}"/>
                  </a:ext>
                </a:extLst>
              </p:cNvPr>
              <p:cNvCxnSpPr>
                <a:cxnSpLocks/>
              </p:cNvCxnSpPr>
              <p:nvPr/>
            </p:nvCxnSpPr>
            <p:spPr>
              <a:xfrm flipH="1">
                <a:off x="6277814" y="4812064"/>
                <a:ext cx="402461" cy="671700"/>
              </a:xfrm>
              <a:prstGeom prst="straightConnector1">
                <a:avLst/>
              </a:prstGeom>
              <a:ln w="57150">
                <a:tailEnd type="arrow"/>
              </a:ln>
            </p:spPr>
            <p:style>
              <a:lnRef idx="3">
                <a:schemeClr val="accent2"/>
              </a:lnRef>
              <a:fillRef idx="0">
                <a:schemeClr val="accent2"/>
              </a:fillRef>
              <a:effectRef idx="2">
                <a:schemeClr val="accent2"/>
              </a:effectRef>
              <a:fontRef idx="minor">
                <a:schemeClr val="tx1"/>
              </a:fontRef>
            </p:style>
          </p:cxnSp>
          <p:cxnSp>
            <p:nvCxnSpPr>
              <p:cNvPr id="40" name="Straight Connector 39">
                <a:extLst>
                  <a:ext uri="{FF2B5EF4-FFF2-40B4-BE49-F238E27FC236}">
                    <a16:creationId xmlns:a16="http://schemas.microsoft.com/office/drawing/2014/main" id="{66652061-1483-0B6B-D242-4D99CEB6E2C5}"/>
                  </a:ext>
                </a:extLst>
              </p:cNvPr>
              <p:cNvCxnSpPr>
                <a:cxnSpLocks/>
                <a:endCxn id="31" idx="6"/>
              </p:cNvCxnSpPr>
              <p:nvPr/>
            </p:nvCxnSpPr>
            <p:spPr>
              <a:xfrm flipH="1">
                <a:off x="6246252" y="2391043"/>
                <a:ext cx="957006" cy="1652725"/>
              </a:xfrm>
              <a:prstGeom prst="line">
                <a:avLst/>
              </a:prstGeom>
              <a:ln w="57150"/>
            </p:spPr>
            <p:style>
              <a:lnRef idx="3">
                <a:schemeClr val="accent2"/>
              </a:lnRef>
              <a:fillRef idx="0">
                <a:schemeClr val="accent2"/>
              </a:fillRef>
              <a:effectRef idx="2">
                <a:schemeClr val="accent2"/>
              </a:effectRef>
              <a:fontRef idx="minor">
                <a:schemeClr val="tx1"/>
              </a:fontRef>
            </p:style>
          </p:cxnSp>
          <p:cxnSp>
            <p:nvCxnSpPr>
              <p:cNvPr id="41" name="Straight Connector 40">
                <a:extLst>
                  <a:ext uri="{FF2B5EF4-FFF2-40B4-BE49-F238E27FC236}">
                    <a16:creationId xmlns:a16="http://schemas.microsoft.com/office/drawing/2014/main" id="{C40584B3-7C87-585A-C5D4-0C685F7A8CAC}"/>
                  </a:ext>
                </a:extLst>
              </p:cNvPr>
              <p:cNvCxnSpPr>
                <a:cxnSpLocks/>
                <a:stCxn id="31" idx="6"/>
              </p:cNvCxnSpPr>
              <p:nvPr/>
            </p:nvCxnSpPr>
            <p:spPr>
              <a:xfrm>
                <a:off x="6246252" y="4043768"/>
                <a:ext cx="426289" cy="777941"/>
              </a:xfrm>
              <a:prstGeom prst="line">
                <a:avLst/>
              </a:prstGeom>
              <a:ln w="57150"/>
            </p:spPr>
            <p:style>
              <a:lnRef idx="3">
                <a:schemeClr val="accent2"/>
              </a:lnRef>
              <a:fillRef idx="0">
                <a:schemeClr val="accent2"/>
              </a:fillRef>
              <a:effectRef idx="2">
                <a:schemeClr val="accent2"/>
              </a:effectRef>
              <a:fontRef idx="minor">
                <a:schemeClr val="tx1"/>
              </a:fontRef>
            </p:style>
          </p:cxnSp>
        </p:grpSp>
      </p:grpSp>
      <p:grpSp>
        <p:nvGrpSpPr>
          <p:cNvPr id="12" name="Group 11">
            <a:extLst>
              <a:ext uri="{FF2B5EF4-FFF2-40B4-BE49-F238E27FC236}">
                <a16:creationId xmlns:a16="http://schemas.microsoft.com/office/drawing/2014/main" id="{C26CB06A-D585-3262-E226-F6BC2B4FFAE2}"/>
              </a:ext>
            </a:extLst>
          </p:cNvPr>
          <p:cNvGrpSpPr/>
          <p:nvPr/>
        </p:nvGrpSpPr>
        <p:grpSpPr>
          <a:xfrm>
            <a:off x="4800600" y="4174800"/>
            <a:ext cx="1447623" cy="397239"/>
            <a:chOff x="4800600" y="4174800"/>
            <a:chExt cx="1447623" cy="397239"/>
          </a:xfrm>
        </p:grpSpPr>
        <p:sp>
          <p:nvSpPr>
            <p:cNvPr id="34" name="Rectangle 33">
              <a:extLst>
                <a:ext uri="{FF2B5EF4-FFF2-40B4-BE49-F238E27FC236}">
                  <a16:creationId xmlns:a16="http://schemas.microsoft.com/office/drawing/2014/main" id="{018F8CBD-0FF9-413A-B4D5-AAC5A8B148C2}"/>
                </a:ext>
              </a:extLst>
            </p:cNvPr>
            <p:cNvSpPr/>
            <p:nvPr/>
          </p:nvSpPr>
          <p:spPr>
            <a:xfrm>
              <a:off x="4800600" y="4203842"/>
              <a:ext cx="1226312" cy="307777"/>
            </a:xfrm>
            <a:prstGeom prst="rect">
              <a:avLst/>
            </a:prstGeom>
          </p:spPr>
          <p:txBody>
            <a:bodyPr wrap="square">
              <a:spAutoFit/>
            </a:bodyPr>
            <a:lstStyle/>
            <a:p>
              <a:pPr algn="ctr"/>
              <a:r>
                <a:rPr lang="en-US" sz="1400" dirty="0"/>
                <a:t>Cycle</a:t>
              </a:r>
              <a:endParaRPr lang="en-US" dirty="0"/>
            </a:p>
          </p:txBody>
        </p:sp>
        <p:grpSp>
          <p:nvGrpSpPr>
            <p:cNvPr id="35" name="Group 34">
              <a:extLst>
                <a:ext uri="{FF2B5EF4-FFF2-40B4-BE49-F238E27FC236}">
                  <a16:creationId xmlns:a16="http://schemas.microsoft.com/office/drawing/2014/main" id="{935FE1E2-6862-4B7C-9BCA-FCC147456DF1}"/>
                </a:ext>
              </a:extLst>
            </p:cNvPr>
            <p:cNvGrpSpPr/>
            <p:nvPr/>
          </p:nvGrpSpPr>
          <p:grpSpPr>
            <a:xfrm>
              <a:off x="5482280" y="4174800"/>
              <a:ext cx="765943" cy="397239"/>
              <a:chOff x="1219200" y="5045074"/>
              <a:chExt cx="2289484" cy="431902"/>
            </a:xfrm>
          </p:grpSpPr>
          <p:cxnSp>
            <p:nvCxnSpPr>
              <p:cNvPr id="36" name="Straight Connector 35">
                <a:extLst>
                  <a:ext uri="{FF2B5EF4-FFF2-40B4-BE49-F238E27FC236}">
                    <a16:creationId xmlns:a16="http://schemas.microsoft.com/office/drawing/2014/main" id="{33E656F0-7E44-4750-A40B-08B26E1C2881}"/>
                  </a:ext>
                </a:extLst>
              </p:cNvPr>
              <p:cNvCxnSpPr>
                <a:cxnSpLocks/>
              </p:cNvCxnSpPr>
              <p:nvPr/>
            </p:nvCxnSpPr>
            <p:spPr>
              <a:xfrm>
                <a:off x="1219200" y="5045074"/>
                <a:ext cx="2209800" cy="43190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98E7255-DDDF-4DB3-B9D7-63987FDC9C4F}"/>
                  </a:ext>
                </a:extLst>
              </p:cNvPr>
              <p:cNvCxnSpPr>
                <a:cxnSpLocks/>
              </p:cNvCxnSpPr>
              <p:nvPr/>
            </p:nvCxnSpPr>
            <p:spPr>
              <a:xfrm flipH="1">
                <a:off x="1219200" y="5045074"/>
                <a:ext cx="2289484" cy="43190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4" name="Oval 3">
            <a:extLst>
              <a:ext uri="{FF2B5EF4-FFF2-40B4-BE49-F238E27FC236}">
                <a16:creationId xmlns:a16="http://schemas.microsoft.com/office/drawing/2014/main" id="{0187AC6C-39F3-24CA-7924-BFFADDDF6F49}"/>
              </a:ext>
            </a:extLst>
          </p:cNvPr>
          <p:cNvSpPr/>
          <p:nvPr/>
        </p:nvSpPr>
        <p:spPr>
          <a:xfrm>
            <a:off x="5468468" y="4614889"/>
            <a:ext cx="304800" cy="3048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cxnSp>
        <p:nvCxnSpPr>
          <p:cNvPr id="2" name="Straight Arrow Connector 1">
            <a:extLst>
              <a:ext uri="{FF2B5EF4-FFF2-40B4-BE49-F238E27FC236}">
                <a16:creationId xmlns:a16="http://schemas.microsoft.com/office/drawing/2014/main" id="{8C6F20CA-AACE-BF99-E049-030955EC0712}"/>
              </a:ext>
            </a:extLst>
          </p:cNvPr>
          <p:cNvCxnSpPr/>
          <p:nvPr/>
        </p:nvCxnSpPr>
        <p:spPr>
          <a:xfrm rot="5400000">
            <a:off x="7714339" y="4314347"/>
            <a:ext cx="501837" cy="30480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99FEA737-8951-0217-5767-65D2896A9500}"/>
              </a:ext>
            </a:extLst>
          </p:cNvPr>
          <p:cNvCxnSpPr/>
          <p:nvPr/>
        </p:nvCxnSpPr>
        <p:spPr>
          <a:xfrm rot="16200000" flipH="1">
            <a:off x="8171538" y="4314347"/>
            <a:ext cx="501837" cy="30480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1C4F03D7-FD9F-B0E7-C75A-3E3F547A1C57}"/>
              </a:ext>
            </a:extLst>
          </p:cNvPr>
          <p:cNvSpPr/>
          <p:nvPr/>
        </p:nvSpPr>
        <p:spPr>
          <a:xfrm>
            <a:off x="8041455" y="3924104"/>
            <a:ext cx="304800" cy="3048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p>
        </p:txBody>
      </p:sp>
      <p:sp>
        <p:nvSpPr>
          <p:cNvPr id="7" name="TextBox 6">
            <a:extLst>
              <a:ext uri="{FF2B5EF4-FFF2-40B4-BE49-F238E27FC236}">
                <a16:creationId xmlns:a16="http://schemas.microsoft.com/office/drawing/2014/main" id="{2CE28A43-022F-2733-AE6A-DC930EC0DEDC}"/>
              </a:ext>
            </a:extLst>
          </p:cNvPr>
          <p:cNvSpPr txBox="1"/>
          <p:nvPr/>
        </p:nvSpPr>
        <p:spPr>
          <a:xfrm>
            <a:off x="7889755" y="4127852"/>
            <a:ext cx="676788" cy="923330"/>
          </a:xfrm>
          <a:prstGeom prst="rect">
            <a:avLst/>
          </a:prstGeom>
          <a:noFill/>
        </p:spPr>
        <p:txBody>
          <a:bodyPr wrap="none" rtlCol="0">
            <a:spAutoFit/>
          </a:bodyPr>
          <a:lstStyle/>
          <a:p>
            <a:r>
              <a:rPr lang="en-US" sz="5400" dirty="0">
                <a:solidFill>
                  <a:srgbClr val="0070C0"/>
                </a:solidFill>
                <a:latin typeface="+mn-lt"/>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048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48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48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48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048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48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483">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48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69027-A669-4E9F-88BB-9B65EE4BFAAE}"/>
              </a:ext>
            </a:extLst>
          </p:cNvPr>
          <p:cNvSpPr>
            <a:spLocks noGrp="1"/>
          </p:cNvSpPr>
          <p:nvPr>
            <p:ph type="title"/>
          </p:nvPr>
        </p:nvSpPr>
        <p:spPr/>
        <p:txBody>
          <a:bodyPr/>
          <a:lstStyle/>
          <a:p>
            <a:r>
              <a:rPr lang="en-US" dirty="0"/>
              <a:t>Differences Between Typical Tree Search and AI Search</a:t>
            </a:r>
          </a:p>
        </p:txBody>
      </p:sp>
      <p:sp>
        <p:nvSpPr>
          <p:cNvPr id="4" name="Content Placeholder 3">
            <a:extLst>
              <a:ext uri="{FF2B5EF4-FFF2-40B4-BE49-F238E27FC236}">
                <a16:creationId xmlns:a16="http://schemas.microsoft.com/office/drawing/2014/main" id="{416DDDA6-AE40-4D9F-B2FA-432DA7239574}"/>
              </a:ext>
            </a:extLst>
          </p:cNvPr>
          <p:cNvSpPr>
            <a:spLocks noGrp="1"/>
          </p:cNvSpPr>
          <p:nvPr>
            <p:ph sz="half" idx="1"/>
          </p:nvPr>
        </p:nvSpPr>
        <p:spPr>
          <a:xfrm>
            <a:off x="628650" y="1825625"/>
            <a:ext cx="3257550" cy="4351338"/>
          </a:xfrm>
        </p:spPr>
        <p:txBody>
          <a:bodyPr>
            <a:normAutofit fontScale="85000" lnSpcReduction="20000"/>
          </a:bodyPr>
          <a:lstStyle/>
          <a:p>
            <a:pPr marL="0" indent="0" algn="ctr">
              <a:buNone/>
            </a:pPr>
            <a:r>
              <a:rPr lang="en-US" b="1" dirty="0"/>
              <a:t>Typical tree search</a:t>
            </a:r>
          </a:p>
          <a:p>
            <a:pPr marL="0" indent="0" algn="ctr">
              <a:buNone/>
            </a:pPr>
            <a:endParaRPr lang="en-US" b="1" dirty="0"/>
          </a:p>
          <a:p>
            <a:r>
              <a:rPr lang="en-US" dirty="0"/>
              <a:t>Assumes a given tree that fits in memory.</a:t>
            </a:r>
          </a:p>
          <a:p>
            <a:endParaRPr lang="en-US" dirty="0"/>
          </a:p>
          <a:p>
            <a:endParaRPr lang="en-US" dirty="0"/>
          </a:p>
          <a:p>
            <a:pPr marL="0" indent="0">
              <a:buNone/>
            </a:pPr>
            <a:endParaRPr lang="en-US" dirty="0"/>
          </a:p>
          <a:p>
            <a:pPr marL="0" indent="0">
              <a:buNone/>
            </a:pPr>
            <a:endParaRPr lang="en-US" dirty="0"/>
          </a:p>
          <a:p>
            <a:r>
              <a:rPr lang="en-US" dirty="0"/>
              <a:t>Trees have by construction no cycles or redundant paths.</a:t>
            </a:r>
          </a:p>
          <a:p>
            <a:endParaRPr lang="en-US" dirty="0"/>
          </a:p>
          <a:p>
            <a:endParaRPr lang="en-US" dirty="0"/>
          </a:p>
        </p:txBody>
      </p:sp>
      <p:sp>
        <p:nvSpPr>
          <p:cNvPr id="5" name="Content Placeholder 4">
            <a:extLst>
              <a:ext uri="{FF2B5EF4-FFF2-40B4-BE49-F238E27FC236}">
                <a16:creationId xmlns:a16="http://schemas.microsoft.com/office/drawing/2014/main" id="{06DAD876-9AB5-424E-B7CE-A6A6D5E3C7D0}"/>
              </a:ext>
            </a:extLst>
          </p:cNvPr>
          <p:cNvSpPr>
            <a:spLocks noGrp="1"/>
          </p:cNvSpPr>
          <p:nvPr>
            <p:ph sz="half" idx="2"/>
          </p:nvPr>
        </p:nvSpPr>
        <p:spPr>
          <a:xfrm>
            <a:off x="4629150" y="1825624"/>
            <a:ext cx="3886200" cy="4498975"/>
          </a:xfrm>
        </p:spPr>
        <p:txBody>
          <a:bodyPr>
            <a:normAutofit fontScale="85000" lnSpcReduction="20000"/>
          </a:bodyPr>
          <a:lstStyle/>
          <a:p>
            <a:pPr marL="0" indent="0" algn="ctr">
              <a:buNone/>
            </a:pPr>
            <a:r>
              <a:rPr lang="en-US" b="1" dirty="0"/>
              <a:t>AI tree/graph search</a:t>
            </a:r>
          </a:p>
          <a:p>
            <a:pPr marL="0" indent="0" algn="ctr">
              <a:buNone/>
            </a:pPr>
            <a:endParaRPr lang="en-US" b="1" dirty="0"/>
          </a:p>
          <a:p>
            <a:r>
              <a:rPr lang="en-US" dirty="0"/>
              <a:t>The search tree is too large to fit into </a:t>
            </a:r>
            <a:r>
              <a:rPr lang="en-US" b="1" dirty="0">
                <a:solidFill>
                  <a:srgbClr val="FF0000"/>
                </a:solidFill>
              </a:rPr>
              <a:t>memory</a:t>
            </a:r>
            <a:r>
              <a:rPr lang="en-US" dirty="0"/>
              <a:t>. </a:t>
            </a:r>
          </a:p>
          <a:p>
            <a:pPr marL="685800" lvl="1" indent="-342900">
              <a:buFont typeface="+mj-lt"/>
              <a:buAutoNum type="alphaLcPeriod"/>
            </a:pPr>
            <a:r>
              <a:rPr lang="en-US" b="1" dirty="0"/>
              <a:t>Builds parts of  the tree </a:t>
            </a:r>
            <a:r>
              <a:rPr lang="en-US" dirty="0"/>
              <a:t>from the initial state using the transition function representing the graph.</a:t>
            </a:r>
          </a:p>
          <a:p>
            <a:pPr marL="685800" lvl="1" indent="-342900">
              <a:buFont typeface="+mj-lt"/>
              <a:buAutoNum type="alphaLcPeriod"/>
            </a:pPr>
            <a:r>
              <a:rPr lang="en-US" b="1" dirty="0"/>
              <a:t>Memory management </a:t>
            </a:r>
            <a:r>
              <a:rPr lang="en-US" dirty="0"/>
              <a:t>is very important.</a:t>
            </a:r>
          </a:p>
          <a:p>
            <a:pPr marL="0" indent="0">
              <a:buNone/>
            </a:pPr>
            <a:endParaRPr lang="en-US" dirty="0"/>
          </a:p>
          <a:p>
            <a:r>
              <a:rPr lang="en-US" dirty="0"/>
              <a:t>The search space is typically a very large and complicated graph. Memory-efficient </a:t>
            </a:r>
            <a:r>
              <a:rPr lang="en-US" b="1" dirty="0">
                <a:solidFill>
                  <a:srgbClr val="FF0000"/>
                </a:solidFill>
              </a:rPr>
              <a:t>cycle checking</a:t>
            </a:r>
            <a:r>
              <a:rPr lang="en-US" dirty="0">
                <a:solidFill>
                  <a:srgbClr val="FF0000"/>
                </a:solidFill>
              </a:rPr>
              <a:t> </a:t>
            </a:r>
            <a:r>
              <a:rPr lang="en-US" dirty="0"/>
              <a:t>is very important to avoid infinite loops or minimize searching parts of the search space multiple times. </a:t>
            </a:r>
          </a:p>
          <a:p>
            <a:r>
              <a:rPr lang="en-US" dirty="0"/>
              <a:t>Checking redundant paths often requires too much memory and we accept searching the same part multiple times.</a:t>
            </a:r>
          </a:p>
        </p:txBody>
      </p:sp>
    </p:spTree>
    <p:extLst>
      <p:ext uri="{BB962C8B-B14F-4D97-AF65-F5344CB8AC3E}">
        <p14:creationId xmlns:p14="http://schemas.microsoft.com/office/powerpoint/2010/main" val="631091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a:t>Tree Search Algorithm Outline</a:t>
            </a:r>
          </a:p>
        </p:txBody>
      </p:sp>
      <p:sp>
        <p:nvSpPr>
          <p:cNvPr id="20483" name="Rectangle 3"/>
          <p:cNvSpPr>
            <a:spLocks noGrp="1" noChangeArrowheads="1"/>
          </p:cNvSpPr>
          <p:nvPr>
            <p:ph idx="1"/>
          </p:nvPr>
        </p:nvSpPr>
        <p:spPr>
          <a:xfrm>
            <a:off x="762000" y="1981200"/>
            <a:ext cx="7886700" cy="3657600"/>
          </a:xfrm>
        </p:spPr>
        <p:style>
          <a:lnRef idx="2">
            <a:schemeClr val="accent2"/>
          </a:lnRef>
          <a:fillRef idx="1">
            <a:schemeClr val="lt1"/>
          </a:fillRef>
          <a:effectRef idx="0">
            <a:schemeClr val="accent2"/>
          </a:effectRef>
          <a:fontRef idx="minor">
            <a:schemeClr val="dk1"/>
          </a:fontRef>
        </p:style>
        <p:txBody>
          <a:bodyPr>
            <a:normAutofit fontScale="92500"/>
          </a:bodyPr>
          <a:lstStyle/>
          <a:p>
            <a:pPr marL="457200" indent="-457200">
              <a:buFont typeface="+mj-lt"/>
              <a:buAutoNum type="arabicPeriod"/>
            </a:pPr>
            <a:r>
              <a:rPr lang="en-US" sz="2400" dirty="0"/>
              <a:t>Initialize</a:t>
            </a:r>
            <a:r>
              <a:rPr lang="en-US" sz="2400" b="1" dirty="0"/>
              <a:t> </a:t>
            </a:r>
            <a:r>
              <a:rPr lang="en-US" sz="2400" dirty="0"/>
              <a:t>the </a:t>
            </a:r>
            <a:r>
              <a:rPr lang="en-US" sz="2400" b="1" dirty="0">
                <a:solidFill>
                  <a:srgbClr val="FF0000"/>
                </a:solidFill>
              </a:rPr>
              <a:t>frontier</a:t>
            </a:r>
            <a:r>
              <a:rPr lang="en-US" sz="2400" b="1" dirty="0">
                <a:solidFill>
                  <a:srgbClr val="CC0099"/>
                </a:solidFill>
              </a:rPr>
              <a:t> </a:t>
            </a:r>
            <a:r>
              <a:rPr lang="en-US" sz="2400" dirty="0"/>
              <a:t>(set of unexplored known nodes) using the </a:t>
            </a:r>
            <a:r>
              <a:rPr lang="en-US" sz="2400" b="1" dirty="0">
                <a:solidFill>
                  <a:srgbClr val="FF0000"/>
                </a:solidFill>
              </a:rPr>
              <a:t>starting state/root node.</a:t>
            </a:r>
          </a:p>
          <a:p>
            <a:pPr marL="457200" indent="-457200">
              <a:buFont typeface="+mj-lt"/>
              <a:buAutoNum type="arabicPeriod"/>
            </a:pPr>
            <a:endParaRPr lang="en-US" sz="2400" dirty="0"/>
          </a:p>
          <a:p>
            <a:pPr marL="457200" indent="-457200">
              <a:buFont typeface="+mj-lt"/>
              <a:buAutoNum type="arabicPeriod"/>
            </a:pPr>
            <a:r>
              <a:rPr lang="en-US" sz="2400" dirty="0"/>
              <a:t>While the frontier is not empty:</a:t>
            </a:r>
          </a:p>
          <a:p>
            <a:pPr marL="800100" lvl="1" indent="-457200">
              <a:buFont typeface="+mj-lt"/>
              <a:buAutoNum type="alphaLcParenR"/>
            </a:pPr>
            <a:r>
              <a:rPr lang="en-US" sz="2400" dirty="0"/>
              <a:t>Choose the next frontier node to expand according to the </a:t>
            </a:r>
            <a:r>
              <a:rPr lang="en-US" sz="2400" b="1" dirty="0">
                <a:solidFill>
                  <a:srgbClr val="FF0000"/>
                </a:solidFill>
              </a:rPr>
              <a:t>search strategy.</a:t>
            </a:r>
          </a:p>
          <a:p>
            <a:pPr marL="800100" lvl="1" indent="-457200">
              <a:buFont typeface="+mj-lt"/>
              <a:buAutoNum type="alphaLcParenR"/>
            </a:pPr>
            <a:r>
              <a:rPr lang="en-US" sz="2400" dirty="0"/>
              <a:t>If the node represents a </a:t>
            </a:r>
            <a:r>
              <a:rPr lang="en-US" sz="2400" b="1" dirty="0">
                <a:solidFill>
                  <a:srgbClr val="FF0000"/>
                </a:solidFill>
              </a:rPr>
              <a:t>goal state,</a:t>
            </a:r>
            <a:r>
              <a:rPr lang="en-US" sz="2400" dirty="0"/>
              <a:t> return it as the solution.</a:t>
            </a:r>
          </a:p>
          <a:p>
            <a:pPr marL="800100" lvl="1" indent="-457200">
              <a:buFont typeface="+mj-lt"/>
              <a:buAutoNum type="alphaLcParenR"/>
            </a:pPr>
            <a:r>
              <a:rPr lang="en-US" sz="2400" dirty="0"/>
              <a:t>Else </a:t>
            </a:r>
            <a:r>
              <a:rPr lang="en-US" sz="2400" b="1" dirty="0">
                <a:solidFill>
                  <a:srgbClr val="FF0000"/>
                </a:solidFill>
              </a:rPr>
              <a:t>expand</a:t>
            </a:r>
            <a:r>
              <a:rPr lang="en-US" sz="2400" dirty="0"/>
              <a:t> the node (i.e., apply all possible actions to the transition model) and add its children nodes representing the newly reached states to the frontier.</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dirty="0"/>
              <a:t>Tree Search Example</a:t>
            </a:r>
          </a:p>
        </p:txBody>
      </p:sp>
      <p:pic>
        <p:nvPicPr>
          <p:cNvPr id="21508" name="Picture 4" descr="search-map1c"/>
          <p:cNvPicPr>
            <a:picLocks noChangeArrowheads="1"/>
          </p:cNvPicPr>
          <p:nvPr/>
        </p:nvPicPr>
        <p:blipFill>
          <a:blip r:embed="rId3" cstate="print">
            <a:extLst>
              <a:ext uri="{BEBA8EAE-BF5A-486C-A8C5-ECC9F3942E4B}">
                <a14:imgProps xmlns:a14="http://schemas.microsoft.com/office/drawing/2010/main">
                  <a14:imgLayer r:embed="rId4">
                    <a14:imgEffect>
                      <a14:sharpenSoften amount="50000"/>
                    </a14:imgEffect>
                  </a14:imgLayer>
                </a14:imgProps>
              </a:ext>
            </a:extLst>
          </a:blip>
          <a:srcRect/>
          <a:stretch>
            <a:fillRect/>
          </a:stretch>
        </p:blipFill>
        <p:spPr bwMode="auto">
          <a:xfrm>
            <a:off x="1014984" y="1676400"/>
            <a:ext cx="6986016" cy="1728216"/>
          </a:xfrm>
          <a:prstGeom prst="rect">
            <a:avLst/>
          </a:prstGeom>
          <a:noFill/>
        </p:spPr>
      </p:pic>
      <p:pic>
        <p:nvPicPr>
          <p:cNvPr id="7" name="Picture 4" descr="romania-distances"/>
          <p:cNvPicPr>
            <a:picLocks noChangeAspect="1" noChangeArrowheads="1"/>
          </p:cNvPicPr>
          <p:nvPr/>
        </p:nvPicPr>
        <p:blipFill>
          <a:blip r:embed="rId5" cstate="print"/>
          <a:srcRect/>
          <a:stretch>
            <a:fillRect/>
          </a:stretch>
        </p:blipFill>
        <p:spPr>
          <a:xfrm>
            <a:off x="1905000" y="3456434"/>
            <a:ext cx="5279943" cy="3172966"/>
          </a:xfrm>
          <a:prstGeom prst="rect">
            <a:avLst/>
          </a:prstGeom>
          <a:noFill/>
          <a:ln/>
        </p:spPr>
      </p:pic>
      <p:sp>
        <p:nvSpPr>
          <p:cNvPr id="5" name="Rectangle: Rounded Corners 4">
            <a:extLst>
              <a:ext uri="{FF2B5EF4-FFF2-40B4-BE49-F238E27FC236}">
                <a16:creationId xmlns:a16="http://schemas.microsoft.com/office/drawing/2014/main" id="{9D048B3D-62C5-4B6B-A1E6-E58D13AAF595}"/>
              </a:ext>
            </a:extLst>
          </p:cNvPr>
          <p:cNvSpPr/>
          <p:nvPr/>
        </p:nvSpPr>
        <p:spPr>
          <a:xfrm>
            <a:off x="1790700" y="1475807"/>
            <a:ext cx="5562600" cy="533400"/>
          </a:xfrm>
          <a:prstGeom prst="roundRect">
            <a:avLst/>
          </a:prstGeom>
          <a:noFill/>
          <a:ln w="9525" cap="flat" cmpd="sng" algn="ctr">
            <a:solidFill>
              <a:srgbClr val="FF0000"/>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6" name="TextBox 5">
            <a:extLst>
              <a:ext uri="{FF2B5EF4-FFF2-40B4-BE49-F238E27FC236}">
                <a16:creationId xmlns:a16="http://schemas.microsoft.com/office/drawing/2014/main" id="{04E0B44B-579F-4FA8-BB7E-E434706A7F0B}"/>
              </a:ext>
            </a:extLst>
          </p:cNvPr>
          <p:cNvSpPr txBox="1"/>
          <p:nvPr/>
        </p:nvSpPr>
        <p:spPr>
          <a:xfrm>
            <a:off x="7695607" y="1506023"/>
            <a:ext cx="933845" cy="369332"/>
          </a:xfrm>
          <a:prstGeom prst="rect">
            <a:avLst/>
          </a:prstGeom>
          <a:noFill/>
        </p:spPr>
        <p:txBody>
          <a:bodyPr wrap="none" rtlCol="0">
            <a:spAutoFit/>
          </a:bodyPr>
          <a:lstStyle/>
          <a:p>
            <a:r>
              <a:rPr lang="en-US" dirty="0">
                <a:latin typeface="+mn-lt"/>
              </a:rPr>
              <a:t>Frontier</a:t>
            </a:r>
          </a:p>
        </p:txBody>
      </p:sp>
      <p:cxnSp>
        <p:nvCxnSpPr>
          <p:cNvPr id="3" name="Straight Arrow Connector 2">
            <a:extLst>
              <a:ext uri="{FF2B5EF4-FFF2-40B4-BE49-F238E27FC236}">
                <a16:creationId xmlns:a16="http://schemas.microsoft.com/office/drawing/2014/main" id="{FE462B81-3A2F-470B-914E-B45A0396CA0D}"/>
              </a:ext>
            </a:extLst>
          </p:cNvPr>
          <p:cNvCxnSpPr/>
          <p:nvPr/>
        </p:nvCxnSpPr>
        <p:spPr>
          <a:xfrm>
            <a:off x="2438400" y="4419600"/>
            <a:ext cx="2667000" cy="1371600"/>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sp>
        <p:nvSpPr>
          <p:cNvPr id="4" name="TextBox 3">
            <a:extLst>
              <a:ext uri="{FF2B5EF4-FFF2-40B4-BE49-F238E27FC236}">
                <a16:creationId xmlns:a16="http://schemas.microsoft.com/office/drawing/2014/main" id="{F2BA7F18-57E2-6DDF-35C6-35C2618D0695}"/>
              </a:ext>
            </a:extLst>
          </p:cNvPr>
          <p:cNvSpPr txBox="1"/>
          <p:nvPr/>
        </p:nvSpPr>
        <p:spPr>
          <a:xfrm>
            <a:off x="5638800" y="3429000"/>
            <a:ext cx="1755802" cy="369332"/>
          </a:xfrm>
          <a:prstGeom prst="rect">
            <a:avLst/>
          </a:prstGeom>
          <a:noFill/>
        </p:spPr>
        <p:txBody>
          <a:bodyPr wrap="none" rtlCol="0">
            <a:spAutoFit/>
          </a:bodyPr>
          <a:lstStyle/>
          <a:p>
            <a:r>
              <a:rPr lang="en-US" dirty="0"/>
              <a:t>Transition model</a:t>
            </a:r>
          </a:p>
        </p:txBody>
      </p:sp>
      <p:sp>
        <p:nvSpPr>
          <p:cNvPr id="8" name="Rectangle 7">
            <a:extLst>
              <a:ext uri="{FF2B5EF4-FFF2-40B4-BE49-F238E27FC236}">
                <a16:creationId xmlns:a16="http://schemas.microsoft.com/office/drawing/2014/main" id="{B78437C2-E630-573A-B2D1-DC4097F7BFA3}"/>
              </a:ext>
            </a:extLst>
          </p:cNvPr>
          <p:cNvSpPr/>
          <p:nvPr/>
        </p:nvSpPr>
        <p:spPr>
          <a:xfrm>
            <a:off x="1600200" y="3320481"/>
            <a:ext cx="5943600" cy="3461319"/>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9" name="Oval 8">
            <a:extLst>
              <a:ext uri="{FF2B5EF4-FFF2-40B4-BE49-F238E27FC236}">
                <a16:creationId xmlns:a16="http://schemas.microsoft.com/office/drawing/2014/main" id="{D1CE3C75-A732-7D51-ADB4-E3BBD0ACA798}"/>
              </a:ext>
            </a:extLst>
          </p:cNvPr>
          <p:cNvSpPr/>
          <p:nvPr/>
        </p:nvSpPr>
        <p:spPr>
          <a:xfrm>
            <a:off x="2133600" y="4203191"/>
            <a:ext cx="304800" cy="329182"/>
          </a:xfrm>
          <a:prstGeom prst="ellipse">
            <a:avLst/>
          </a:prstGeom>
          <a:noFill/>
          <a:ln w="28575" cap="flat" cmpd="sng" algn="ctr">
            <a:solidFill>
              <a:schemeClr val="bg2">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p:txBody>
          <a:bodyPr/>
          <a:lstStyle/>
          <a:p>
            <a:r>
              <a:rPr lang="en-US" dirty="0"/>
              <a:t>Tree Search Example</a:t>
            </a:r>
          </a:p>
        </p:txBody>
      </p:sp>
      <p:pic>
        <p:nvPicPr>
          <p:cNvPr id="75780" name="Picture 4" descr="search-map2c"/>
          <p:cNvPicPr>
            <a:picLocks noGrp="1" noChangeAspect="1" noChangeArrowheads="1"/>
          </p:cNvPicPr>
          <p:nvPr>
            <p:ph idx="1"/>
          </p:nvPr>
        </p:nvPicPr>
        <p:blipFill>
          <a:blip r:embed="rId3" cstate="print">
            <a:extLst>
              <a:ext uri="{BEBA8EAE-BF5A-486C-A8C5-ECC9F3942E4B}">
                <a14:imgProps xmlns:a14="http://schemas.microsoft.com/office/drawing/2010/main">
                  <a14:imgLayer r:embed="rId4">
                    <a14:imgEffect>
                      <a14:sharpenSoften amount="50000"/>
                    </a14:imgEffect>
                  </a14:imgLayer>
                </a14:imgProps>
              </a:ext>
            </a:extLst>
          </a:blip>
          <a:srcRect/>
          <a:stretch>
            <a:fillRect/>
          </a:stretch>
        </p:blipFill>
        <p:spPr>
          <a:xfrm>
            <a:off x="1014413" y="1671638"/>
            <a:ext cx="6986587" cy="1724025"/>
          </a:xfrm>
          <a:noFill/>
          <a:ln/>
        </p:spPr>
      </p:pic>
      <p:pic>
        <p:nvPicPr>
          <p:cNvPr id="7" name="Picture 4" descr="romania-distances"/>
          <p:cNvPicPr>
            <a:picLocks noChangeAspect="1" noChangeArrowheads="1"/>
          </p:cNvPicPr>
          <p:nvPr/>
        </p:nvPicPr>
        <p:blipFill>
          <a:blip r:embed="rId5" cstate="print"/>
          <a:srcRect/>
          <a:stretch>
            <a:fillRect/>
          </a:stretch>
        </p:blipFill>
        <p:spPr>
          <a:xfrm>
            <a:off x="1981200" y="3457574"/>
            <a:ext cx="5278046" cy="3171826"/>
          </a:xfrm>
          <a:prstGeom prst="rect">
            <a:avLst/>
          </a:prstGeom>
          <a:noFill/>
          <a:ln/>
        </p:spPr>
      </p:pic>
      <p:sp>
        <p:nvSpPr>
          <p:cNvPr id="2" name="TextBox 1">
            <a:extLst>
              <a:ext uri="{FF2B5EF4-FFF2-40B4-BE49-F238E27FC236}">
                <a16:creationId xmlns:a16="http://schemas.microsoft.com/office/drawing/2014/main" id="{D4DE90C8-02CD-4486-BFCA-183F237EC384}"/>
              </a:ext>
            </a:extLst>
          </p:cNvPr>
          <p:cNvSpPr txBox="1"/>
          <p:nvPr/>
        </p:nvSpPr>
        <p:spPr>
          <a:xfrm>
            <a:off x="5715000" y="1582223"/>
            <a:ext cx="1593770" cy="369332"/>
          </a:xfrm>
          <a:prstGeom prst="rect">
            <a:avLst/>
          </a:prstGeom>
          <a:noFill/>
        </p:spPr>
        <p:txBody>
          <a:bodyPr wrap="none" rtlCol="0">
            <a:spAutoFit/>
          </a:bodyPr>
          <a:lstStyle/>
          <a:p>
            <a:r>
              <a:rPr lang="en-US" dirty="0"/>
              <a:t>1. Expand Arad</a:t>
            </a:r>
          </a:p>
        </p:txBody>
      </p:sp>
      <p:sp>
        <p:nvSpPr>
          <p:cNvPr id="3" name="Rectangle: Rounded Corners 2">
            <a:extLst>
              <a:ext uri="{FF2B5EF4-FFF2-40B4-BE49-F238E27FC236}">
                <a16:creationId xmlns:a16="http://schemas.microsoft.com/office/drawing/2014/main" id="{1255725C-0C1D-4539-BAF0-B10FD4466656}"/>
              </a:ext>
            </a:extLst>
          </p:cNvPr>
          <p:cNvSpPr/>
          <p:nvPr/>
        </p:nvSpPr>
        <p:spPr>
          <a:xfrm>
            <a:off x="2133600" y="2057400"/>
            <a:ext cx="5562600" cy="533400"/>
          </a:xfrm>
          <a:prstGeom prst="roundRect">
            <a:avLst/>
          </a:prstGeom>
          <a:noFill/>
          <a:ln w="9525" cap="flat" cmpd="sng" algn="ctr">
            <a:solidFill>
              <a:srgbClr val="FF0000"/>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8" name="TextBox 7">
            <a:extLst>
              <a:ext uri="{FF2B5EF4-FFF2-40B4-BE49-F238E27FC236}">
                <a16:creationId xmlns:a16="http://schemas.microsoft.com/office/drawing/2014/main" id="{F5D70510-3A84-417A-915A-E8440AEA050B}"/>
              </a:ext>
            </a:extLst>
          </p:cNvPr>
          <p:cNvSpPr txBox="1"/>
          <p:nvPr/>
        </p:nvSpPr>
        <p:spPr>
          <a:xfrm>
            <a:off x="7696200" y="2107095"/>
            <a:ext cx="933845" cy="369332"/>
          </a:xfrm>
          <a:prstGeom prst="rect">
            <a:avLst/>
          </a:prstGeom>
          <a:noFill/>
        </p:spPr>
        <p:txBody>
          <a:bodyPr wrap="none" rtlCol="0">
            <a:spAutoFit/>
          </a:bodyPr>
          <a:lstStyle/>
          <a:p>
            <a:r>
              <a:rPr lang="en-US" dirty="0">
                <a:latin typeface="+mn-lt"/>
              </a:rPr>
              <a:t>Frontier</a:t>
            </a:r>
          </a:p>
        </p:txBody>
      </p:sp>
      <p:sp>
        <p:nvSpPr>
          <p:cNvPr id="9" name="Oval 8">
            <a:extLst>
              <a:ext uri="{FF2B5EF4-FFF2-40B4-BE49-F238E27FC236}">
                <a16:creationId xmlns:a16="http://schemas.microsoft.com/office/drawing/2014/main" id="{3E384DE9-A2E5-45D2-A9F0-4EF888BB8AEE}"/>
              </a:ext>
            </a:extLst>
          </p:cNvPr>
          <p:cNvSpPr/>
          <p:nvPr/>
        </p:nvSpPr>
        <p:spPr>
          <a:xfrm>
            <a:off x="3352800" y="4537584"/>
            <a:ext cx="304800" cy="329182"/>
          </a:xfrm>
          <a:prstGeom prst="ellipse">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0" name="Oval 9">
            <a:extLst>
              <a:ext uri="{FF2B5EF4-FFF2-40B4-BE49-F238E27FC236}">
                <a16:creationId xmlns:a16="http://schemas.microsoft.com/office/drawing/2014/main" id="{ACD1270E-1E26-4E08-8807-C52D91B1AF13}"/>
              </a:ext>
            </a:extLst>
          </p:cNvPr>
          <p:cNvSpPr/>
          <p:nvPr/>
        </p:nvSpPr>
        <p:spPr>
          <a:xfrm>
            <a:off x="2209800" y="5021771"/>
            <a:ext cx="304800" cy="329182"/>
          </a:xfrm>
          <a:prstGeom prst="ellipse">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1" name="Oval 10">
            <a:extLst>
              <a:ext uri="{FF2B5EF4-FFF2-40B4-BE49-F238E27FC236}">
                <a16:creationId xmlns:a16="http://schemas.microsoft.com/office/drawing/2014/main" id="{82DC03A8-BAE9-488F-84AD-2CA7FE9B150F}"/>
              </a:ext>
            </a:extLst>
          </p:cNvPr>
          <p:cNvSpPr/>
          <p:nvPr/>
        </p:nvSpPr>
        <p:spPr>
          <a:xfrm>
            <a:off x="2369634" y="3762374"/>
            <a:ext cx="304800" cy="329182"/>
          </a:xfrm>
          <a:prstGeom prst="ellipse">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2" name="Oval 11">
            <a:extLst>
              <a:ext uri="{FF2B5EF4-FFF2-40B4-BE49-F238E27FC236}">
                <a16:creationId xmlns:a16="http://schemas.microsoft.com/office/drawing/2014/main" id="{CCFFAA73-B0A7-4BD5-9939-0F87BE95767F}"/>
              </a:ext>
            </a:extLst>
          </p:cNvPr>
          <p:cNvSpPr/>
          <p:nvPr/>
        </p:nvSpPr>
        <p:spPr>
          <a:xfrm>
            <a:off x="2209800" y="4170812"/>
            <a:ext cx="304800" cy="329182"/>
          </a:xfrm>
          <a:prstGeom prst="ellipse">
            <a:avLst/>
          </a:prstGeom>
          <a:noFill/>
          <a:ln w="28575" cap="flat" cmpd="sng" algn="ctr">
            <a:solidFill>
              <a:schemeClr val="bg2">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4" name="TextBox 3">
            <a:extLst>
              <a:ext uri="{FF2B5EF4-FFF2-40B4-BE49-F238E27FC236}">
                <a16:creationId xmlns:a16="http://schemas.microsoft.com/office/drawing/2014/main" id="{48D03A57-A239-621F-0310-C0846B6E8CAC}"/>
              </a:ext>
            </a:extLst>
          </p:cNvPr>
          <p:cNvSpPr txBox="1"/>
          <p:nvPr/>
        </p:nvSpPr>
        <p:spPr>
          <a:xfrm>
            <a:off x="5715000" y="3429000"/>
            <a:ext cx="1755802" cy="369332"/>
          </a:xfrm>
          <a:prstGeom prst="rect">
            <a:avLst/>
          </a:prstGeom>
          <a:noFill/>
        </p:spPr>
        <p:txBody>
          <a:bodyPr wrap="none" rtlCol="0">
            <a:spAutoFit/>
          </a:bodyPr>
          <a:lstStyle/>
          <a:p>
            <a:r>
              <a:rPr lang="en-US" dirty="0"/>
              <a:t>Transition model</a:t>
            </a:r>
          </a:p>
        </p:txBody>
      </p:sp>
      <p:sp>
        <p:nvSpPr>
          <p:cNvPr id="5" name="Rectangle 4">
            <a:extLst>
              <a:ext uri="{FF2B5EF4-FFF2-40B4-BE49-F238E27FC236}">
                <a16:creationId xmlns:a16="http://schemas.microsoft.com/office/drawing/2014/main" id="{A6EBE704-004A-F4D8-E6F6-A8BAB3DA0F71}"/>
              </a:ext>
            </a:extLst>
          </p:cNvPr>
          <p:cNvSpPr/>
          <p:nvPr/>
        </p:nvSpPr>
        <p:spPr>
          <a:xfrm>
            <a:off x="1676400" y="3320481"/>
            <a:ext cx="5943600" cy="3461319"/>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animBg="1"/>
      <p:bldP spid="10"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C9124A-B8A1-3533-1049-5E570C7CF9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B30590-7956-4DFB-75D9-1D07F6339013}"/>
              </a:ext>
            </a:extLst>
          </p:cNvPr>
          <p:cNvSpPr>
            <a:spLocks noGrp="1"/>
          </p:cNvSpPr>
          <p:nvPr>
            <p:ph type="title"/>
          </p:nvPr>
        </p:nvSpPr>
        <p:spPr/>
        <p:txBody>
          <a:bodyPr/>
          <a:lstStyle/>
          <a:p>
            <a:r>
              <a:rPr lang="en-US" dirty="0"/>
              <a:t>Contents</a:t>
            </a:r>
          </a:p>
        </p:txBody>
      </p:sp>
      <p:graphicFrame>
        <p:nvGraphicFramePr>
          <p:cNvPr id="7" name="Content Placeholder 6">
            <a:extLst>
              <a:ext uri="{FF2B5EF4-FFF2-40B4-BE49-F238E27FC236}">
                <a16:creationId xmlns:a16="http://schemas.microsoft.com/office/drawing/2014/main" id="{E61EF917-0B40-86DA-0D77-3D31E8F97386}"/>
              </a:ext>
            </a:extLst>
          </p:cNvPr>
          <p:cNvGraphicFramePr>
            <a:graphicFrameLocks noGrp="1"/>
          </p:cNvGraphicFramePr>
          <p:nvPr>
            <p:ph idx="1"/>
            <p:extLst>
              <p:ext uri="{D42A27DB-BD31-4B8C-83A1-F6EECF244321}">
                <p14:modId xmlns:p14="http://schemas.microsoft.com/office/powerpoint/2010/main" val="2912075833"/>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94382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dirty="0"/>
              <a:t>Tree Search Example</a:t>
            </a:r>
          </a:p>
        </p:txBody>
      </p:sp>
      <p:pic>
        <p:nvPicPr>
          <p:cNvPr id="76804" name="Picture 4" descr="search-map3c"/>
          <p:cNvPicPr>
            <a:picLocks noGrp="1" noChangeAspect="1" noChangeArrowheads="1"/>
          </p:cNvPicPr>
          <p:nvPr>
            <p:ph idx="1"/>
          </p:nvPr>
        </p:nvPicPr>
        <p:blipFill>
          <a:blip r:embed="rId3" cstate="print">
            <a:extLst>
              <a:ext uri="{BEBA8EAE-BF5A-486C-A8C5-ECC9F3942E4B}">
                <a14:imgProps xmlns:a14="http://schemas.microsoft.com/office/drawing/2010/main">
                  <a14:imgLayer r:embed="rId4">
                    <a14:imgEffect>
                      <a14:sharpenSoften amount="50000"/>
                    </a14:imgEffect>
                  </a14:imgLayer>
                </a14:imgProps>
              </a:ext>
            </a:extLst>
          </a:blip>
          <a:srcRect/>
          <a:stretch>
            <a:fillRect/>
          </a:stretch>
        </p:blipFill>
        <p:spPr>
          <a:xfrm>
            <a:off x="1014413" y="1671638"/>
            <a:ext cx="6986587" cy="1724025"/>
          </a:xfrm>
          <a:noFill/>
          <a:ln/>
        </p:spPr>
      </p:pic>
      <p:sp>
        <p:nvSpPr>
          <p:cNvPr id="8" name="Freeform 7"/>
          <p:cNvSpPr/>
          <p:nvPr/>
        </p:nvSpPr>
        <p:spPr>
          <a:xfrm>
            <a:off x="720456" y="1976894"/>
            <a:ext cx="7248472" cy="1426919"/>
          </a:xfrm>
          <a:custGeom>
            <a:avLst/>
            <a:gdLst>
              <a:gd name="connsiteX0" fmla="*/ 643180 w 7798231"/>
              <a:gd name="connsiteY0" fmla="*/ 700006 h 1560163"/>
              <a:gd name="connsiteX1" fmla="*/ 2859437 w 7798231"/>
              <a:gd name="connsiteY1" fmla="*/ 731003 h 1560163"/>
              <a:gd name="connsiteX2" fmla="*/ 4037309 w 7798231"/>
              <a:gd name="connsiteY2" fmla="*/ 591518 h 1560163"/>
              <a:gd name="connsiteX3" fmla="*/ 4688237 w 7798231"/>
              <a:gd name="connsiteY3" fmla="*/ 250556 h 1560163"/>
              <a:gd name="connsiteX4" fmla="*/ 6036590 w 7798231"/>
              <a:gd name="connsiteY4" fmla="*/ 18081 h 1560163"/>
              <a:gd name="connsiteX5" fmla="*/ 7555424 w 7798231"/>
              <a:gd name="connsiteY5" fmla="*/ 142067 h 1560163"/>
              <a:gd name="connsiteX6" fmla="*/ 7493431 w 7798231"/>
              <a:gd name="connsiteY6" fmla="*/ 622515 h 1560163"/>
              <a:gd name="connsiteX7" fmla="*/ 5943600 w 7798231"/>
              <a:gd name="connsiteY7" fmla="*/ 762000 h 1560163"/>
              <a:gd name="connsiteX8" fmla="*/ 4626244 w 7798231"/>
              <a:gd name="connsiteY8" fmla="*/ 560522 h 1560163"/>
              <a:gd name="connsiteX9" fmla="*/ 4130298 w 7798231"/>
              <a:gd name="connsiteY9" fmla="*/ 1056467 h 1560163"/>
              <a:gd name="connsiteX10" fmla="*/ 3665349 w 7798231"/>
              <a:gd name="connsiteY10" fmla="*/ 1521417 h 1560163"/>
              <a:gd name="connsiteX11" fmla="*/ 503695 w 7798231"/>
              <a:gd name="connsiteY11" fmla="*/ 1288942 h 1560163"/>
              <a:gd name="connsiteX12" fmla="*/ 643180 w 7798231"/>
              <a:gd name="connsiteY12" fmla="*/ 700006 h 1560163"/>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4399581 w 7571568"/>
              <a:gd name="connsiteY8" fmla="*/ 560522 h 1502044"/>
              <a:gd name="connsiteX9" fmla="*/ 3903635 w 7571568"/>
              <a:gd name="connsiteY9" fmla="*/ 1056467 h 1502044"/>
              <a:gd name="connsiteX10" fmla="*/ 2078710 w 7571568"/>
              <a:gd name="connsiteY10" fmla="*/ 1463298 h 1502044"/>
              <a:gd name="connsiteX11" fmla="*/ 277032 w 7571568"/>
              <a:gd name="connsiteY11" fmla="*/ 1288942 h 1502044"/>
              <a:gd name="connsiteX12" fmla="*/ 416517 w 7571568"/>
              <a:gd name="connsiteY12"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4288509 w 7571568"/>
              <a:gd name="connsiteY8" fmla="*/ 777498 h 1502044"/>
              <a:gd name="connsiteX9" fmla="*/ 3903635 w 7571568"/>
              <a:gd name="connsiteY9" fmla="*/ 1056467 h 1502044"/>
              <a:gd name="connsiteX10" fmla="*/ 2078710 w 7571568"/>
              <a:gd name="connsiteY10" fmla="*/ 1463298 h 1502044"/>
              <a:gd name="connsiteX11" fmla="*/ 277032 w 7571568"/>
              <a:gd name="connsiteY11" fmla="*/ 1288942 h 1502044"/>
              <a:gd name="connsiteX12" fmla="*/ 416517 w 7571568"/>
              <a:gd name="connsiteY12"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4288509 w 7571568"/>
              <a:gd name="connsiteY8" fmla="*/ 777498 h 1502044"/>
              <a:gd name="connsiteX9" fmla="*/ 3903635 w 7571568"/>
              <a:gd name="connsiteY9" fmla="*/ 1056467 h 1502044"/>
              <a:gd name="connsiteX10" fmla="*/ 2078710 w 7571568"/>
              <a:gd name="connsiteY10" fmla="*/ 1463298 h 1502044"/>
              <a:gd name="connsiteX11" fmla="*/ 277032 w 7571568"/>
              <a:gd name="connsiteY11" fmla="*/ 1288942 h 1502044"/>
              <a:gd name="connsiteX12" fmla="*/ 416517 w 7571568"/>
              <a:gd name="connsiteY12"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4288509 w 7571568"/>
              <a:gd name="connsiteY8" fmla="*/ 777498 h 1502044"/>
              <a:gd name="connsiteX9" fmla="*/ 3903635 w 7571568"/>
              <a:gd name="connsiteY9" fmla="*/ 1056467 h 1502044"/>
              <a:gd name="connsiteX10" fmla="*/ 2078710 w 7571568"/>
              <a:gd name="connsiteY10" fmla="*/ 1463298 h 1502044"/>
              <a:gd name="connsiteX11" fmla="*/ 277032 w 7571568"/>
              <a:gd name="connsiteY11" fmla="*/ 1288942 h 1502044"/>
              <a:gd name="connsiteX12" fmla="*/ 416517 w 7571568"/>
              <a:gd name="connsiteY12"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4288509 w 7571568"/>
              <a:gd name="connsiteY8" fmla="*/ 777498 h 1502044"/>
              <a:gd name="connsiteX9" fmla="*/ 3903635 w 7571568"/>
              <a:gd name="connsiteY9" fmla="*/ 1056467 h 1502044"/>
              <a:gd name="connsiteX10" fmla="*/ 2078710 w 7571568"/>
              <a:gd name="connsiteY10" fmla="*/ 1463298 h 1502044"/>
              <a:gd name="connsiteX11" fmla="*/ 277032 w 7571568"/>
              <a:gd name="connsiteY11" fmla="*/ 1288942 h 1502044"/>
              <a:gd name="connsiteX12" fmla="*/ 416517 w 7571568"/>
              <a:gd name="connsiteY12"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3903635 w 7571568"/>
              <a:gd name="connsiteY8" fmla="*/ 1056467 h 1502044"/>
              <a:gd name="connsiteX9" fmla="*/ 2078710 w 7571568"/>
              <a:gd name="connsiteY9" fmla="*/ 1463298 h 1502044"/>
              <a:gd name="connsiteX10" fmla="*/ 277032 w 7571568"/>
              <a:gd name="connsiteY10" fmla="*/ 1288942 h 1502044"/>
              <a:gd name="connsiteX11" fmla="*/ 416517 w 7571568"/>
              <a:gd name="connsiteY11"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3903635 w 7571568"/>
              <a:gd name="connsiteY8" fmla="*/ 1056467 h 1502044"/>
              <a:gd name="connsiteX9" fmla="*/ 2078710 w 7571568"/>
              <a:gd name="connsiteY9" fmla="*/ 1463298 h 1502044"/>
              <a:gd name="connsiteX10" fmla="*/ 277032 w 7571568"/>
              <a:gd name="connsiteY10" fmla="*/ 1288942 h 1502044"/>
              <a:gd name="connsiteX11" fmla="*/ 416517 w 7571568"/>
              <a:gd name="connsiteY11"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3903635 w 7571568"/>
              <a:gd name="connsiteY8" fmla="*/ 1056467 h 1502044"/>
              <a:gd name="connsiteX9" fmla="*/ 2078710 w 7571568"/>
              <a:gd name="connsiteY9" fmla="*/ 1463298 h 1502044"/>
              <a:gd name="connsiteX10" fmla="*/ 277032 w 7571568"/>
              <a:gd name="connsiteY10" fmla="*/ 1288942 h 1502044"/>
              <a:gd name="connsiteX11" fmla="*/ 416517 w 7571568"/>
              <a:gd name="connsiteY11"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3903635 w 7571568"/>
              <a:gd name="connsiteY8" fmla="*/ 1056467 h 1502044"/>
              <a:gd name="connsiteX9" fmla="*/ 2078710 w 7571568"/>
              <a:gd name="connsiteY9" fmla="*/ 1463298 h 1502044"/>
              <a:gd name="connsiteX10" fmla="*/ 277032 w 7571568"/>
              <a:gd name="connsiteY10" fmla="*/ 1288942 h 1502044"/>
              <a:gd name="connsiteX11" fmla="*/ 416517 w 7571568"/>
              <a:gd name="connsiteY11"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3903635 w 7571568"/>
              <a:gd name="connsiteY8" fmla="*/ 1056467 h 1502044"/>
              <a:gd name="connsiteX9" fmla="*/ 2078710 w 7571568"/>
              <a:gd name="connsiteY9" fmla="*/ 1463298 h 1502044"/>
              <a:gd name="connsiteX10" fmla="*/ 277032 w 7571568"/>
              <a:gd name="connsiteY10" fmla="*/ 1288942 h 1502044"/>
              <a:gd name="connsiteX11" fmla="*/ 416517 w 7571568"/>
              <a:gd name="connsiteY11"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3903635 w 7571568"/>
              <a:gd name="connsiteY8" fmla="*/ 1056467 h 1502044"/>
              <a:gd name="connsiteX9" fmla="*/ 2078710 w 7571568"/>
              <a:gd name="connsiteY9" fmla="*/ 1463298 h 1502044"/>
              <a:gd name="connsiteX10" fmla="*/ 277032 w 7571568"/>
              <a:gd name="connsiteY10" fmla="*/ 1288942 h 1502044"/>
              <a:gd name="connsiteX11" fmla="*/ 416517 w 7571568"/>
              <a:gd name="connsiteY11" fmla="*/ 700006 h 1502044"/>
              <a:gd name="connsiteX0" fmla="*/ 416517 w 7571568"/>
              <a:gd name="connsiteY0" fmla="*/ 700006 h 1505272"/>
              <a:gd name="connsiteX1" fmla="*/ 2632774 w 7571568"/>
              <a:gd name="connsiteY1" fmla="*/ 731003 h 1505272"/>
              <a:gd name="connsiteX2" fmla="*/ 3810646 w 7571568"/>
              <a:gd name="connsiteY2" fmla="*/ 591518 h 1505272"/>
              <a:gd name="connsiteX3" fmla="*/ 4461574 w 7571568"/>
              <a:gd name="connsiteY3" fmla="*/ 250556 h 1505272"/>
              <a:gd name="connsiteX4" fmla="*/ 5809927 w 7571568"/>
              <a:gd name="connsiteY4" fmla="*/ 18081 h 1505272"/>
              <a:gd name="connsiteX5" fmla="*/ 7328761 w 7571568"/>
              <a:gd name="connsiteY5" fmla="*/ 142067 h 1505272"/>
              <a:gd name="connsiteX6" fmla="*/ 7266768 w 7571568"/>
              <a:gd name="connsiteY6" fmla="*/ 622515 h 1505272"/>
              <a:gd name="connsiteX7" fmla="*/ 5716937 w 7571568"/>
              <a:gd name="connsiteY7" fmla="*/ 762000 h 1505272"/>
              <a:gd name="connsiteX8" fmla="*/ 3903635 w 7571568"/>
              <a:gd name="connsiteY8" fmla="*/ 1056467 h 1505272"/>
              <a:gd name="connsiteX9" fmla="*/ 2078710 w 7571568"/>
              <a:gd name="connsiteY9" fmla="*/ 1463298 h 1505272"/>
              <a:gd name="connsiteX10" fmla="*/ 277032 w 7571568"/>
              <a:gd name="connsiteY10" fmla="*/ 1288942 h 1505272"/>
              <a:gd name="connsiteX11" fmla="*/ 416517 w 7571568"/>
              <a:gd name="connsiteY11" fmla="*/ 700006 h 1505272"/>
              <a:gd name="connsiteX0" fmla="*/ 416517 w 7571568"/>
              <a:gd name="connsiteY0" fmla="*/ 700006 h 1505272"/>
              <a:gd name="connsiteX1" fmla="*/ 2632774 w 7571568"/>
              <a:gd name="connsiteY1" fmla="*/ 731003 h 1505272"/>
              <a:gd name="connsiteX2" fmla="*/ 3810646 w 7571568"/>
              <a:gd name="connsiteY2" fmla="*/ 591518 h 1505272"/>
              <a:gd name="connsiteX3" fmla="*/ 4461574 w 7571568"/>
              <a:gd name="connsiteY3" fmla="*/ 250556 h 1505272"/>
              <a:gd name="connsiteX4" fmla="*/ 5809927 w 7571568"/>
              <a:gd name="connsiteY4" fmla="*/ 18081 h 1505272"/>
              <a:gd name="connsiteX5" fmla="*/ 7328761 w 7571568"/>
              <a:gd name="connsiteY5" fmla="*/ 142067 h 1505272"/>
              <a:gd name="connsiteX6" fmla="*/ 7266768 w 7571568"/>
              <a:gd name="connsiteY6" fmla="*/ 622515 h 1505272"/>
              <a:gd name="connsiteX7" fmla="*/ 5716937 w 7571568"/>
              <a:gd name="connsiteY7" fmla="*/ 762000 h 1505272"/>
              <a:gd name="connsiteX8" fmla="*/ 3903635 w 7571568"/>
              <a:gd name="connsiteY8" fmla="*/ 1056467 h 1505272"/>
              <a:gd name="connsiteX9" fmla="*/ 2078710 w 7571568"/>
              <a:gd name="connsiteY9" fmla="*/ 1463298 h 1505272"/>
              <a:gd name="connsiteX10" fmla="*/ 277032 w 7571568"/>
              <a:gd name="connsiteY10" fmla="*/ 1288942 h 1505272"/>
              <a:gd name="connsiteX11" fmla="*/ 416517 w 7571568"/>
              <a:gd name="connsiteY11" fmla="*/ 700006 h 1505272"/>
              <a:gd name="connsiteX0" fmla="*/ 416517 w 7571568"/>
              <a:gd name="connsiteY0" fmla="*/ 700006 h 1518187"/>
              <a:gd name="connsiteX1" fmla="*/ 2632774 w 7571568"/>
              <a:gd name="connsiteY1" fmla="*/ 731003 h 1518187"/>
              <a:gd name="connsiteX2" fmla="*/ 3810646 w 7571568"/>
              <a:gd name="connsiteY2" fmla="*/ 591518 h 1518187"/>
              <a:gd name="connsiteX3" fmla="*/ 4461574 w 7571568"/>
              <a:gd name="connsiteY3" fmla="*/ 250556 h 1518187"/>
              <a:gd name="connsiteX4" fmla="*/ 5809927 w 7571568"/>
              <a:gd name="connsiteY4" fmla="*/ 18081 h 1518187"/>
              <a:gd name="connsiteX5" fmla="*/ 7328761 w 7571568"/>
              <a:gd name="connsiteY5" fmla="*/ 142067 h 1518187"/>
              <a:gd name="connsiteX6" fmla="*/ 7266768 w 7571568"/>
              <a:gd name="connsiteY6" fmla="*/ 622515 h 1518187"/>
              <a:gd name="connsiteX7" fmla="*/ 5716937 w 7571568"/>
              <a:gd name="connsiteY7" fmla="*/ 762000 h 1518187"/>
              <a:gd name="connsiteX8" fmla="*/ 3903635 w 7571568"/>
              <a:gd name="connsiteY8" fmla="*/ 1056467 h 1518187"/>
              <a:gd name="connsiteX9" fmla="*/ 2078710 w 7571568"/>
              <a:gd name="connsiteY9" fmla="*/ 1463298 h 1518187"/>
              <a:gd name="connsiteX10" fmla="*/ 277032 w 7571568"/>
              <a:gd name="connsiteY10" fmla="*/ 1288942 h 1518187"/>
              <a:gd name="connsiteX11" fmla="*/ 416517 w 7571568"/>
              <a:gd name="connsiteY11" fmla="*/ 700006 h 1518187"/>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3903635 w 7571568"/>
              <a:gd name="connsiteY8" fmla="*/ 1056467 h 1502044"/>
              <a:gd name="connsiteX9" fmla="*/ 2078710 w 7571568"/>
              <a:gd name="connsiteY9" fmla="*/ 1463298 h 1502044"/>
              <a:gd name="connsiteX10" fmla="*/ 277032 w 7571568"/>
              <a:gd name="connsiteY10" fmla="*/ 1288942 h 1502044"/>
              <a:gd name="connsiteX11" fmla="*/ 416517 w 7571568"/>
              <a:gd name="connsiteY11"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716937 w 7571568"/>
              <a:gd name="connsiteY7" fmla="*/ 762000 h 1502044"/>
              <a:gd name="connsiteX8" fmla="*/ 3903635 w 7571568"/>
              <a:gd name="connsiteY8" fmla="*/ 1056467 h 1502044"/>
              <a:gd name="connsiteX9" fmla="*/ 2078710 w 7571568"/>
              <a:gd name="connsiteY9" fmla="*/ 1463298 h 1502044"/>
              <a:gd name="connsiteX10" fmla="*/ 277032 w 7571568"/>
              <a:gd name="connsiteY10" fmla="*/ 1288942 h 1502044"/>
              <a:gd name="connsiteX11" fmla="*/ 416517 w 7571568"/>
              <a:gd name="connsiteY11" fmla="*/ 700006 h 1502044"/>
              <a:gd name="connsiteX0" fmla="*/ 416517 w 7571568"/>
              <a:gd name="connsiteY0" fmla="*/ 700006 h 1502044"/>
              <a:gd name="connsiteX1" fmla="*/ 2632774 w 7571568"/>
              <a:gd name="connsiteY1" fmla="*/ 731003 h 1502044"/>
              <a:gd name="connsiteX2" fmla="*/ 3810646 w 7571568"/>
              <a:gd name="connsiteY2" fmla="*/ 591518 h 1502044"/>
              <a:gd name="connsiteX3" fmla="*/ 4461574 w 7571568"/>
              <a:gd name="connsiteY3" fmla="*/ 250556 h 1502044"/>
              <a:gd name="connsiteX4" fmla="*/ 5809927 w 7571568"/>
              <a:gd name="connsiteY4" fmla="*/ 18081 h 1502044"/>
              <a:gd name="connsiteX5" fmla="*/ 7328761 w 7571568"/>
              <a:gd name="connsiteY5" fmla="*/ 142067 h 1502044"/>
              <a:gd name="connsiteX6" fmla="*/ 7266768 w 7571568"/>
              <a:gd name="connsiteY6" fmla="*/ 622515 h 1502044"/>
              <a:gd name="connsiteX7" fmla="*/ 5888709 w 7571568"/>
              <a:gd name="connsiteY7" fmla="*/ 625098 h 1502044"/>
              <a:gd name="connsiteX8" fmla="*/ 3903635 w 7571568"/>
              <a:gd name="connsiteY8" fmla="*/ 1056467 h 1502044"/>
              <a:gd name="connsiteX9" fmla="*/ 2078710 w 7571568"/>
              <a:gd name="connsiteY9" fmla="*/ 1463298 h 1502044"/>
              <a:gd name="connsiteX10" fmla="*/ 277032 w 7571568"/>
              <a:gd name="connsiteY10" fmla="*/ 1288942 h 1502044"/>
              <a:gd name="connsiteX11" fmla="*/ 416517 w 7571568"/>
              <a:gd name="connsiteY11" fmla="*/ 700006 h 1502044"/>
              <a:gd name="connsiteX0" fmla="*/ 416517 w 7558438"/>
              <a:gd name="connsiteY0" fmla="*/ 633708 h 1435746"/>
              <a:gd name="connsiteX1" fmla="*/ 2632774 w 7558438"/>
              <a:gd name="connsiteY1" fmla="*/ 664705 h 1435746"/>
              <a:gd name="connsiteX2" fmla="*/ 3810646 w 7558438"/>
              <a:gd name="connsiteY2" fmla="*/ 525220 h 1435746"/>
              <a:gd name="connsiteX3" fmla="*/ 4461574 w 7558438"/>
              <a:gd name="connsiteY3" fmla="*/ 184258 h 1435746"/>
              <a:gd name="connsiteX4" fmla="*/ 5888709 w 7558438"/>
              <a:gd name="connsiteY4" fmla="*/ 101600 h 1435746"/>
              <a:gd name="connsiteX5" fmla="*/ 7328761 w 7558438"/>
              <a:gd name="connsiteY5" fmla="*/ 75769 h 1435746"/>
              <a:gd name="connsiteX6" fmla="*/ 7266768 w 7558438"/>
              <a:gd name="connsiteY6" fmla="*/ 556217 h 1435746"/>
              <a:gd name="connsiteX7" fmla="*/ 5888709 w 7558438"/>
              <a:gd name="connsiteY7" fmla="*/ 558800 h 1435746"/>
              <a:gd name="connsiteX8" fmla="*/ 3903635 w 7558438"/>
              <a:gd name="connsiteY8" fmla="*/ 990169 h 1435746"/>
              <a:gd name="connsiteX9" fmla="*/ 2078710 w 7558438"/>
              <a:gd name="connsiteY9" fmla="*/ 1397000 h 1435746"/>
              <a:gd name="connsiteX10" fmla="*/ 277032 w 7558438"/>
              <a:gd name="connsiteY10" fmla="*/ 1222644 h 1435746"/>
              <a:gd name="connsiteX11" fmla="*/ 416517 w 7558438"/>
              <a:gd name="connsiteY11" fmla="*/ 633708 h 1435746"/>
              <a:gd name="connsiteX0" fmla="*/ 416517 w 7558438"/>
              <a:gd name="connsiteY0" fmla="*/ 633708 h 1435746"/>
              <a:gd name="connsiteX1" fmla="*/ 2632774 w 7558438"/>
              <a:gd name="connsiteY1" fmla="*/ 664705 h 1435746"/>
              <a:gd name="connsiteX2" fmla="*/ 3810646 w 7558438"/>
              <a:gd name="connsiteY2" fmla="*/ 525220 h 1435746"/>
              <a:gd name="connsiteX3" fmla="*/ 4593309 w 7558438"/>
              <a:gd name="connsiteY3" fmla="*/ 101600 h 1435746"/>
              <a:gd name="connsiteX4" fmla="*/ 5888709 w 7558438"/>
              <a:gd name="connsiteY4" fmla="*/ 101600 h 1435746"/>
              <a:gd name="connsiteX5" fmla="*/ 7328761 w 7558438"/>
              <a:gd name="connsiteY5" fmla="*/ 75769 h 1435746"/>
              <a:gd name="connsiteX6" fmla="*/ 7266768 w 7558438"/>
              <a:gd name="connsiteY6" fmla="*/ 556217 h 1435746"/>
              <a:gd name="connsiteX7" fmla="*/ 5888709 w 7558438"/>
              <a:gd name="connsiteY7" fmla="*/ 558800 h 1435746"/>
              <a:gd name="connsiteX8" fmla="*/ 3903635 w 7558438"/>
              <a:gd name="connsiteY8" fmla="*/ 990169 h 1435746"/>
              <a:gd name="connsiteX9" fmla="*/ 2078710 w 7558438"/>
              <a:gd name="connsiteY9" fmla="*/ 1397000 h 1435746"/>
              <a:gd name="connsiteX10" fmla="*/ 277032 w 7558438"/>
              <a:gd name="connsiteY10" fmla="*/ 1222644 h 1435746"/>
              <a:gd name="connsiteX11" fmla="*/ 416517 w 7558438"/>
              <a:gd name="connsiteY11" fmla="*/ 633708 h 1435746"/>
              <a:gd name="connsiteX0" fmla="*/ 416517 w 7533037"/>
              <a:gd name="connsiteY0" fmla="*/ 688813 h 1490851"/>
              <a:gd name="connsiteX1" fmla="*/ 2632774 w 7533037"/>
              <a:gd name="connsiteY1" fmla="*/ 719810 h 1490851"/>
              <a:gd name="connsiteX2" fmla="*/ 3810646 w 7533037"/>
              <a:gd name="connsiteY2" fmla="*/ 580325 h 1490851"/>
              <a:gd name="connsiteX3" fmla="*/ 4593309 w 7533037"/>
              <a:gd name="connsiteY3" fmla="*/ 156705 h 1490851"/>
              <a:gd name="connsiteX4" fmla="*/ 6041109 w 7533037"/>
              <a:gd name="connsiteY4" fmla="*/ 4305 h 1490851"/>
              <a:gd name="connsiteX5" fmla="*/ 7328761 w 7533037"/>
              <a:gd name="connsiteY5" fmla="*/ 130874 h 1490851"/>
              <a:gd name="connsiteX6" fmla="*/ 7266768 w 7533037"/>
              <a:gd name="connsiteY6" fmla="*/ 611322 h 1490851"/>
              <a:gd name="connsiteX7" fmla="*/ 5888709 w 7533037"/>
              <a:gd name="connsiteY7" fmla="*/ 613905 h 1490851"/>
              <a:gd name="connsiteX8" fmla="*/ 3903635 w 7533037"/>
              <a:gd name="connsiteY8" fmla="*/ 1045274 h 1490851"/>
              <a:gd name="connsiteX9" fmla="*/ 2078710 w 7533037"/>
              <a:gd name="connsiteY9" fmla="*/ 1452105 h 1490851"/>
              <a:gd name="connsiteX10" fmla="*/ 277032 w 7533037"/>
              <a:gd name="connsiteY10" fmla="*/ 1277749 h 1490851"/>
              <a:gd name="connsiteX11" fmla="*/ 416517 w 7533037"/>
              <a:gd name="connsiteY11" fmla="*/ 688813 h 1490851"/>
              <a:gd name="connsiteX0" fmla="*/ 403817 w 7520337"/>
              <a:gd name="connsiteY0" fmla="*/ 688813 h 1426919"/>
              <a:gd name="connsiteX1" fmla="*/ 2620074 w 7520337"/>
              <a:gd name="connsiteY1" fmla="*/ 719810 h 1426919"/>
              <a:gd name="connsiteX2" fmla="*/ 3797946 w 7520337"/>
              <a:gd name="connsiteY2" fmla="*/ 580325 h 1426919"/>
              <a:gd name="connsiteX3" fmla="*/ 4580609 w 7520337"/>
              <a:gd name="connsiteY3" fmla="*/ 156705 h 1426919"/>
              <a:gd name="connsiteX4" fmla="*/ 6028409 w 7520337"/>
              <a:gd name="connsiteY4" fmla="*/ 4305 h 1426919"/>
              <a:gd name="connsiteX5" fmla="*/ 7316061 w 7520337"/>
              <a:gd name="connsiteY5" fmla="*/ 130874 h 1426919"/>
              <a:gd name="connsiteX6" fmla="*/ 7254068 w 7520337"/>
              <a:gd name="connsiteY6" fmla="*/ 611322 h 1426919"/>
              <a:gd name="connsiteX7" fmla="*/ 5876009 w 7520337"/>
              <a:gd name="connsiteY7" fmla="*/ 613905 h 1426919"/>
              <a:gd name="connsiteX8" fmla="*/ 3890935 w 7520337"/>
              <a:gd name="connsiteY8" fmla="*/ 1045274 h 1426919"/>
              <a:gd name="connsiteX9" fmla="*/ 1989810 w 7520337"/>
              <a:gd name="connsiteY9" fmla="*/ 1299706 h 1426919"/>
              <a:gd name="connsiteX10" fmla="*/ 264332 w 7520337"/>
              <a:gd name="connsiteY10" fmla="*/ 1277749 h 1426919"/>
              <a:gd name="connsiteX11" fmla="*/ 403817 w 7520337"/>
              <a:gd name="connsiteY11" fmla="*/ 688813 h 1426919"/>
              <a:gd name="connsiteX0" fmla="*/ 430939 w 7547459"/>
              <a:gd name="connsiteY0" fmla="*/ 688813 h 1426919"/>
              <a:gd name="connsiteX1" fmla="*/ 2647196 w 7547459"/>
              <a:gd name="connsiteY1" fmla="*/ 719810 h 1426919"/>
              <a:gd name="connsiteX2" fmla="*/ 3825068 w 7547459"/>
              <a:gd name="connsiteY2" fmla="*/ 580325 h 1426919"/>
              <a:gd name="connsiteX3" fmla="*/ 4607731 w 7547459"/>
              <a:gd name="connsiteY3" fmla="*/ 156705 h 1426919"/>
              <a:gd name="connsiteX4" fmla="*/ 6055531 w 7547459"/>
              <a:gd name="connsiteY4" fmla="*/ 4305 h 1426919"/>
              <a:gd name="connsiteX5" fmla="*/ 7343183 w 7547459"/>
              <a:gd name="connsiteY5" fmla="*/ 130874 h 1426919"/>
              <a:gd name="connsiteX6" fmla="*/ 7281190 w 7547459"/>
              <a:gd name="connsiteY6" fmla="*/ 611322 h 1426919"/>
              <a:gd name="connsiteX7" fmla="*/ 5903131 w 7547459"/>
              <a:gd name="connsiteY7" fmla="*/ 613905 h 1426919"/>
              <a:gd name="connsiteX8" fmla="*/ 3918057 w 7547459"/>
              <a:gd name="connsiteY8" fmla="*/ 1045274 h 1426919"/>
              <a:gd name="connsiteX9" fmla="*/ 2016932 w 7547459"/>
              <a:gd name="connsiteY9" fmla="*/ 1299706 h 1426919"/>
              <a:gd name="connsiteX10" fmla="*/ 264332 w 7547459"/>
              <a:gd name="connsiteY10" fmla="*/ 1071106 h 1426919"/>
              <a:gd name="connsiteX11" fmla="*/ 430939 w 7547459"/>
              <a:gd name="connsiteY11" fmla="*/ 688813 h 1426919"/>
              <a:gd name="connsiteX0" fmla="*/ 430939 w 7547459"/>
              <a:gd name="connsiteY0" fmla="*/ 688813 h 1426919"/>
              <a:gd name="connsiteX1" fmla="*/ 2647196 w 7547459"/>
              <a:gd name="connsiteY1" fmla="*/ 719810 h 1426919"/>
              <a:gd name="connsiteX2" fmla="*/ 3464732 w 7547459"/>
              <a:gd name="connsiteY2" fmla="*/ 613906 h 1426919"/>
              <a:gd name="connsiteX3" fmla="*/ 4607731 w 7547459"/>
              <a:gd name="connsiteY3" fmla="*/ 156705 h 1426919"/>
              <a:gd name="connsiteX4" fmla="*/ 6055531 w 7547459"/>
              <a:gd name="connsiteY4" fmla="*/ 4305 h 1426919"/>
              <a:gd name="connsiteX5" fmla="*/ 7343183 w 7547459"/>
              <a:gd name="connsiteY5" fmla="*/ 130874 h 1426919"/>
              <a:gd name="connsiteX6" fmla="*/ 7281190 w 7547459"/>
              <a:gd name="connsiteY6" fmla="*/ 611322 h 1426919"/>
              <a:gd name="connsiteX7" fmla="*/ 5903131 w 7547459"/>
              <a:gd name="connsiteY7" fmla="*/ 613905 h 1426919"/>
              <a:gd name="connsiteX8" fmla="*/ 3918057 w 7547459"/>
              <a:gd name="connsiteY8" fmla="*/ 1045274 h 1426919"/>
              <a:gd name="connsiteX9" fmla="*/ 2016932 w 7547459"/>
              <a:gd name="connsiteY9" fmla="*/ 1299706 h 1426919"/>
              <a:gd name="connsiteX10" fmla="*/ 264332 w 7547459"/>
              <a:gd name="connsiteY10" fmla="*/ 1071106 h 1426919"/>
              <a:gd name="connsiteX11" fmla="*/ 430939 w 7547459"/>
              <a:gd name="connsiteY11" fmla="*/ 688813 h 1426919"/>
              <a:gd name="connsiteX0" fmla="*/ 430939 w 7547459"/>
              <a:gd name="connsiteY0" fmla="*/ 688813 h 1426919"/>
              <a:gd name="connsiteX1" fmla="*/ 2647196 w 7547459"/>
              <a:gd name="connsiteY1" fmla="*/ 719810 h 1426919"/>
              <a:gd name="connsiteX2" fmla="*/ 3464732 w 7547459"/>
              <a:gd name="connsiteY2" fmla="*/ 613906 h 1426919"/>
              <a:gd name="connsiteX3" fmla="*/ 4607731 w 7547459"/>
              <a:gd name="connsiteY3" fmla="*/ 156705 h 1426919"/>
              <a:gd name="connsiteX4" fmla="*/ 6055531 w 7547459"/>
              <a:gd name="connsiteY4" fmla="*/ 4305 h 1426919"/>
              <a:gd name="connsiteX5" fmla="*/ 7343183 w 7547459"/>
              <a:gd name="connsiteY5" fmla="*/ 130874 h 1426919"/>
              <a:gd name="connsiteX6" fmla="*/ 7281190 w 7547459"/>
              <a:gd name="connsiteY6" fmla="*/ 611322 h 1426919"/>
              <a:gd name="connsiteX7" fmla="*/ 5903131 w 7547459"/>
              <a:gd name="connsiteY7" fmla="*/ 613905 h 1426919"/>
              <a:gd name="connsiteX8" fmla="*/ 3918057 w 7547459"/>
              <a:gd name="connsiteY8" fmla="*/ 1045274 h 1426919"/>
              <a:gd name="connsiteX9" fmla="*/ 2016932 w 7547459"/>
              <a:gd name="connsiteY9" fmla="*/ 1299706 h 1426919"/>
              <a:gd name="connsiteX10" fmla="*/ 264332 w 7547459"/>
              <a:gd name="connsiteY10" fmla="*/ 1071106 h 1426919"/>
              <a:gd name="connsiteX11" fmla="*/ 430939 w 7547459"/>
              <a:gd name="connsiteY11" fmla="*/ 688813 h 1426919"/>
              <a:gd name="connsiteX0" fmla="*/ 430939 w 7547459"/>
              <a:gd name="connsiteY0" fmla="*/ 688813 h 1426919"/>
              <a:gd name="connsiteX1" fmla="*/ 2647196 w 7547459"/>
              <a:gd name="connsiteY1" fmla="*/ 719810 h 1426919"/>
              <a:gd name="connsiteX2" fmla="*/ 3464732 w 7547459"/>
              <a:gd name="connsiteY2" fmla="*/ 613906 h 1426919"/>
              <a:gd name="connsiteX3" fmla="*/ 4607731 w 7547459"/>
              <a:gd name="connsiteY3" fmla="*/ 156705 h 1426919"/>
              <a:gd name="connsiteX4" fmla="*/ 6055531 w 7547459"/>
              <a:gd name="connsiteY4" fmla="*/ 4305 h 1426919"/>
              <a:gd name="connsiteX5" fmla="*/ 7343183 w 7547459"/>
              <a:gd name="connsiteY5" fmla="*/ 130874 h 1426919"/>
              <a:gd name="connsiteX6" fmla="*/ 7281190 w 7547459"/>
              <a:gd name="connsiteY6" fmla="*/ 611322 h 1426919"/>
              <a:gd name="connsiteX7" fmla="*/ 5903131 w 7547459"/>
              <a:gd name="connsiteY7" fmla="*/ 613905 h 1426919"/>
              <a:gd name="connsiteX8" fmla="*/ 3918057 w 7547459"/>
              <a:gd name="connsiteY8" fmla="*/ 1045274 h 1426919"/>
              <a:gd name="connsiteX9" fmla="*/ 2016932 w 7547459"/>
              <a:gd name="connsiteY9" fmla="*/ 1299706 h 1426919"/>
              <a:gd name="connsiteX10" fmla="*/ 264332 w 7547459"/>
              <a:gd name="connsiteY10" fmla="*/ 1071106 h 1426919"/>
              <a:gd name="connsiteX11" fmla="*/ 430939 w 7547459"/>
              <a:gd name="connsiteY11" fmla="*/ 688813 h 1426919"/>
              <a:gd name="connsiteX0" fmla="*/ 430939 w 7547459"/>
              <a:gd name="connsiteY0" fmla="*/ 688813 h 1426919"/>
              <a:gd name="connsiteX1" fmla="*/ 2647196 w 7547459"/>
              <a:gd name="connsiteY1" fmla="*/ 719810 h 1426919"/>
              <a:gd name="connsiteX2" fmla="*/ 3464732 w 7547459"/>
              <a:gd name="connsiteY2" fmla="*/ 613906 h 1426919"/>
              <a:gd name="connsiteX3" fmla="*/ 4607731 w 7547459"/>
              <a:gd name="connsiteY3" fmla="*/ 156705 h 1426919"/>
              <a:gd name="connsiteX4" fmla="*/ 6055531 w 7547459"/>
              <a:gd name="connsiteY4" fmla="*/ 4305 h 1426919"/>
              <a:gd name="connsiteX5" fmla="*/ 7343183 w 7547459"/>
              <a:gd name="connsiteY5" fmla="*/ 130874 h 1426919"/>
              <a:gd name="connsiteX6" fmla="*/ 7281190 w 7547459"/>
              <a:gd name="connsiteY6" fmla="*/ 611322 h 1426919"/>
              <a:gd name="connsiteX7" fmla="*/ 5903131 w 7547459"/>
              <a:gd name="connsiteY7" fmla="*/ 613905 h 1426919"/>
              <a:gd name="connsiteX8" fmla="*/ 3918057 w 7547459"/>
              <a:gd name="connsiteY8" fmla="*/ 1045274 h 1426919"/>
              <a:gd name="connsiteX9" fmla="*/ 2016932 w 7547459"/>
              <a:gd name="connsiteY9" fmla="*/ 1299706 h 1426919"/>
              <a:gd name="connsiteX10" fmla="*/ 264332 w 7547459"/>
              <a:gd name="connsiteY10" fmla="*/ 1071106 h 1426919"/>
              <a:gd name="connsiteX11" fmla="*/ 430939 w 7547459"/>
              <a:gd name="connsiteY11" fmla="*/ 688813 h 1426919"/>
              <a:gd name="connsiteX0" fmla="*/ 430939 w 7547459"/>
              <a:gd name="connsiteY0" fmla="*/ 688813 h 1426919"/>
              <a:gd name="connsiteX1" fmla="*/ 2647196 w 7547459"/>
              <a:gd name="connsiteY1" fmla="*/ 719810 h 1426919"/>
              <a:gd name="connsiteX2" fmla="*/ 3464732 w 7547459"/>
              <a:gd name="connsiteY2" fmla="*/ 613906 h 1426919"/>
              <a:gd name="connsiteX3" fmla="*/ 4607731 w 7547459"/>
              <a:gd name="connsiteY3" fmla="*/ 156705 h 1426919"/>
              <a:gd name="connsiteX4" fmla="*/ 6055531 w 7547459"/>
              <a:gd name="connsiteY4" fmla="*/ 4305 h 1426919"/>
              <a:gd name="connsiteX5" fmla="*/ 7343183 w 7547459"/>
              <a:gd name="connsiteY5" fmla="*/ 130874 h 1426919"/>
              <a:gd name="connsiteX6" fmla="*/ 7281190 w 7547459"/>
              <a:gd name="connsiteY6" fmla="*/ 611322 h 1426919"/>
              <a:gd name="connsiteX7" fmla="*/ 5903131 w 7547459"/>
              <a:gd name="connsiteY7" fmla="*/ 613905 h 1426919"/>
              <a:gd name="connsiteX8" fmla="*/ 3918057 w 7547459"/>
              <a:gd name="connsiteY8" fmla="*/ 1045274 h 1426919"/>
              <a:gd name="connsiteX9" fmla="*/ 2016932 w 7547459"/>
              <a:gd name="connsiteY9" fmla="*/ 1299706 h 1426919"/>
              <a:gd name="connsiteX10" fmla="*/ 264332 w 7547459"/>
              <a:gd name="connsiteY10" fmla="*/ 1071106 h 1426919"/>
              <a:gd name="connsiteX11" fmla="*/ 430939 w 7547459"/>
              <a:gd name="connsiteY11" fmla="*/ 688813 h 1426919"/>
              <a:gd name="connsiteX0" fmla="*/ 346344 w 7462864"/>
              <a:gd name="connsiteY0" fmla="*/ 688813 h 1426919"/>
              <a:gd name="connsiteX1" fmla="*/ 2562601 w 7462864"/>
              <a:gd name="connsiteY1" fmla="*/ 719810 h 1426919"/>
              <a:gd name="connsiteX2" fmla="*/ 3380137 w 7462864"/>
              <a:gd name="connsiteY2" fmla="*/ 613906 h 1426919"/>
              <a:gd name="connsiteX3" fmla="*/ 4523136 w 7462864"/>
              <a:gd name="connsiteY3" fmla="*/ 156705 h 1426919"/>
              <a:gd name="connsiteX4" fmla="*/ 5970936 w 7462864"/>
              <a:gd name="connsiteY4" fmla="*/ 4305 h 1426919"/>
              <a:gd name="connsiteX5" fmla="*/ 7258588 w 7462864"/>
              <a:gd name="connsiteY5" fmla="*/ 130874 h 1426919"/>
              <a:gd name="connsiteX6" fmla="*/ 7196595 w 7462864"/>
              <a:gd name="connsiteY6" fmla="*/ 611322 h 1426919"/>
              <a:gd name="connsiteX7" fmla="*/ 5818536 w 7462864"/>
              <a:gd name="connsiteY7" fmla="*/ 613905 h 1426919"/>
              <a:gd name="connsiteX8" fmla="*/ 3833462 w 7462864"/>
              <a:gd name="connsiteY8" fmla="*/ 1045274 h 1426919"/>
              <a:gd name="connsiteX9" fmla="*/ 1932337 w 7462864"/>
              <a:gd name="connsiteY9" fmla="*/ 1299706 h 1426919"/>
              <a:gd name="connsiteX10" fmla="*/ 484537 w 7462864"/>
              <a:gd name="connsiteY10" fmla="*/ 1223506 h 1426919"/>
              <a:gd name="connsiteX11" fmla="*/ 346344 w 7462864"/>
              <a:gd name="connsiteY11" fmla="*/ 688813 h 1426919"/>
              <a:gd name="connsiteX0" fmla="*/ 346344 w 7248472"/>
              <a:gd name="connsiteY0" fmla="*/ 766306 h 1426919"/>
              <a:gd name="connsiteX1" fmla="*/ 2348209 w 7248472"/>
              <a:gd name="connsiteY1" fmla="*/ 719810 h 1426919"/>
              <a:gd name="connsiteX2" fmla="*/ 3165745 w 7248472"/>
              <a:gd name="connsiteY2" fmla="*/ 613906 h 1426919"/>
              <a:gd name="connsiteX3" fmla="*/ 4308744 w 7248472"/>
              <a:gd name="connsiteY3" fmla="*/ 156705 h 1426919"/>
              <a:gd name="connsiteX4" fmla="*/ 5756544 w 7248472"/>
              <a:gd name="connsiteY4" fmla="*/ 4305 h 1426919"/>
              <a:gd name="connsiteX5" fmla="*/ 7044196 w 7248472"/>
              <a:gd name="connsiteY5" fmla="*/ 130874 h 1426919"/>
              <a:gd name="connsiteX6" fmla="*/ 6982203 w 7248472"/>
              <a:gd name="connsiteY6" fmla="*/ 611322 h 1426919"/>
              <a:gd name="connsiteX7" fmla="*/ 5604144 w 7248472"/>
              <a:gd name="connsiteY7" fmla="*/ 613905 h 1426919"/>
              <a:gd name="connsiteX8" fmla="*/ 3619070 w 7248472"/>
              <a:gd name="connsiteY8" fmla="*/ 1045274 h 1426919"/>
              <a:gd name="connsiteX9" fmla="*/ 1717945 w 7248472"/>
              <a:gd name="connsiteY9" fmla="*/ 1299706 h 1426919"/>
              <a:gd name="connsiteX10" fmla="*/ 270145 w 7248472"/>
              <a:gd name="connsiteY10" fmla="*/ 1223506 h 1426919"/>
              <a:gd name="connsiteX11" fmla="*/ 346344 w 7248472"/>
              <a:gd name="connsiteY11" fmla="*/ 766306 h 1426919"/>
              <a:gd name="connsiteX0" fmla="*/ 346344 w 7248472"/>
              <a:gd name="connsiteY0" fmla="*/ 690106 h 1426919"/>
              <a:gd name="connsiteX1" fmla="*/ 2348209 w 7248472"/>
              <a:gd name="connsiteY1" fmla="*/ 719810 h 1426919"/>
              <a:gd name="connsiteX2" fmla="*/ 3165745 w 7248472"/>
              <a:gd name="connsiteY2" fmla="*/ 613906 h 1426919"/>
              <a:gd name="connsiteX3" fmla="*/ 4308744 w 7248472"/>
              <a:gd name="connsiteY3" fmla="*/ 156705 h 1426919"/>
              <a:gd name="connsiteX4" fmla="*/ 5756544 w 7248472"/>
              <a:gd name="connsiteY4" fmla="*/ 4305 h 1426919"/>
              <a:gd name="connsiteX5" fmla="*/ 7044196 w 7248472"/>
              <a:gd name="connsiteY5" fmla="*/ 130874 h 1426919"/>
              <a:gd name="connsiteX6" fmla="*/ 6982203 w 7248472"/>
              <a:gd name="connsiteY6" fmla="*/ 611322 h 1426919"/>
              <a:gd name="connsiteX7" fmla="*/ 5604144 w 7248472"/>
              <a:gd name="connsiteY7" fmla="*/ 613905 h 1426919"/>
              <a:gd name="connsiteX8" fmla="*/ 3619070 w 7248472"/>
              <a:gd name="connsiteY8" fmla="*/ 1045274 h 1426919"/>
              <a:gd name="connsiteX9" fmla="*/ 1717945 w 7248472"/>
              <a:gd name="connsiteY9" fmla="*/ 1299706 h 1426919"/>
              <a:gd name="connsiteX10" fmla="*/ 270145 w 7248472"/>
              <a:gd name="connsiteY10" fmla="*/ 1223506 h 1426919"/>
              <a:gd name="connsiteX11" fmla="*/ 346344 w 7248472"/>
              <a:gd name="connsiteY11" fmla="*/ 690106 h 1426919"/>
              <a:gd name="connsiteX0" fmla="*/ 333644 w 7235772"/>
              <a:gd name="connsiteY0" fmla="*/ 690106 h 1426919"/>
              <a:gd name="connsiteX1" fmla="*/ 2335509 w 7235772"/>
              <a:gd name="connsiteY1" fmla="*/ 719810 h 1426919"/>
              <a:gd name="connsiteX2" fmla="*/ 3153045 w 7235772"/>
              <a:gd name="connsiteY2" fmla="*/ 613906 h 1426919"/>
              <a:gd name="connsiteX3" fmla="*/ 4296044 w 7235772"/>
              <a:gd name="connsiteY3" fmla="*/ 156705 h 1426919"/>
              <a:gd name="connsiteX4" fmla="*/ 5743844 w 7235772"/>
              <a:gd name="connsiteY4" fmla="*/ 4305 h 1426919"/>
              <a:gd name="connsiteX5" fmla="*/ 7031496 w 7235772"/>
              <a:gd name="connsiteY5" fmla="*/ 130874 h 1426919"/>
              <a:gd name="connsiteX6" fmla="*/ 6969503 w 7235772"/>
              <a:gd name="connsiteY6" fmla="*/ 611322 h 1426919"/>
              <a:gd name="connsiteX7" fmla="*/ 5591444 w 7235772"/>
              <a:gd name="connsiteY7" fmla="*/ 613905 h 1426919"/>
              <a:gd name="connsiteX8" fmla="*/ 3606370 w 7235772"/>
              <a:gd name="connsiteY8" fmla="*/ 1045274 h 1426919"/>
              <a:gd name="connsiteX9" fmla="*/ 1705245 w 7235772"/>
              <a:gd name="connsiteY9" fmla="*/ 1299706 h 1426919"/>
              <a:gd name="connsiteX10" fmla="*/ 333644 w 7235772"/>
              <a:gd name="connsiteY10" fmla="*/ 1147306 h 1426919"/>
              <a:gd name="connsiteX11" fmla="*/ 333644 w 7235772"/>
              <a:gd name="connsiteY11" fmla="*/ 690106 h 1426919"/>
              <a:gd name="connsiteX0" fmla="*/ 346344 w 7248472"/>
              <a:gd name="connsiteY0" fmla="*/ 690106 h 1426919"/>
              <a:gd name="connsiteX1" fmla="*/ 2348209 w 7248472"/>
              <a:gd name="connsiteY1" fmla="*/ 719810 h 1426919"/>
              <a:gd name="connsiteX2" fmla="*/ 3165745 w 7248472"/>
              <a:gd name="connsiteY2" fmla="*/ 613906 h 1426919"/>
              <a:gd name="connsiteX3" fmla="*/ 4308744 w 7248472"/>
              <a:gd name="connsiteY3" fmla="*/ 156705 h 1426919"/>
              <a:gd name="connsiteX4" fmla="*/ 5756544 w 7248472"/>
              <a:gd name="connsiteY4" fmla="*/ 4305 h 1426919"/>
              <a:gd name="connsiteX5" fmla="*/ 7044196 w 7248472"/>
              <a:gd name="connsiteY5" fmla="*/ 130874 h 1426919"/>
              <a:gd name="connsiteX6" fmla="*/ 6982203 w 7248472"/>
              <a:gd name="connsiteY6" fmla="*/ 611322 h 1426919"/>
              <a:gd name="connsiteX7" fmla="*/ 5604144 w 7248472"/>
              <a:gd name="connsiteY7" fmla="*/ 613905 h 1426919"/>
              <a:gd name="connsiteX8" fmla="*/ 3619070 w 7248472"/>
              <a:gd name="connsiteY8" fmla="*/ 1045274 h 1426919"/>
              <a:gd name="connsiteX9" fmla="*/ 1717945 w 7248472"/>
              <a:gd name="connsiteY9" fmla="*/ 1299706 h 1426919"/>
              <a:gd name="connsiteX10" fmla="*/ 270144 w 7248472"/>
              <a:gd name="connsiteY10" fmla="*/ 1147306 h 1426919"/>
              <a:gd name="connsiteX11" fmla="*/ 346344 w 7248472"/>
              <a:gd name="connsiteY11" fmla="*/ 690106 h 142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48472" h="1426919">
                <a:moveTo>
                  <a:pt x="346344" y="690106"/>
                </a:moveTo>
                <a:cubicBezTo>
                  <a:pt x="692688" y="618857"/>
                  <a:pt x="1878309" y="732510"/>
                  <a:pt x="2348209" y="719810"/>
                </a:cubicBezTo>
                <a:cubicBezTo>
                  <a:pt x="2818109" y="707110"/>
                  <a:pt x="2876443" y="804621"/>
                  <a:pt x="3165745" y="613906"/>
                </a:cubicBezTo>
                <a:cubicBezTo>
                  <a:pt x="3455047" y="423191"/>
                  <a:pt x="3876944" y="258305"/>
                  <a:pt x="4308744" y="156705"/>
                </a:cubicBezTo>
                <a:cubicBezTo>
                  <a:pt x="4740544" y="55105"/>
                  <a:pt x="5300635" y="8610"/>
                  <a:pt x="5756544" y="4305"/>
                </a:cubicBezTo>
                <a:cubicBezTo>
                  <a:pt x="6212453" y="0"/>
                  <a:pt x="6839920" y="29705"/>
                  <a:pt x="7044196" y="130874"/>
                </a:cubicBezTo>
                <a:cubicBezTo>
                  <a:pt x="7248472" y="232043"/>
                  <a:pt x="7222212" y="530817"/>
                  <a:pt x="6982203" y="611322"/>
                </a:cubicBezTo>
                <a:cubicBezTo>
                  <a:pt x="6742194" y="691827"/>
                  <a:pt x="6127212" y="646194"/>
                  <a:pt x="5604144" y="613905"/>
                </a:cubicBezTo>
                <a:cubicBezTo>
                  <a:pt x="5078493" y="622945"/>
                  <a:pt x="4211714" y="441741"/>
                  <a:pt x="3619070" y="1045274"/>
                </a:cubicBezTo>
                <a:cubicBezTo>
                  <a:pt x="3085025" y="1426919"/>
                  <a:pt x="2276099" y="1282701"/>
                  <a:pt x="1717945" y="1299706"/>
                </a:cubicBezTo>
                <a:cubicBezTo>
                  <a:pt x="1159791" y="1316711"/>
                  <a:pt x="498744" y="1248906"/>
                  <a:pt x="270144" y="1147306"/>
                </a:cubicBezTo>
                <a:cubicBezTo>
                  <a:pt x="41544" y="1045706"/>
                  <a:pt x="0" y="761355"/>
                  <a:pt x="346344" y="690106"/>
                </a:cubicBezTo>
                <a:close/>
              </a:path>
            </a:pathLst>
          </a:cu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537961" y="1688068"/>
            <a:ext cx="933845" cy="369332"/>
          </a:xfrm>
          <a:prstGeom prst="rect">
            <a:avLst/>
          </a:prstGeom>
          <a:noFill/>
        </p:spPr>
        <p:txBody>
          <a:bodyPr wrap="none" rtlCol="0">
            <a:spAutoFit/>
          </a:bodyPr>
          <a:lstStyle/>
          <a:p>
            <a:r>
              <a:rPr lang="en-US" dirty="0">
                <a:latin typeface="+mn-lt"/>
              </a:rPr>
              <a:t>Frontier</a:t>
            </a:r>
          </a:p>
        </p:txBody>
      </p:sp>
      <p:sp>
        <p:nvSpPr>
          <p:cNvPr id="10" name="TextBox 9">
            <a:extLst>
              <a:ext uri="{FF2B5EF4-FFF2-40B4-BE49-F238E27FC236}">
                <a16:creationId xmlns:a16="http://schemas.microsoft.com/office/drawing/2014/main" id="{9D32D472-F6A7-473F-BBA8-0DCF9977C4C6}"/>
              </a:ext>
            </a:extLst>
          </p:cNvPr>
          <p:cNvSpPr txBox="1"/>
          <p:nvPr/>
        </p:nvSpPr>
        <p:spPr>
          <a:xfrm>
            <a:off x="720456" y="2134943"/>
            <a:ext cx="1608133" cy="369332"/>
          </a:xfrm>
          <a:prstGeom prst="rect">
            <a:avLst/>
          </a:prstGeom>
          <a:noFill/>
        </p:spPr>
        <p:txBody>
          <a:bodyPr wrap="none" rtlCol="0">
            <a:spAutoFit/>
          </a:bodyPr>
          <a:lstStyle/>
          <a:p>
            <a:r>
              <a:rPr lang="en-US" dirty="0"/>
              <a:t>2. Expand Sibiu</a:t>
            </a:r>
          </a:p>
        </p:txBody>
      </p:sp>
      <p:pic>
        <p:nvPicPr>
          <p:cNvPr id="11" name="Picture 4" descr="romania-distances">
            <a:extLst>
              <a:ext uri="{FF2B5EF4-FFF2-40B4-BE49-F238E27FC236}">
                <a16:creationId xmlns:a16="http://schemas.microsoft.com/office/drawing/2014/main" id="{97B2D255-7FB5-4D3D-841B-5752BBE5D27E}"/>
              </a:ext>
            </a:extLst>
          </p:cNvPr>
          <p:cNvPicPr>
            <a:picLocks noChangeAspect="1" noChangeArrowheads="1"/>
          </p:cNvPicPr>
          <p:nvPr/>
        </p:nvPicPr>
        <p:blipFill>
          <a:blip r:embed="rId5" cstate="print"/>
          <a:srcRect/>
          <a:stretch>
            <a:fillRect/>
          </a:stretch>
        </p:blipFill>
        <p:spPr>
          <a:xfrm>
            <a:off x="2362200" y="3457574"/>
            <a:ext cx="5278046" cy="3171826"/>
          </a:xfrm>
          <a:prstGeom prst="rect">
            <a:avLst/>
          </a:prstGeom>
          <a:noFill/>
          <a:ln/>
        </p:spPr>
      </p:pic>
      <p:sp>
        <p:nvSpPr>
          <p:cNvPr id="12" name="Oval 11">
            <a:extLst>
              <a:ext uri="{FF2B5EF4-FFF2-40B4-BE49-F238E27FC236}">
                <a16:creationId xmlns:a16="http://schemas.microsoft.com/office/drawing/2014/main" id="{987B2805-A04B-4C0A-976D-13B674BCEB8D}"/>
              </a:ext>
            </a:extLst>
          </p:cNvPr>
          <p:cNvSpPr/>
          <p:nvPr/>
        </p:nvSpPr>
        <p:spPr>
          <a:xfrm>
            <a:off x="2590800" y="4191000"/>
            <a:ext cx="304800" cy="329182"/>
          </a:xfrm>
          <a:prstGeom prst="ellipse">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3" name="Oval 12">
            <a:extLst>
              <a:ext uri="{FF2B5EF4-FFF2-40B4-BE49-F238E27FC236}">
                <a16:creationId xmlns:a16="http://schemas.microsoft.com/office/drawing/2014/main" id="{88BBB50D-BF74-414E-BF5F-54174907CE53}"/>
              </a:ext>
            </a:extLst>
          </p:cNvPr>
          <p:cNvSpPr/>
          <p:nvPr/>
        </p:nvSpPr>
        <p:spPr>
          <a:xfrm>
            <a:off x="4696423" y="4648200"/>
            <a:ext cx="304800" cy="329182"/>
          </a:xfrm>
          <a:prstGeom prst="ellipse">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4" name="Oval 13">
            <a:extLst>
              <a:ext uri="{FF2B5EF4-FFF2-40B4-BE49-F238E27FC236}">
                <a16:creationId xmlns:a16="http://schemas.microsoft.com/office/drawing/2014/main" id="{04682399-767A-43D5-B887-9F194570AD63}"/>
              </a:ext>
            </a:extLst>
          </p:cNvPr>
          <p:cNvSpPr/>
          <p:nvPr/>
        </p:nvSpPr>
        <p:spPr>
          <a:xfrm>
            <a:off x="2936488" y="3352686"/>
            <a:ext cx="304800" cy="329182"/>
          </a:xfrm>
          <a:prstGeom prst="ellipse">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5" name="Oval 14">
            <a:extLst>
              <a:ext uri="{FF2B5EF4-FFF2-40B4-BE49-F238E27FC236}">
                <a16:creationId xmlns:a16="http://schemas.microsoft.com/office/drawing/2014/main" id="{F3C85D7A-8DF9-46E2-9E6C-EE53B30D19B9}"/>
              </a:ext>
            </a:extLst>
          </p:cNvPr>
          <p:cNvSpPr/>
          <p:nvPr/>
        </p:nvSpPr>
        <p:spPr>
          <a:xfrm>
            <a:off x="4025024" y="4977382"/>
            <a:ext cx="304800" cy="329182"/>
          </a:xfrm>
          <a:prstGeom prst="ellipse">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7" name="Oval 16">
            <a:extLst>
              <a:ext uri="{FF2B5EF4-FFF2-40B4-BE49-F238E27FC236}">
                <a16:creationId xmlns:a16="http://schemas.microsoft.com/office/drawing/2014/main" id="{A06AEF80-FA19-4201-970E-6677EE202BB1}"/>
              </a:ext>
            </a:extLst>
          </p:cNvPr>
          <p:cNvSpPr/>
          <p:nvPr/>
        </p:nvSpPr>
        <p:spPr>
          <a:xfrm>
            <a:off x="3720224" y="4483609"/>
            <a:ext cx="304800" cy="329182"/>
          </a:xfrm>
          <a:prstGeom prst="ellipse">
            <a:avLst/>
          </a:prstGeom>
          <a:noFill/>
          <a:ln w="28575" cap="flat" cmpd="sng" algn="ctr">
            <a:solidFill>
              <a:schemeClr val="bg2">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 name="Speech Bubble: Rectangle 1">
            <a:extLst>
              <a:ext uri="{FF2B5EF4-FFF2-40B4-BE49-F238E27FC236}">
                <a16:creationId xmlns:a16="http://schemas.microsoft.com/office/drawing/2014/main" id="{477829B3-F2D1-4D4B-91F4-D481BCE2B034}"/>
              </a:ext>
            </a:extLst>
          </p:cNvPr>
          <p:cNvSpPr/>
          <p:nvPr/>
        </p:nvSpPr>
        <p:spPr>
          <a:xfrm>
            <a:off x="628650" y="3657600"/>
            <a:ext cx="1278561" cy="621791"/>
          </a:xfrm>
          <a:prstGeom prst="wedgeRectCallout">
            <a:avLst>
              <a:gd name="adj1" fmla="val 57125"/>
              <a:gd name="adj2" fmla="val -210138"/>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Example of a cycle</a:t>
            </a:r>
          </a:p>
        </p:txBody>
      </p:sp>
      <p:sp>
        <p:nvSpPr>
          <p:cNvPr id="3" name="TextBox 2">
            <a:extLst>
              <a:ext uri="{FF2B5EF4-FFF2-40B4-BE49-F238E27FC236}">
                <a16:creationId xmlns:a16="http://schemas.microsoft.com/office/drawing/2014/main" id="{A536A736-27D8-396F-AF11-BDA8860B2900}"/>
              </a:ext>
            </a:extLst>
          </p:cNvPr>
          <p:cNvSpPr txBox="1"/>
          <p:nvPr/>
        </p:nvSpPr>
        <p:spPr>
          <a:xfrm>
            <a:off x="6096000" y="3429000"/>
            <a:ext cx="1755802" cy="369332"/>
          </a:xfrm>
          <a:prstGeom prst="rect">
            <a:avLst/>
          </a:prstGeom>
          <a:noFill/>
        </p:spPr>
        <p:txBody>
          <a:bodyPr wrap="none" rtlCol="0">
            <a:spAutoFit/>
          </a:bodyPr>
          <a:lstStyle/>
          <a:p>
            <a:r>
              <a:rPr lang="en-US" dirty="0"/>
              <a:t>Transition model</a:t>
            </a:r>
          </a:p>
        </p:txBody>
      </p:sp>
      <p:sp>
        <p:nvSpPr>
          <p:cNvPr id="4" name="Rectangle 3">
            <a:extLst>
              <a:ext uri="{FF2B5EF4-FFF2-40B4-BE49-F238E27FC236}">
                <a16:creationId xmlns:a16="http://schemas.microsoft.com/office/drawing/2014/main" id="{F5C1F982-99DD-D1C7-C76F-D3C58978645F}"/>
              </a:ext>
            </a:extLst>
          </p:cNvPr>
          <p:cNvSpPr/>
          <p:nvPr/>
        </p:nvSpPr>
        <p:spPr>
          <a:xfrm>
            <a:off x="2057400" y="3320481"/>
            <a:ext cx="5943600" cy="3461319"/>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5" name="TextBox 4">
            <a:extLst>
              <a:ext uri="{FF2B5EF4-FFF2-40B4-BE49-F238E27FC236}">
                <a16:creationId xmlns:a16="http://schemas.microsoft.com/office/drawing/2014/main" id="{DD94D350-73AD-6B0D-8B20-2A0C71C50AC2}"/>
              </a:ext>
            </a:extLst>
          </p:cNvPr>
          <p:cNvSpPr txBox="1"/>
          <p:nvPr/>
        </p:nvSpPr>
        <p:spPr>
          <a:xfrm flipH="1">
            <a:off x="255604" y="4662872"/>
            <a:ext cx="1590239" cy="1200329"/>
          </a:xfrm>
          <a:prstGeom prst="rect">
            <a:avLst/>
          </a:prstGeom>
          <a:noFill/>
        </p:spPr>
        <p:txBody>
          <a:bodyPr wrap="square" rtlCol="0">
            <a:spAutoFit/>
          </a:bodyPr>
          <a:lstStyle/>
          <a:p>
            <a:r>
              <a:rPr lang="en-US" dirty="0"/>
              <a:t>We could have also expanded Timisoara or </a:t>
            </a:r>
            <a:r>
              <a:rPr lang="en-US" dirty="0" err="1"/>
              <a:t>Zerind</a:t>
            </a:r>
            <a:r>
              <a:rPr lang="en-US" dirty="0"/>
              <a:t>!</a:t>
            </a:r>
          </a:p>
        </p:txBody>
      </p:sp>
      <p:cxnSp>
        <p:nvCxnSpPr>
          <p:cNvPr id="7" name="Straight Connector 6">
            <a:extLst>
              <a:ext uri="{FF2B5EF4-FFF2-40B4-BE49-F238E27FC236}">
                <a16:creationId xmlns:a16="http://schemas.microsoft.com/office/drawing/2014/main" id="{75A58988-1DF2-E558-4844-2E6D127ACB37}"/>
              </a:ext>
            </a:extLst>
          </p:cNvPr>
          <p:cNvCxnSpPr>
            <a:cxnSpLocks/>
            <a:stCxn id="12" idx="6"/>
          </p:cNvCxnSpPr>
          <p:nvPr/>
        </p:nvCxnSpPr>
        <p:spPr>
          <a:xfrm>
            <a:off x="2895600" y="4355591"/>
            <a:ext cx="824624" cy="292609"/>
          </a:xfrm>
          <a:prstGeom prst="line">
            <a:avLst/>
          </a:prstGeom>
          <a:ln/>
        </p:spPr>
        <p:style>
          <a:lnRef idx="3">
            <a:schemeClr val="accent6"/>
          </a:lnRef>
          <a:fillRef idx="0">
            <a:schemeClr val="accent6"/>
          </a:fillRef>
          <a:effectRef idx="2">
            <a:schemeClr val="accent6"/>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2" grpId="0" animBg="1"/>
      <p:bldP spid="13" grpId="0" animBg="1"/>
      <p:bldP spid="14" grpId="0" animBg="1"/>
      <p:bldP spid="15" grpId="0" animBg="1"/>
      <p:bldP spid="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a:t>Search Strategies: Properties</a:t>
            </a:r>
          </a:p>
        </p:txBody>
      </p:sp>
      <p:sp>
        <p:nvSpPr>
          <p:cNvPr id="24579" name="Rectangle 3"/>
          <p:cNvSpPr>
            <a:spLocks noGrp="1" noChangeArrowheads="1"/>
          </p:cNvSpPr>
          <p:nvPr>
            <p:ph idx="1"/>
          </p:nvPr>
        </p:nvSpPr>
        <p:spPr/>
        <p:txBody>
          <a:bodyPr>
            <a:normAutofit/>
          </a:bodyPr>
          <a:lstStyle/>
          <a:p>
            <a:pPr>
              <a:lnSpc>
                <a:spcPct val="90000"/>
              </a:lnSpc>
            </a:pPr>
            <a:r>
              <a:rPr lang="en-US" sz="2400" dirty="0"/>
              <a:t>A </a:t>
            </a:r>
            <a:r>
              <a:rPr lang="en-US" sz="2400" b="1" dirty="0">
                <a:solidFill>
                  <a:srgbClr val="FF0000"/>
                </a:solidFill>
              </a:rPr>
              <a:t>search strategy</a:t>
            </a:r>
            <a:r>
              <a:rPr lang="en-US" sz="2400" b="1" dirty="0"/>
              <a:t> </a:t>
            </a:r>
            <a:r>
              <a:rPr lang="en-US" sz="2400" dirty="0"/>
              <a:t>is defined by picking the </a:t>
            </a:r>
            <a:r>
              <a:rPr lang="en-US" sz="2400" b="1" dirty="0">
                <a:solidFill>
                  <a:srgbClr val="FF0000"/>
                </a:solidFill>
              </a:rPr>
              <a:t>order of node expansion</a:t>
            </a:r>
            <a:r>
              <a:rPr lang="en-US" sz="2400" dirty="0"/>
              <a:t>.</a:t>
            </a:r>
          </a:p>
          <a:p>
            <a:pPr>
              <a:lnSpc>
                <a:spcPct val="90000"/>
              </a:lnSpc>
            </a:pPr>
            <a:endParaRPr lang="en-US" sz="2400" dirty="0"/>
          </a:p>
          <a:p>
            <a:pPr>
              <a:lnSpc>
                <a:spcPct val="90000"/>
              </a:lnSpc>
            </a:pPr>
            <a:r>
              <a:rPr lang="en-US" sz="2400" dirty="0"/>
              <a:t>Strategies are evaluated along the following dimensions:</a:t>
            </a:r>
          </a:p>
          <a:p>
            <a:pPr lvl="1">
              <a:lnSpc>
                <a:spcPct val="90000"/>
              </a:lnSpc>
            </a:pPr>
            <a:r>
              <a:rPr lang="en-US" sz="2000" b="1" dirty="0">
                <a:solidFill>
                  <a:srgbClr val="FF0000"/>
                </a:solidFill>
              </a:rPr>
              <a:t>Completeness:</a:t>
            </a:r>
            <a:r>
              <a:rPr lang="en-US" sz="2000" dirty="0">
                <a:solidFill>
                  <a:srgbClr val="FF0000"/>
                </a:solidFill>
              </a:rPr>
              <a:t> </a:t>
            </a:r>
            <a:r>
              <a:rPr lang="en-US" sz="2000" dirty="0"/>
              <a:t>does it always find a solution if one exists?</a:t>
            </a:r>
          </a:p>
          <a:p>
            <a:pPr lvl="1">
              <a:lnSpc>
                <a:spcPct val="90000"/>
              </a:lnSpc>
            </a:pPr>
            <a:r>
              <a:rPr lang="en-US" sz="2000" b="1" dirty="0">
                <a:solidFill>
                  <a:srgbClr val="FF0000"/>
                </a:solidFill>
              </a:rPr>
              <a:t>Optimality:</a:t>
            </a:r>
            <a:r>
              <a:rPr lang="en-US" sz="2000" dirty="0">
                <a:solidFill>
                  <a:srgbClr val="FF0000"/>
                </a:solidFill>
              </a:rPr>
              <a:t> </a:t>
            </a:r>
            <a:r>
              <a:rPr lang="en-US" sz="2000" dirty="0"/>
              <a:t>does it always find a least-cost solution?</a:t>
            </a:r>
          </a:p>
          <a:p>
            <a:pPr lvl="1">
              <a:lnSpc>
                <a:spcPct val="90000"/>
              </a:lnSpc>
            </a:pPr>
            <a:r>
              <a:rPr lang="en-US" sz="2000" b="1" dirty="0">
                <a:solidFill>
                  <a:srgbClr val="FF0000"/>
                </a:solidFill>
              </a:rPr>
              <a:t>Time complexity:</a:t>
            </a:r>
            <a:r>
              <a:rPr lang="en-US" sz="2000" b="1" dirty="0"/>
              <a:t> </a:t>
            </a:r>
            <a:r>
              <a:rPr lang="en-US" sz="2000" dirty="0"/>
              <a:t>how long does it take?</a:t>
            </a:r>
          </a:p>
          <a:p>
            <a:pPr lvl="1">
              <a:lnSpc>
                <a:spcPct val="90000"/>
              </a:lnSpc>
            </a:pPr>
            <a:r>
              <a:rPr lang="en-US" sz="2000" b="1" dirty="0">
                <a:solidFill>
                  <a:srgbClr val="FF0000"/>
                </a:solidFill>
              </a:rPr>
              <a:t>Space complexity: </a:t>
            </a:r>
            <a:r>
              <a:rPr lang="en-US" sz="2000" dirty="0"/>
              <a:t> how much memory does it need?</a:t>
            </a:r>
          </a:p>
          <a:p>
            <a:pPr lvl="1">
              <a:lnSpc>
                <a:spcPct val="90000"/>
              </a:lnSpc>
            </a:pPr>
            <a:endParaRPr lang="en-US" sz="2000" dirty="0"/>
          </a:p>
          <a:p>
            <a:r>
              <a:rPr lang="en-US" sz="2300" dirty="0"/>
              <a:t>We will discuss different search strategies and use these properties to compare them.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57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57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579">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579">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4579">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57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026" name="Picture 2" descr="space galaxy NASA star">
            <a:extLst>
              <a:ext uri="{FF2B5EF4-FFF2-40B4-BE49-F238E27FC236}">
                <a16:creationId xmlns:a16="http://schemas.microsoft.com/office/drawing/2014/main" id="{44A495EF-F008-40D3-BF47-B0CC444E9D71}"/>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r="25000"/>
          <a:stretch/>
        </p:blipFill>
        <p:spPr bwMode="auto">
          <a:xfrm>
            <a:off x="20" y="1"/>
            <a:ext cx="9143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2EDC18A5-378A-442B-84F7-BEF1FCF0E905}"/>
              </a:ext>
            </a:extLst>
          </p:cNvPr>
          <p:cNvSpPr>
            <a:spLocks noGrp="1"/>
          </p:cNvSpPr>
          <p:nvPr>
            <p:ph type="title"/>
          </p:nvPr>
        </p:nvSpPr>
        <p:spPr>
          <a:xfrm>
            <a:off x="628650" y="4495800"/>
            <a:ext cx="7886700" cy="1325563"/>
          </a:xfrm>
        </p:spPr>
        <p:txBody>
          <a:bodyPr>
            <a:normAutofit fontScale="90000"/>
          </a:bodyPr>
          <a:lstStyle/>
          <a:p>
            <a:pPr algn="ctr"/>
            <a:r>
              <a:rPr lang="en-US" b="1" dirty="0">
                <a:solidFill>
                  <a:srgbClr val="FFFFFF"/>
                </a:solidFill>
                <a:latin typeface="+mn-lt"/>
              </a:rPr>
              <a:t>Space and Time Complexity</a:t>
            </a:r>
            <a:br>
              <a:rPr lang="en-US" b="1" dirty="0">
                <a:solidFill>
                  <a:srgbClr val="FFFFFF"/>
                </a:solidFill>
                <a:latin typeface="+mn-lt"/>
              </a:rPr>
            </a:br>
            <a:br>
              <a:rPr lang="en-US" b="1" dirty="0">
                <a:solidFill>
                  <a:srgbClr val="FFFFFF"/>
                </a:solidFill>
                <a:latin typeface="+mn-lt"/>
              </a:rPr>
            </a:br>
            <a:r>
              <a:rPr lang="en-US" b="1" dirty="0">
                <a:solidFill>
                  <a:srgbClr val="FFFFFF"/>
                </a:solidFill>
                <a:latin typeface="+mn-lt"/>
              </a:rPr>
              <a:t>State Space vs. Search Tree Size</a:t>
            </a:r>
          </a:p>
        </p:txBody>
      </p:sp>
    </p:spTree>
    <p:extLst>
      <p:ext uri="{BB962C8B-B14F-4D97-AF65-F5344CB8AC3E}">
        <p14:creationId xmlns:p14="http://schemas.microsoft.com/office/powerpoint/2010/main" val="888205885"/>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628650" y="365127"/>
            <a:ext cx="7886700" cy="930274"/>
          </a:xfrm>
        </p:spPr>
        <p:txBody>
          <a:bodyPr/>
          <a:lstStyle/>
          <a:p>
            <a:r>
              <a:rPr lang="en-US" dirty="0"/>
              <a:t>State Space vs. Search Tree Size</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a:xfrm>
                <a:off x="628650" y="1219200"/>
                <a:ext cx="7886700" cy="5105399"/>
              </a:xfrm>
            </p:spPr>
            <p:txBody>
              <a:bodyPr>
                <a:normAutofit fontScale="92500" lnSpcReduction="20000"/>
              </a:bodyPr>
              <a:lstStyle/>
              <a:p>
                <a:pPr>
                  <a:lnSpc>
                    <a:spcPct val="90000"/>
                  </a:lnSpc>
                </a:pPr>
                <a:r>
                  <a:rPr lang="en-US" dirty="0"/>
                  <a:t>Space and time complexity depend on the </a:t>
                </a:r>
                <a:r>
                  <a:rPr lang="en-US" b="1" dirty="0">
                    <a:solidFill>
                      <a:srgbClr val="FF0000"/>
                    </a:solidFill>
                  </a:rPr>
                  <a:t>number of tree nodes </a:t>
                </a:r>
                <a:r>
                  <a:rPr lang="en-US" dirty="0"/>
                  <a:t>searched (created and visited) till a goal node is found. For a tree with </a:t>
                </a:r>
                <a14:m>
                  <m:oMath xmlns:m="http://schemas.openxmlformats.org/officeDocument/2006/math">
                    <m:r>
                      <a:rPr lang="en-US" b="0" i="1" smtClean="0">
                        <a:latin typeface="Cambria Math" panose="02040503050406030204" pitchFamily="18" charset="0"/>
                      </a:rPr>
                      <m:t>𝑛</m:t>
                    </m:r>
                  </m:oMath>
                </a14:m>
                <a:r>
                  <a:rPr lang="en-US" dirty="0"/>
                  <a:t> nodes we have:</a:t>
                </a:r>
                <a:br>
                  <a:rPr lang="en-US" dirty="0"/>
                </a:br>
                <a14:m>
                  <m:oMath xmlns:m="http://schemas.openxmlformats.org/officeDocument/2006/math">
                    <m:r>
                      <a:rPr lang="en-US" i="1">
                        <a:latin typeface="Cambria Math" panose="02040503050406030204" pitchFamily="18" charset="0"/>
                      </a:rPr>
                      <m:t>𝑂</m:t>
                    </m:r>
                    <m:r>
                      <a:rPr lang="en-US" i="1">
                        <a:latin typeface="Cambria Math" panose="02040503050406030204" pitchFamily="18" charset="0"/>
                      </a:rPr>
                      <m:t>(</m:t>
                    </m:r>
                    <m:r>
                      <a:rPr lang="en-US" i="1">
                        <a:latin typeface="Cambria Math" panose="02040503050406030204" pitchFamily="18" charset="0"/>
                      </a:rPr>
                      <m:t>𝑛</m:t>
                    </m:r>
                    <m:r>
                      <a:rPr lang="en-US" i="1">
                        <a:latin typeface="Cambria Math" panose="02040503050406030204" pitchFamily="18" charset="0"/>
                      </a:rPr>
                      <m:t>)</m:t>
                    </m:r>
                  </m:oMath>
                </a14:m>
                <a:endParaRPr lang="en-US" dirty="0"/>
              </a:p>
              <a:p>
                <a:pPr marL="0" indent="0">
                  <a:lnSpc>
                    <a:spcPct val="90000"/>
                  </a:lnSpc>
                  <a:buNone/>
                </a:pPr>
                <a:endParaRPr lang="en-US" dirty="0"/>
              </a:p>
              <a:p>
                <a:r>
                  <a:rPr lang="en-US" b="1" dirty="0"/>
                  <a:t>Remember</a:t>
                </a:r>
                <a:r>
                  <a:rPr lang="en-US" dirty="0"/>
                  <a:t>: For perfect cycle checking and redundant path elimination, we have a 1:1 mapping between nodes and states:</a:t>
                </a:r>
              </a:p>
              <a:p>
                <a:pPr marL="0" indent="0" algn="ctr">
                  <a:buNone/>
                </a:pPr>
                <a:r>
                  <a:rPr lang="en-US" dirty="0"/>
                  <a:t>Nodes in the search tree </a:t>
                </a:r>
                <a14:m>
                  <m:oMath xmlns:m="http://schemas.openxmlformats.org/officeDocument/2006/math">
                    <m:r>
                      <a:rPr lang="en-US" i="1">
                        <a:latin typeface="Cambria Math" panose="02040503050406030204" pitchFamily="18" charset="0"/>
                      </a:rPr>
                      <m:t>=</m:t>
                    </m:r>
                  </m:oMath>
                </a14:m>
                <a:r>
                  <a:rPr lang="en-US" dirty="0"/>
                  <a:t> states in the search space</a:t>
                </a:r>
              </a:p>
              <a:p>
                <a:pPr marL="342900" lvl="1" indent="0">
                  <a:buNone/>
                </a:pPr>
                <a:r>
                  <a:rPr lang="en-US" dirty="0"/>
                  <a:t>Otherwise, we may have multiple nodes representing a state.</a:t>
                </a:r>
              </a:p>
              <a:p>
                <a:pPr marL="0" indent="0">
                  <a:lnSpc>
                    <a:spcPct val="90000"/>
                  </a:lnSpc>
                  <a:buNone/>
                </a:pPr>
                <a:endParaRPr lang="en-US" dirty="0"/>
              </a:p>
              <a:p>
                <a:r>
                  <a:rPr lang="en-US" dirty="0"/>
                  <a:t>We have the following options to estimate </a:t>
                </a:r>
                <a14:m>
                  <m:oMath xmlns:m="http://schemas.openxmlformats.org/officeDocument/2006/math">
                    <m:r>
                      <a:rPr lang="en-US" b="0" i="1" smtClean="0">
                        <a:latin typeface="Cambria Math" panose="02040503050406030204" pitchFamily="18" charset="0"/>
                      </a:rPr>
                      <m:t>𝑛</m:t>
                    </m:r>
                  </m:oMath>
                </a14:m>
                <a:r>
                  <a:rPr lang="en-US" dirty="0"/>
                  <a:t> for a search problem:</a:t>
                </a:r>
              </a:p>
              <a:p>
                <a:pPr marL="685800" lvl="1" indent="-342900">
                  <a:buFont typeface="+mj-lt"/>
                  <a:buAutoNum type="alphaLcPeriod"/>
                </a:pPr>
                <a:r>
                  <a:rPr lang="en-US" b="1" dirty="0">
                    <a:solidFill>
                      <a:srgbClr val="FF0000"/>
                    </a:solidFill>
                  </a:rPr>
                  <a:t>Estimate the reachable state space size.</a:t>
                </a:r>
                <a:endParaRPr lang="en-US" dirty="0"/>
              </a:p>
              <a:p>
                <a:pPr marL="685800" lvl="1" indent="-342900">
                  <a:buFont typeface="+mj-lt"/>
                  <a:buAutoNum type="alphaLcPeriod"/>
                </a:pPr>
                <a:r>
                  <a:rPr lang="en-US" b="1" dirty="0">
                    <a:solidFill>
                      <a:srgbClr val="FF0000"/>
                    </a:solidFill>
                  </a:rPr>
                  <a:t>Estimate the number of searched tree nodes.</a:t>
                </a:r>
                <a:endParaRPr lang="en-US" dirty="0"/>
              </a:p>
              <a:p>
                <a:endParaRPr lang="en-US" sz="3000" dirty="0"/>
              </a:p>
              <a:p>
                <a:r>
                  <a:rPr lang="en-US" dirty="0"/>
                  <a:t>Estimating the complexity is important to judge:</a:t>
                </a:r>
              </a:p>
              <a:p>
                <a:pPr lvl="1">
                  <a:buFont typeface="Wingdings" panose="05000000000000000000" pitchFamily="2" charset="2"/>
                  <a:buChar char="§"/>
                </a:pPr>
                <a:r>
                  <a:rPr lang="en-US" dirty="0"/>
                  <a:t>How difficult is the problem?</a:t>
                </a:r>
              </a:p>
              <a:p>
                <a:pPr lvl="1">
                  <a:buFont typeface="Wingdings" panose="05000000000000000000" pitchFamily="2" charset="2"/>
                  <a:buChar char="§"/>
                </a:pPr>
                <a:r>
                  <a:rPr lang="en-US" dirty="0"/>
                  <a:t>What algorithm will fit in memory?</a:t>
                </a:r>
              </a:p>
              <a:p>
                <a:pPr lvl="1">
                  <a:buFont typeface="Wingdings" panose="05000000000000000000" pitchFamily="2" charset="2"/>
                  <a:buChar char="§"/>
                </a:pPr>
                <a:r>
                  <a:rPr lang="en-US" dirty="0"/>
                  <a:t>Can we find a solution fast enough?</a:t>
                </a:r>
              </a:p>
              <a:p>
                <a:pPr lvl="1">
                  <a:buFont typeface="Wingdings" panose="05000000000000000000" pitchFamily="2" charset="2"/>
                  <a:buChar char="§"/>
                </a:pPr>
                <a:r>
                  <a:rPr lang="en-US" dirty="0"/>
                  <a:t>Can we find the optimal solution, or do we need to use a heuristic?</a:t>
                </a:r>
              </a:p>
            </p:txBody>
          </p:sp>
        </mc:Choice>
        <mc:Fallback xmlns="">
          <p:sp>
            <p:nvSpPr>
              <p:cNvPr id="24579" name="Rectangle 3"/>
              <p:cNvSpPr>
                <a:spLocks noGrp="1" noRot="1" noChangeAspect="1" noMove="1" noResize="1" noEditPoints="1" noAdjustHandles="1" noChangeArrowheads="1" noChangeShapeType="1" noTextEdit="1"/>
              </p:cNvSpPr>
              <p:nvPr>
                <p:ph idx="1"/>
              </p:nvPr>
            </p:nvSpPr>
            <p:spPr>
              <a:xfrm>
                <a:off x="628650" y="1219200"/>
                <a:ext cx="7886700" cy="5105399"/>
              </a:xfrm>
              <a:blipFill>
                <a:blip r:embed="rId3"/>
                <a:stretch>
                  <a:fillRect l="-541" t="-2031"/>
                </a:stretch>
              </a:blipFill>
            </p:spPr>
            <p:txBody>
              <a:bodyPr/>
              <a:lstStyle/>
              <a:p>
                <a:r>
                  <a:rPr lang="en-US">
                    <a:noFill/>
                  </a:rPr>
                  <a:t> </a:t>
                </a:r>
              </a:p>
            </p:txBody>
          </p:sp>
        </mc:Fallback>
      </mc:AlternateContent>
    </p:spTree>
    <p:extLst>
      <p:ext uri="{BB962C8B-B14F-4D97-AF65-F5344CB8AC3E}">
        <p14:creationId xmlns:p14="http://schemas.microsoft.com/office/powerpoint/2010/main" val="1136128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57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57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57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579">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4579">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4579">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4579">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4579">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579">
                                            <p:txEl>
                                              <p:pRg st="12" end="1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4579">
                                            <p:txEl>
                                              <p:pRg st="13" end="13"/>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579">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8118D6-875C-4F36-B0D3-613393EA516B}"/>
              </a:ext>
            </a:extLst>
          </p:cNvPr>
          <p:cNvSpPr>
            <a:spLocks noGrp="1"/>
          </p:cNvSpPr>
          <p:nvPr>
            <p:ph type="title"/>
          </p:nvPr>
        </p:nvSpPr>
        <p:spPr/>
        <p:txBody>
          <a:bodyPr>
            <a:normAutofit/>
          </a:bodyPr>
          <a:lstStyle/>
          <a:p>
            <a:r>
              <a:rPr lang="en-US" dirty="0"/>
              <a:t>State Space Size Estimation</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185DDB57-3B13-4459-BDD1-8D24C72653BF}"/>
                  </a:ext>
                </a:extLst>
              </p:cNvPr>
              <p:cNvSpPr>
                <a:spLocks noGrp="1"/>
              </p:cNvSpPr>
              <p:nvPr>
                <p:ph idx="1"/>
              </p:nvPr>
            </p:nvSpPr>
            <p:spPr>
              <a:xfrm>
                <a:off x="628650" y="1494944"/>
                <a:ext cx="4723935" cy="4753455"/>
              </a:xfrm>
            </p:spPr>
            <p:txBody>
              <a:bodyPr>
                <a:normAutofit fontScale="85000" lnSpcReduction="20000"/>
              </a:bodyPr>
              <a:lstStyle/>
              <a:p>
                <a:pPr marL="0" indent="0">
                  <a:buNone/>
                </a:pPr>
                <a:r>
                  <a:rPr lang="en-US" sz="2400" b="1" dirty="0"/>
                  <a:t>State Space</a:t>
                </a:r>
                <a:endParaRPr lang="en-US" dirty="0"/>
              </a:p>
              <a:p>
                <a:r>
                  <a:rPr lang="en-US" dirty="0"/>
                  <a:t>Number of different states the agent and environment can be in.</a:t>
                </a:r>
              </a:p>
              <a:p>
                <a:r>
                  <a:rPr lang="en-US" b="1" dirty="0">
                    <a:solidFill>
                      <a:srgbClr val="FF0000"/>
                    </a:solidFill>
                  </a:rPr>
                  <a:t>Reachable states </a:t>
                </a:r>
                <a:r>
                  <a:rPr lang="en-US" dirty="0"/>
                  <a:t>are defined by the initial state and the transition model. Only reachable states are important for search.</a:t>
                </a:r>
              </a:p>
              <a:p>
                <a:pPr marL="0" indent="0">
                  <a:buNone/>
                </a:pPr>
                <a:endParaRPr lang="en-US" dirty="0"/>
              </a:p>
              <a:p>
                <a:pPr marL="0" indent="0">
                  <a:buNone/>
                </a:pPr>
                <a:r>
                  <a:rPr lang="en-US" sz="2600" b="1" dirty="0"/>
                  <a:t>Estimation</a:t>
                </a:r>
                <a:endParaRPr lang="en-US" dirty="0"/>
              </a:p>
              <a:p>
                <a:r>
                  <a:rPr lang="en-US" dirty="0"/>
                  <a:t>Even if the used algorithm represents the state space using atomic states, we may know the internal (factored) representation. It can be used to estimate the problem size. </a:t>
                </a:r>
              </a:p>
              <a:p>
                <a:r>
                  <a:rPr lang="en-US" dirty="0"/>
                  <a:t>The basic rule is to estimate the state space size for factored state representation with </a:t>
                </a:r>
                <a14:m>
                  <m:oMath xmlns:m="http://schemas.openxmlformats.org/officeDocument/2006/math">
                    <m:r>
                      <a:rPr lang="en-US" b="0" i="1" smtClean="0">
                        <a:latin typeface="Cambria Math" panose="02040503050406030204" pitchFamily="18" charset="0"/>
                      </a:rPr>
                      <m:t>𝑙</m:t>
                    </m:r>
                  </m:oMath>
                </a14:m>
                <a:r>
                  <a:rPr lang="en-US" dirty="0"/>
                  <a:t> fluents (variables) as:</a:t>
                </a:r>
                <a:br>
                  <a:rPr lang="en-US" dirty="0"/>
                </a:br>
                <a:br>
                  <a:rPr lang="en-US" dirty="0"/>
                </a:br>
                <a:r>
                  <a:rPr lang="en-US" dirty="0"/>
                  <a:t>		</a:t>
                </a:r>
                <a14:m>
                  <m:oMath xmlns:m="http://schemas.openxmlformats.org/officeDocument/2006/math">
                    <m:r>
                      <a:rPr lang="en-US" i="1">
                        <a:latin typeface="Cambria Math" panose="02040503050406030204" pitchFamily="18" charset="0"/>
                      </a:rPr>
                      <m:t>𝑛</m:t>
                    </m:r>
                    <m:r>
                      <a:rPr lang="en-US" b="0" i="0" smtClean="0">
                        <a:latin typeface="Cambria Math" panose="02040503050406030204" pitchFamily="18" charset="0"/>
                      </a:rPr>
                      <m:t>=</m:t>
                    </m:r>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1</m:t>
                            </m:r>
                          </m:sub>
                        </m:sSub>
                      </m:e>
                    </m:d>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2</m:t>
                            </m:r>
                          </m:sub>
                        </m:sSub>
                      </m:e>
                    </m:d>
                    <m:r>
                      <a:rPr lang="en-US" b="0" i="1" smtClean="0">
                        <a:latin typeface="Cambria Math" panose="02040503050406030204" pitchFamily="18" charset="0"/>
                      </a:rPr>
                      <m:t>×⋯×</m:t>
                    </m:r>
                    <m:r>
                      <m:rPr>
                        <m:lit/>
                      </m:rP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𝑙</m:t>
                            </m:r>
                          </m:sub>
                        </m:sSub>
                      </m:e>
                    </m:d>
                  </m:oMath>
                </a14:m>
                <a:r>
                  <a:rPr lang="en-US" dirty="0"/>
                  <a:t> </a:t>
                </a:r>
                <a:br>
                  <a:rPr lang="en-US" dirty="0"/>
                </a:br>
                <a:br>
                  <a:rPr lang="en-US" dirty="0"/>
                </a:br>
                <a:r>
                  <a:rPr lang="en-US" dirty="0"/>
                  <a:t>where </a:t>
                </a:r>
                <a14:m>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m:t>
                        </m:r>
                      </m:e>
                    </m:d>
                  </m:oMath>
                </a14:m>
                <a:r>
                  <a:rPr lang="en-US" dirty="0"/>
                  <a:t> is the number of possible values.</a:t>
                </a:r>
              </a:p>
            </p:txBody>
          </p:sp>
        </mc:Choice>
        <mc:Fallback xmlns="">
          <p:sp>
            <p:nvSpPr>
              <p:cNvPr id="5" name="Content Placeholder 4">
                <a:extLst>
                  <a:ext uri="{FF2B5EF4-FFF2-40B4-BE49-F238E27FC236}">
                    <a16:creationId xmlns:a16="http://schemas.microsoft.com/office/drawing/2014/main" id="{185DDB57-3B13-4459-BDD1-8D24C72653BF}"/>
                  </a:ext>
                </a:extLst>
              </p:cNvPr>
              <p:cNvSpPr>
                <a:spLocks noGrp="1" noRot="1" noChangeAspect="1" noMove="1" noResize="1" noEditPoints="1" noAdjustHandles="1" noChangeArrowheads="1" noChangeShapeType="1" noTextEdit="1"/>
              </p:cNvSpPr>
              <p:nvPr>
                <p:ph idx="1"/>
              </p:nvPr>
            </p:nvSpPr>
            <p:spPr>
              <a:xfrm>
                <a:off x="628650" y="1494944"/>
                <a:ext cx="4723935" cy="4753455"/>
              </a:xfrm>
              <a:blipFill>
                <a:blip r:embed="rId2"/>
                <a:stretch>
                  <a:fillRect l="-1677" t="-2308" r="-1677"/>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97419CB3-A5F5-45B5-9B50-CC14E55695EE}"/>
              </a:ext>
            </a:extLst>
          </p:cNvPr>
          <p:cNvPicPr>
            <a:picLocks noChangeAspect="1"/>
          </p:cNvPicPr>
          <p:nvPr/>
        </p:nvPicPr>
        <p:blipFill rotWithShape="1">
          <a:blip r:embed="rId3"/>
          <a:srcRect r="40771" b="29953"/>
          <a:stretch/>
        </p:blipFill>
        <p:spPr>
          <a:xfrm>
            <a:off x="5537974" y="1771944"/>
            <a:ext cx="2741806" cy="1682146"/>
          </a:xfrm>
          <a:prstGeom prst="rect">
            <a:avLst/>
          </a:prstGeom>
        </p:spPr>
      </p:pic>
      <p:sp>
        <p:nvSpPr>
          <p:cNvPr id="2" name="TextBox 1">
            <a:extLst>
              <a:ext uri="{FF2B5EF4-FFF2-40B4-BE49-F238E27FC236}">
                <a16:creationId xmlns:a16="http://schemas.microsoft.com/office/drawing/2014/main" id="{4A56BBB3-48CE-435F-8293-AE90174BDE8A}"/>
              </a:ext>
            </a:extLst>
          </p:cNvPr>
          <p:cNvSpPr txBox="1"/>
          <p:nvPr/>
        </p:nvSpPr>
        <p:spPr>
          <a:xfrm>
            <a:off x="5963810" y="1494945"/>
            <a:ext cx="1890132" cy="300082"/>
          </a:xfrm>
          <a:prstGeom prst="rect">
            <a:avLst/>
          </a:prstGeom>
          <a:noFill/>
        </p:spPr>
        <p:txBody>
          <a:bodyPr wrap="square" rtlCol="0">
            <a:spAutoFit/>
          </a:bodyPr>
          <a:lstStyle/>
          <a:p>
            <a:pPr algn="ctr"/>
            <a:r>
              <a:rPr lang="en-US" sz="1350" b="1" dirty="0"/>
              <a:t>State representation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FACB8FA8-E2DA-13C1-9414-6862763E35F4}"/>
                  </a:ext>
                </a:extLst>
              </p:cNvPr>
              <p:cNvSpPr txBox="1"/>
              <p:nvPr/>
            </p:nvSpPr>
            <p:spPr>
              <a:xfrm>
                <a:off x="6934200" y="2057400"/>
                <a:ext cx="304800" cy="27699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𝑥</m:t>
                          </m:r>
                        </m:e>
                        <m:sub>
                          <m:r>
                            <a:rPr lang="en-US" sz="1200" b="0" i="1" smtClean="0">
                              <a:latin typeface="Cambria Math" panose="02040503050406030204" pitchFamily="18" charset="0"/>
                            </a:rPr>
                            <m:t>1</m:t>
                          </m:r>
                        </m:sub>
                      </m:sSub>
                    </m:oMath>
                  </m:oMathPara>
                </a14:m>
                <a:endParaRPr lang="en-US" sz="1200" dirty="0"/>
              </a:p>
            </p:txBody>
          </p:sp>
        </mc:Choice>
        <mc:Fallback xmlns="">
          <p:sp>
            <p:nvSpPr>
              <p:cNvPr id="7" name="TextBox 6">
                <a:extLst>
                  <a:ext uri="{FF2B5EF4-FFF2-40B4-BE49-F238E27FC236}">
                    <a16:creationId xmlns:a16="http://schemas.microsoft.com/office/drawing/2014/main" id="{FACB8FA8-E2DA-13C1-9414-6862763E35F4}"/>
                  </a:ext>
                </a:extLst>
              </p:cNvPr>
              <p:cNvSpPr txBox="1">
                <a:spLocks noRot="1" noChangeAspect="1" noMove="1" noResize="1" noEditPoints="1" noAdjustHandles="1" noChangeArrowheads="1" noChangeShapeType="1" noTextEdit="1"/>
              </p:cNvSpPr>
              <p:nvPr/>
            </p:nvSpPr>
            <p:spPr>
              <a:xfrm>
                <a:off x="6934200" y="2057400"/>
                <a:ext cx="304800" cy="27699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32F16EB7-8877-146A-1634-D751ED618037}"/>
                  </a:ext>
                </a:extLst>
              </p:cNvPr>
              <p:cNvSpPr txBox="1"/>
              <p:nvPr/>
            </p:nvSpPr>
            <p:spPr>
              <a:xfrm>
                <a:off x="6934200" y="2195899"/>
                <a:ext cx="304800" cy="27699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𝑥</m:t>
                          </m:r>
                        </m:e>
                        <m:sub>
                          <m:r>
                            <a:rPr lang="en-US" sz="1200" b="0" i="1" smtClean="0">
                              <a:latin typeface="Cambria Math" panose="02040503050406030204" pitchFamily="18" charset="0"/>
                            </a:rPr>
                            <m:t>2</m:t>
                          </m:r>
                        </m:sub>
                      </m:sSub>
                    </m:oMath>
                  </m:oMathPara>
                </a14:m>
                <a:endParaRPr lang="en-US" sz="1200" dirty="0"/>
              </a:p>
            </p:txBody>
          </p:sp>
        </mc:Choice>
        <mc:Fallback xmlns="">
          <p:sp>
            <p:nvSpPr>
              <p:cNvPr id="8" name="TextBox 7">
                <a:extLst>
                  <a:ext uri="{FF2B5EF4-FFF2-40B4-BE49-F238E27FC236}">
                    <a16:creationId xmlns:a16="http://schemas.microsoft.com/office/drawing/2014/main" id="{32F16EB7-8877-146A-1634-D751ED618037}"/>
                  </a:ext>
                </a:extLst>
              </p:cNvPr>
              <p:cNvSpPr txBox="1">
                <a:spLocks noRot="1" noChangeAspect="1" noMove="1" noResize="1" noEditPoints="1" noAdjustHandles="1" noChangeArrowheads="1" noChangeShapeType="1" noTextEdit="1"/>
              </p:cNvSpPr>
              <p:nvPr/>
            </p:nvSpPr>
            <p:spPr>
              <a:xfrm>
                <a:off x="6934200" y="2195899"/>
                <a:ext cx="304800" cy="276999"/>
              </a:xfrm>
              <a:prstGeom prst="rect">
                <a:avLst/>
              </a:prstGeom>
              <a:blipFill>
                <a:blip r:embed="rId5"/>
                <a:stretch>
                  <a:fillRect/>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ECE6445D-9DD9-2056-455D-AD2119014BF2}"/>
              </a:ext>
            </a:extLst>
          </p:cNvPr>
          <p:cNvSpPr txBox="1"/>
          <p:nvPr/>
        </p:nvSpPr>
        <p:spPr>
          <a:xfrm>
            <a:off x="6938554" y="2334398"/>
            <a:ext cx="304800" cy="276999"/>
          </a:xfrm>
          <a:prstGeom prst="rect">
            <a:avLst/>
          </a:prstGeom>
          <a:noFill/>
        </p:spPr>
        <p:txBody>
          <a:bodyPr wrap="square">
            <a:spAutoFit/>
          </a:bodyPr>
          <a:lstStyle/>
          <a:p>
            <a:r>
              <a:rPr lang="en-US" sz="1200" dirty="0"/>
              <a:t>…</a:t>
            </a:r>
          </a:p>
        </p:txBody>
      </p:sp>
      <p:sp>
        <p:nvSpPr>
          <p:cNvPr id="3" name="TextBox 2">
            <a:extLst>
              <a:ext uri="{FF2B5EF4-FFF2-40B4-BE49-F238E27FC236}">
                <a16:creationId xmlns:a16="http://schemas.microsoft.com/office/drawing/2014/main" id="{636DE728-A071-5DDA-9E07-4BBBA5BF67B6}"/>
              </a:ext>
            </a:extLst>
          </p:cNvPr>
          <p:cNvSpPr txBox="1"/>
          <p:nvPr/>
        </p:nvSpPr>
        <p:spPr>
          <a:xfrm>
            <a:off x="6781800" y="3535345"/>
            <a:ext cx="1597237" cy="1200329"/>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1200" dirty="0"/>
              <a:t>The factored state consists of variables called </a:t>
            </a:r>
            <a:r>
              <a:rPr lang="en-US" sz="1200" dirty="0" err="1"/>
              <a:t>fluents</a:t>
            </a:r>
            <a:r>
              <a:rPr lang="en-US" sz="1200" dirty="0"/>
              <a:t> that represent conditions that can change over time.</a:t>
            </a:r>
          </a:p>
        </p:txBody>
      </p:sp>
    </p:spTree>
    <p:extLst>
      <p:ext uri="{BB962C8B-B14F-4D97-AF65-F5344CB8AC3E}">
        <p14:creationId xmlns:p14="http://schemas.microsoft.com/office/powerpoint/2010/main" val="3147612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17BD2101-39D6-D1FD-64B8-57DED739FD71}"/>
              </a:ext>
            </a:extLst>
          </p:cNvPr>
          <p:cNvGrpSpPr/>
          <p:nvPr/>
        </p:nvGrpSpPr>
        <p:grpSpPr>
          <a:xfrm>
            <a:off x="152400" y="1074234"/>
            <a:ext cx="8436827" cy="5589664"/>
            <a:chOff x="152400" y="1074234"/>
            <a:chExt cx="8436827" cy="5589664"/>
          </a:xfrm>
        </p:grpSpPr>
        <p:pic>
          <p:nvPicPr>
            <p:cNvPr id="4" name="Picture 3">
              <a:extLst>
                <a:ext uri="{FF2B5EF4-FFF2-40B4-BE49-F238E27FC236}">
                  <a16:creationId xmlns:a16="http://schemas.microsoft.com/office/drawing/2014/main" id="{C40EEE11-3EF9-482C-A51E-4412DD213EB4}"/>
                </a:ext>
              </a:extLst>
            </p:cNvPr>
            <p:cNvPicPr/>
            <p:nvPr/>
          </p:nvPicPr>
          <p:blipFill>
            <a:blip r:embed="rId2"/>
            <a:stretch/>
          </p:blipFill>
          <p:spPr>
            <a:xfrm>
              <a:off x="408015" y="1074234"/>
              <a:ext cx="4767014" cy="5402766"/>
            </a:xfrm>
            <a:prstGeom prst="rect">
              <a:avLst/>
            </a:prstGeom>
            <a:ln>
              <a:noFill/>
            </a:ln>
          </p:spPr>
        </p:pic>
        <p:sp>
          <p:nvSpPr>
            <p:cNvPr id="6" name="TextBox 5">
              <a:extLst>
                <a:ext uri="{FF2B5EF4-FFF2-40B4-BE49-F238E27FC236}">
                  <a16:creationId xmlns:a16="http://schemas.microsoft.com/office/drawing/2014/main" id="{4E01AF50-6F40-4291-B9BF-F0A30339DEF6}"/>
                </a:ext>
              </a:extLst>
            </p:cNvPr>
            <p:cNvSpPr txBox="1"/>
            <p:nvPr/>
          </p:nvSpPr>
          <p:spPr>
            <a:xfrm>
              <a:off x="4572000" y="2010973"/>
              <a:ext cx="2532252" cy="584775"/>
            </a:xfrm>
            <a:prstGeom prst="rect">
              <a:avLst/>
            </a:prstGeom>
            <a:noFill/>
          </p:spPr>
          <p:txBody>
            <a:bodyPr wrap="square" rtlCol="0">
              <a:spAutoFit/>
            </a:bodyPr>
            <a:lstStyle/>
            <a:p>
              <a:r>
                <a:rPr lang="en-US" sz="1600" dirty="0"/>
                <a:t>In how many ways can we order/arrange n objects?</a:t>
              </a:r>
            </a:p>
          </p:txBody>
        </p:sp>
        <p:sp>
          <p:nvSpPr>
            <p:cNvPr id="9" name="Rectangle 8">
              <a:extLst>
                <a:ext uri="{FF2B5EF4-FFF2-40B4-BE49-F238E27FC236}">
                  <a16:creationId xmlns:a16="http://schemas.microsoft.com/office/drawing/2014/main" id="{DA6EA4A3-CD88-4537-805D-B237E13E9DA3}"/>
                </a:ext>
              </a:extLst>
            </p:cNvPr>
            <p:cNvSpPr/>
            <p:nvPr/>
          </p:nvSpPr>
          <p:spPr>
            <a:xfrm>
              <a:off x="6400800" y="5417403"/>
              <a:ext cx="2188427" cy="830997"/>
            </a:xfrm>
            <a:prstGeom prst="rect">
              <a:avLst/>
            </a:prstGeom>
          </p:spPr>
          <p:txBody>
            <a:bodyPr wrap="square">
              <a:spAutoFit/>
            </a:bodyPr>
            <a:lstStyle/>
            <a:p>
              <a:r>
                <a:rPr lang="en-US" sz="1200" b="1" dirty="0"/>
                <a:t># Python</a:t>
              </a:r>
            </a:p>
            <a:p>
              <a:r>
                <a:rPr lang="en-US" sz="1200" b="1" dirty="0"/>
                <a:t>import math </a:t>
              </a:r>
            </a:p>
            <a:p>
              <a:r>
                <a:rPr lang="en-US" sz="1200" b="1" dirty="0"/>
                <a:t>  </a:t>
              </a:r>
            </a:p>
            <a:p>
              <a:r>
                <a:rPr lang="en-US" sz="1200" b="1" dirty="0" err="1"/>
                <a:t>math.factorial</a:t>
              </a:r>
              <a:r>
                <a:rPr lang="en-US" sz="1200" b="1" dirty="0"/>
                <a:t>(23)</a:t>
              </a:r>
            </a:p>
          </p:txBody>
        </p:sp>
        <mc:AlternateContent xmlns:mc="http://schemas.openxmlformats.org/markup-compatibility/2006" xmlns:a14="http://schemas.microsoft.com/office/drawing/2010/main">
          <mc:Choice Requires="a14">
            <p:sp>
              <p:nvSpPr>
                <p:cNvPr id="3" name="Speech Bubble: Rectangle 2">
                  <a:extLst>
                    <a:ext uri="{FF2B5EF4-FFF2-40B4-BE49-F238E27FC236}">
                      <a16:creationId xmlns:a16="http://schemas.microsoft.com/office/drawing/2014/main" id="{FCD4A03F-1E3F-46C2-BBAA-14F4664632F5}"/>
                    </a:ext>
                  </a:extLst>
                </p:cNvPr>
                <p:cNvSpPr/>
                <p:nvPr/>
              </p:nvSpPr>
              <p:spPr>
                <a:xfrm>
                  <a:off x="5363122" y="4932645"/>
                  <a:ext cx="3085572" cy="438582"/>
                </a:xfrm>
                <a:prstGeom prst="wedgeRectCallout">
                  <a:avLst>
                    <a:gd name="adj1" fmla="val -83008"/>
                    <a:gd name="adj2" fmla="val 65917"/>
                  </a:avLst>
                </a:prstGeom>
              </p:spPr>
              <p:style>
                <a:lnRef idx="3">
                  <a:schemeClr val="lt1"/>
                </a:lnRef>
                <a:fillRef idx="1">
                  <a:schemeClr val="accent6"/>
                </a:fillRef>
                <a:effectRef idx="1">
                  <a:schemeClr val="accent6"/>
                </a:effectRef>
                <a:fontRef idx="minor">
                  <a:schemeClr val="lt1"/>
                </a:fontRef>
              </p:style>
              <p:txBody>
                <a:bodyPr rtlCol="0" anchor="ctr"/>
                <a:lstStyle/>
                <a:p>
                  <a:r>
                    <a:rPr lang="en-US" sz="1350" b="1" dirty="0"/>
                    <a:t>Factorial</a:t>
                  </a:r>
                  <a:r>
                    <a:rPr lang="en-US" sz="1350" dirty="0"/>
                    <a:t>: </a:t>
                  </a:r>
                  <a14:m>
                    <m:oMath xmlns:m="http://schemas.openxmlformats.org/officeDocument/2006/math">
                      <m:r>
                        <a:rPr lang="en-US" sz="1350" i="1">
                          <a:latin typeface="Cambria Math" panose="02040503050406030204" pitchFamily="18" charset="0"/>
                        </a:rPr>
                        <m:t>𝑛</m:t>
                      </m:r>
                      <m:r>
                        <a:rPr lang="en-US" sz="1350" i="1">
                          <a:latin typeface="Cambria Math" panose="02040503050406030204" pitchFamily="18" charset="0"/>
                        </a:rPr>
                        <m:t>!=</m:t>
                      </m:r>
                      <m:r>
                        <a:rPr lang="en-US" sz="1350" i="1">
                          <a:latin typeface="Cambria Math" panose="02040503050406030204" pitchFamily="18" charset="0"/>
                        </a:rPr>
                        <m:t>𝑛</m:t>
                      </m:r>
                      <m:r>
                        <a:rPr lang="en-US" sz="1350" i="1">
                          <a:latin typeface="Cambria Math" panose="02040503050406030204" pitchFamily="18" charset="0"/>
                        </a:rPr>
                        <m:t>×</m:t>
                      </m:r>
                      <m:d>
                        <m:dPr>
                          <m:ctrlPr>
                            <a:rPr lang="en-US" sz="1350" i="1">
                              <a:latin typeface="Cambria Math" panose="02040503050406030204" pitchFamily="18" charset="0"/>
                            </a:rPr>
                          </m:ctrlPr>
                        </m:dPr>
                        <m:e>
                          <m:r>
                            <a:rPr lang="en-US" sz="1350" i="1">
                              <a:latin typeface="Cambria Math" panose="02040503050406030204" pitchFamily="18" charset="0"/>
                            </a:rPr>
                            <m:t>𝑛</m:t>
                          </m:r>
                          <m:r>
                            <a:rPr lang="en-US" sz="1350" i="1">
                              <a:latin typeface="Cambria Math" panose="02040503050406030204" pitchFamily="18" charset="0"/>
                            </a:rPr>
                            <m:t>−1</m:t>
                          </m:r>
                        </m:e>
                      </m:d>
                      <m:r>
                        <a:rPr lang="en-US" sz="1350" i="1">
                          <a:latin typeface="Cambria Math" panose="02040503050406030204" pitchFamily="18" charset="0"/>
                        </a:rPr>
                        <m:t>×…×2×1</m:t>
                      </m:r>
                    </m:oMath>
                  </a14:m>
                  <a:endParaRPr lang="en-US" sz="1350" dirty="0"/>
                </a:p>
              </p:txBody>
            </p:sp>
          </mc:Choice>
          <mc:Fallback xmlns="">
            <p:sp>
              <p:nvSpPr>
                <p:cNvPr id="3" name="Speech Bubble: Rectangle 2">
                  <a:extLst>
                    <a:ext uri="{FF2B5EF4-FFF2-40B4-BE49-F238E27FC236}">
                      <a16:creationId xmlns:a16="http://schemas.microsoft.com/office/drawing/2014/main" id="{FCD4A03F-1E3F-46C2-BBAA-14F4664632F5}"/>
                    </a:ext>
                  </a:extLst>
                </p:cNvPr>
                <p:cNvSpPr>
                  <a:spLocks noRot="1" noChangeAspect="1" noMove="1" noResize="1" noEditPoints="1" noAdjustHandles="1" noChangeArrowheads="1" noChangeShapeType="1" noTextEdit="1"/>
                </p:cNvSpPr>
                <p:nvPr/>
              </p:nvSpPr>
              <p:spPr>
                <a:xfrm>
                  <a:off x="5363122" y="4932645"/>
                  <a:ext cx="3085572" cy="438582"/>
                </a:xfrm>
                <a:prstGeom prst="wedgeRectCallout">
                  <a:avLst>
                    <a:gd name="adj1" fmla="val -83008"/>
                    <a:gd name="adj2" fmla="val 65917"/>
                  </a:avLst>
                </a:prstGeom>
                <a:blipFill>
                  <a:blip r:embed="rId3"/>
                  <a:stretch>
                    <a:fillRect/>
                  </a:stretch>
                </a:blipFill>
              </p:spPr>
              <p:txBody>
                <a:bodyPr/>
                <a:lstStyle/>
                <a:p>
                  <a:r>
                    <a:rPr lang="en-US">
                      <a:noFill/>
                    </a:rPr>
                    <a:t> </a:t>
                  </a:r>
                </a:p>
              </p:txBody>
            </p:sp>
          </mc:Fallback>
        </mc:AlternateContent>
        <p:sp>
          <p:nvSpPr>
            <p:cNvPr id="2" name="Rectangle 1">
              <a:extLst>
                <a:ext uri="{FF2B5EF4-FFF2-40B4-BE49-F238E27FC236}">
                  <a16:creationId xmlns:a16="http://schemas.microsoft.com/office/drawing/2014/main" id="{7AEE92DB-B619-4020-ABA9-C22B1AD6E060}"/>
                </a:ext>
              </a:extLst>
            </p:cNvPr>
            <p:cNvSpPr/>
            <p:nvPr/>
          </p:nvSpPr>
          <p:spPr>
            <a:xfrm>
              <a:off x="609600" y="6248400"/>
              <a:ext cx="4767014" cy="415498"/>
            </a:xfrm>
            <a:prstGeom prst="rect">
              <a:avLst/>
            </a:prstGeom>
          </p:spPr>
          <p:txBody>
            <a:bodyPr wrap="square">
              <a:spAutoFit/>
            </a:bodyPr>
            <a:lstStyle/>
            <a:p>
              <a:r>
                <a:rPr lang="en-US" sz="1050" dirty="0"/>
                <a:t>Source: Permutations/Combinations Cheat Sheets by Oleksii </a:t>
              </a:r>
              <a:r>
                <a:rPr lang="en-US" sz="1050" dirty="0" err="1"/>
                <a:t>Trekhleb</a:t>
              </a:r>
              <a:r>
                <a:rPr lang="en-US" sz="1050" dirty="0"/>
                <a:t> </a:t>
              </a:r>
              <a:br>
                <a:rPr lang="en-US" sz="1050" dirty="0"/>
              </a:br>
              <a:r>
                <a:rPr lang="en-US" sz="1050" dirty="0">
                  <a:hlinkClick r:id="rId4"/>
                </a:rPr>
                <a:t>https://itnext.io/permutations-combinations-algorithms-cheat-sheet-68c14879aba5</a:t>
              </a:r>
              <a:r>
                <a:rPr lang="en-US" sz="1050" dirty="0"/>
                <a:t> </a:t>
              </a:r>
            </a:p>
          </p:txBody>
        </p:sp>
        <p:grpSp>
          <p:nvGrpSpPr>
            <p:cNvPr id="13" name="Group 12">
              <a:extLst>
                <a:ext uri="{FF2B5EF4-FFF2-40B4-BE49-F238E27FC236}">
                  <a16:creationId xmlns:a16="http://schemas.microsoft.com/office/drawing/2014/main" id="{0AC5C3B3-4E97-E771-36C4-2FEF76C02E0F}"/>
                </a:ext>
              </a:extLst>
            </p:cNvPr>
            <p:cNvGrpSpPr/>
            <p:nvPr/>
          </p:nvGrpSpPr>
          <p:grpSpPr>
            <a:xfrm>
              <a:off x="4822049" y="3775617"/>
              <a:ext cx="1306437" cy="1195968"/>
              <a:chOff x="4822049" y="3310983"/>
              <a:chExt cx="1306437" cy="1195968"/>
            </a:xfrm>
          </p:grpSpPr>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BD4BE92A-7CD0-4BBA-96F7-3894EFF9892F}"/>
                      </a:ext>
                    </a:extLst>
                  </p:cNvPr>
                  <p:cNvSpPr txBox="1"/>
                  <p:nvPr/>
                </p:nvSpPr>
                <p:spPr>
                  <a:xfrm>
                    <a:off x="5078519" y="3821672"/>
                    <a:ext cx="1049967" cy="20774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350" i="1">
                              <a:latin typeface="Cambria Math" panose="02040503050406030204" pitchFamily="18" charset="0"/>
                            </a:rPr>
                            <m:t>3×2×1=6</m:t>
                          </m:r>
                        </m:oMath>
                      </m:oMathPara>
                    </a14:m>
                    <a:endParaRPr lang="en-US" sz="1350" dirty="0"/>
                  </a:p>
                </p:txBody>
              </p:sp>
            </mc:Choice>
            <mc:Fallback xmlns="">
              <p:sp>
                <p:nvSpPr>
                  <p:cNvPr id="8" name="TextBox 7">
                    <a:extLst>
                      <a:ext uri="{FF2B5EF4-FFF2-40B4-BE49-F238E27FC236}">
                        <a16:creationId xmlns:a16="http://schemas.microsoft.com/office/drawing/2014/main" id="{BD4BE92A-7CD0-4BBA-96F7-3894EFF9892F}"/>
                      </a:ext>
                    </a:extLst>
                  </p:cNvPr>
                  <p:cNvSpPr txBox="1">
                    <a:spLocks noRot="1" noChangeAspect="1" noMove="1" noResize="1" noEditPoints="1" noAdjustHandles="1" noChangeArrowheads="1" noChangeShapeType="1" noTextEdit="1"/>
                  </p:cNvSpPr>
                  <p:nvPr/>
                </p:nvSpPr>
                <p:spPr>
                  <a:xfrm>
                    <a:off x="5078519" y="3821672"/>
                    <a:ext cx="1049967" cy="207749"/>
                  </a:xfrm>
                  <a:prstGeom prst="rect">
                    <a:avLst/>
                  </a:prstGeom>
                  <a:blipFill>
                    <a:blip r:embed="rId5"/>
                    <a:stretch>
                      <a:fillRect l="-3488" r="-4070" b="-5882"/>
                    </a:stretch>
                  </a:blipFill>
                </p:spPr>
                <p:txBody>
                  <a:bodyPr/>
                  <a:lstStyle/>
                  <a:p>
                    <a:r>
                      <a:rPr lang="en-US">
                        <a:noFill/>
                      </a:rPr>
                      <a:t> </a:t>
                    </a:r>
                  </a:p>
                </p:txBody>
              </p:sp>
            </mc:Fallback>
          </mc:AlternateContent>
          <p:sp>
            <p:nvSpPr>
              <p:cNvPr id="7" name="Right Brace 6">
                <a:extLst>
                  <a:ext uri="{FF2B5EF4-FFF2-40B4-BE49-F238E27FC236}">
                    <a16:creationId xmlns:a16="http://schemas.microsoft.com/office/drawing/2014/main" id="{832903D7-0F00-4199-8E78-87316DEBA609}"/>
                  </a:ext>
                </a:extLst>
              </p:cNvPr>
              <p:cNvSpPr/>
              <p:nvPr/>
            </p:nvSpPr>
            <p:spPr>
              <a:xfrm>
                <a:off x="4822049" y="3310983"/>
                <a:ext cx="159959" cy="119596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grpSp>
        <p:grpSp>
          <p:nvGrpSpPr>
            <p:cNvPr id="14" name="Group 13">
              <a:extLst>
                <a:ext uri="{FF2B5EF4-FFF2-40B4-BE49-F238E27FC236}">
                  <a16:creationId xmlns:a16="http://schemas.microsoft.com/office/drawing/2014/main" id="{24424A86-80A3-9E6A-800D-213BF8391D9A}"/>
                </a:ext>
              </a:extLst>
            </p:cNvPr>
            <p:cNvGrpSpPr/>
            <p:nvPr/>
          </p:nvGrpSpPr>
          <p:grpSpPr>
            <a:xfrm>
              <a:off x="152400" y="3886200"/>
              <a:ext cx="1371600" cy="838200"/>
              <a:chOff x="166270" y="3917797"/>
              <a:chExt cx="1340201" cy="685799"/>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23E7246-5209-4939-9D32-2863C9937833}"/>
                      </a:ext>
                    </a:extLst>
                  </p:cNvPr>
                  <p:cNvSpPr txBox="1"/>
                  <p:nvPr/>
                </p:nvSpPr>
                <p:spPr>
                  <a:xfrm>
                    <a:off x="166270" y="4138759"/>
                    <a:ext cx="1156535" cy="20774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350" i="1" smtClean="0">
                              <a:latin typeface="Cambria Math" panose="02040503050406030204" pitchFamily="18" charset="0"/>
                            </a:rPr>
                            <m:t>2×2=</m:t>
                          </m:r>
                          <m:sSup>
                            <m:sSupPr>
                              <m:ctrlPr>
                                <a:rPr lang="en-US" sz="1350" b="0" i="1" smtClean="0">
                                  <a:latin typeface="Cambria Math" panose="02040503050406030204" pitchFamily="18" charset="0"/>
                                </a:rPr>
                              </m:ctrlPr>
                            </m:sSupPr>
                            <m:e>
                              <m:r>
                                <a:rPr lang="en-US" sz="1350" b="0" i="1" smtClean="0">
                                  <a:latin typeface="Cambria Math" panose="02040503050406030204" pitchFamily="18" charset="0"/>
                                </a:rPr>
                                <m:t>2</m:t>
                              </m:r>
                            </m:e>
                            <m:sup>
                              <m:r>
                                <a:rPr lang="en-US" sz="1350" b="0" i="1" smtClean="0">
                                  <a:latin typeface="Cambria Math" panose="02040503050406030204" pitchFamily="18" charset="0"/>
                                </a:rPr>
                                <m:t>2</m:t>
                              </m:r>
                            </m:sup>
                          </m:sSup>
                          <m:r>
                            <a:rPr lang="en-US" sz="1350" b="0" i="1" smtClean="0">
                              <a:latin typeface="Cambria Math" panose="02040503050406030204" pitchFamily="18" charset="0"/>
                            </a:rPr>
                            <m:t>=</m:t>
                          </m:r>
                          <m:r>
                            <a:rPr lang="en-US" sz="1350" i="1">
                              <a:latin typeface="Cambria Math" panose="02040503050406030204" pitchFamily="18" charset="0"/>
                            </a:rPr>
                            <m:t>4</m:t>
                          </m:r>
                        </m:oMath>
                      </m:oMathPara>
                    </a14:m>
                    <a:endParaRPr lang="en-US" sz="1350" dirty="0"/>
                  </a:p>
                </p:txBody>
              </p:sp>
            </mc:Choice>
            <mc:Fallback xmlns="">
              <p:sp>
                <p:nvSpPr>
                  <p:cNvPr id="5" name="TextBox 4">
                    <a:extLst>
                      <a:ext uri="{FF2B5EF4-FFF2-40B4-BE49-F238E27FC236}">
                        <a16:creationId xmlns:a16="http://schemas.microsoft.com/office/drawing/2014/main" id="{423E7246-5209-4939-9D32-2863C9937833}"/>
                      </a:ext>
                    </a:extLst>
                  </p:cNvPr>
                  <p:cNvSpPr txBox="1">
                    <a:spLocks noRot="1" noChangeAspect="1" noMove="1" noResize="1" noEditPoints="1" noAdjustHandles="1" noChangeArrowheads="1" noChangeShapeType="1" noTextEdit="1"/>
                  </p:cNvSpPr>
                  <p:nvPr/>
                </p:nvSpPr>
                <p:spPr>
                  <a:xfrm>
                    <a:off x="166270" y="4138759"/>
                    <a:ext cx="1156535" cy="207749"/>
                  </a:xfrm>
                  <a:prstGeom prst="rect">
                    <a:avLst/>
                  </a:prstGeom>
                  <a:blipFill>
                    <a:blip r:embed="rId6"/>
                    <a:stretch>
                      <a:fillRect l="-2062" r="-2062"/>
                    </a:stretch>
                  </a:blipFill>
                </p:spPr>
                <p:txBody>
                  <a:bodyPr/>
                  <a:lstStyle/>
                  <a:p>
                    <a:r>
                      <a:rPr lang="en-US">
                        <a:noFill/>
                      </a:rPr>
                      <a:t> </a:t>
                    </a:r>
                  </a:p>
                </p:txBody>
              </p:sp>
            </mc:Fallback>
          </mc:AlternateContent>
          <p:sp>
            <p:nvSpPr>
              <p:cNvPr id="10" name="Left Brace 9">
                <a:extLst>
                  <a:ext uri="{FF2B5EF4-FFF2-40B4-BE49-F238E27FC236}">
                    <a16:creationId xmlns:a16="http://schemas.microsoft.com/office/drawing/2014/main" id="{9D39EEC9-6ABD-4FCF-9821-4B0E78B5BC22}"/>
                  </a:ext>
                </a:extLst>
              </p:cNvPr>
              <p:cNvSpPr/>
              <p:nvPr/>
            </p:nvSpPr>
            <p:spPr>
              <a:xfrm>
                <a:off x="1346512" y="3917797"/>
                <a:ext cx="159959" cy="68579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grpSp>
      </p:grpSp>
      <p:sp>
        <p:nvSpPr>
          <p:cNvPr id="11" name="Title 10">
            <a:extLst>
              <a:ext uri="{FF2B5EF4-FFF2-40B4-BE49-F238E27FC236}">
                <a16:creationId xmlns:a16="http://schemas.microsoft.com/office/drawing/2014/main" id="{15FC7854-686E-E321-C83E-5FE194A7652C}"/>
              </a:ext>
            </a:extLst>
          </p:cNvPr>
          <p:cNvSpPr>
            <a:spLocks noGrp="1"/>
          </p:cNvSpPr>
          <p:nvPr>
            <p:ph type="title"/>
          </p:nvPr>
        </p:nvSpPr>
        <p:spPr>
          <a:xfrm>
            <a:off x="609600" y="239980"/>
            <a:ext cx="7886700" cy="396874"/>
          </a:xfrm>
        </p:spPr>
        <p:txBody>
          <a:bodyPr vert="horz" lIns="91440" tIns="45720" rIns="91440" bIns="45720" rtlCol="0" anchor="ctr">
            <a:normAutofit fontScale="90000"/>
          </a:bodyPr>
          <a:lstStyle/>
          <a:p>
            <a:r>
              <a:rPr lang="en-US" dirty="0"/>
              <a:t>Reminder: Combinatorics - Permutations</a:t>
            </a:r>
          </a:p>
        </p:txBody>
      </p:sp>
    </p:spTree>
    <p:extLst>
      <p:ext uri="{BB962C8B-B14F-4D97-AF65-F5344CB8AC3E}">
        <p14:creationId xmlns:p14="http://schemas.microsoft.com/office/powerpoint/2010/main" val="27453934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F89F6DE-CA6F-448C-B2EB-44D2B8B57B32}"/>
              </a:ext>
            </a:extLst>
          </p:cNvPr>
          <p:cNvGrpSpPr/>
          <p:nvPr/>
        </p:nvGrpSpPr>
        <p:grpSpPr>
          <a:xfrm>
            <a:off x="135286" y="903174"/>
            <a:ext cx="8597800" cy="5731286"/>
            <a:chOff x="135286" y="903174"/>
            <a:chExt cx="8597800" cy="5731286"/>
          </a:xfrm>
        </p:grpSpPr>
        <p:pic>
          <p:nvPicPr>
            <p:cNvPr id="2" name="Picture 1">
              <a:extLst>
                <a:ext uri="{FF2B5EF4-FFF2-40B4-BE49-F238E27FC236}">
                  <a16:creationId xmlns:a16="http://schemas.microsoft.com/office/drawing/2014/main" id="{0DE12820-9C59-4FC2-9F30-AA414080FE31}"/>
                </a:ext>
              </a:extLst>
            </p:cNvPr>
            <p:cNvPicPr/>
            <p:nvPr/>
          </p:nvPicPr>
          <p:blipFill>
            <a:blip r:embed="rId2"/>
            <a:stretch/>
          </p:blipFill>
          <p:spPr>
            <a:xfrm>
              <a:off x="135286" y="903174"/>
              <a:ext cx="4980410" cy="5336456"/>
            </a:xfrm>
            <a:prstGeom prst="rect">
              <a:avLst/>
            </a:prstGeom>
            <a:ln>
              <a:noFill/>
            </a:ln>
          </p:spPr>
        </p:pic>
        <p:sp>
          <p:nvSpPr>
            <p:cNvPr id="5" name="Rectangle 4">
              <a:extLst>
                <a:ext uri="{FF2B5EF4-FFF2-40B4-BE49-F238E27FC236}">
                  <a16:creationId xmlns:a16="http://schemas.microsoft.com/office/drawing/2014/main" id="{EAC57651-C384-4CFB-8C8D-E93B01D373E0}"/>
                </a:ext>
              </a:extLst>
            </p:cNvPr>
            <p:cNvSpPr/>
            <p:nvPr/>
          </p:nvSpPr>
          <p:spPr>
            <a:xfrm>
              <a:off x="6248400" y="4854635"/>
              <a:ext cx="1917865" cy="1384995"/>
            </a:xfrm>
            <a:prstGeom prst="rect">
              <a:avLst/>
            </a:prstGeom>
          </p:spPr>
          <p:txBody>
            <a:bodyPr wrap="square">
              <a:spAutoFit/>
            </a:bodyPr>
            <a:lstStyle/>
            <a:p>
              <a:r>
                <a:rPr lang="en-US" sz="1200" b="1" dirty="0"/>
                <a:t># Python</a:t>
              </a:r>
            </a:p>
            <a:p>
              <a:r>
                <a:rPr lang="en-US" sz="1200" b="1" dirty="0"/>
                <a:t>import </a:t>
              </a:r>
              <a:r>
                <a:rPr lang="en-US" sz="1200" b="1" dirty="0" err="1"/>
                <a:t>scipy.special</a:t>
              </a:r>
              <a:endParaRPr lang="en-US" sz="1200" b="1" dirty="0"/>
            </a:p>
            <a:p>
              <a:endParaRPr lang="en-US" sz="1200" b="1" dirty="0"/>
            </a:p>
            <a:p>
              <a:r>
                <a:rPr lang="en-US" sz="1200" b="1" dirty="0"/>
                <a:t># the two give the same results </a:t>
              </a:r>
            </a:p>
            <a:p>
              <a:r>
                <a:rPr lang="en-US" sz="1200" b="1" dirty="0" err="1"/>
                <a:t>scipy.special.binom</a:t>
              </a:r>
              <a:r>
                <a:rPr lang="en-US" sz="1200" b="1" dirty="0"/>
                <a:t>(10, 5)</a:t>
              </a:r>
            </a:p>
            <a:p>
              <a:r>
                <a:rPr lang="en-US" sz="1200" b="1" dirty="0" err="1"/>
                <a:t>scipy.special.comb</a:t>
              </a:r>
              <a:r>
                <a:rPr lang="en-US" sz="1200" b="1" dirty="0"/>
                <a:t>(10, 5)</a:t>
              </a:r>
            </a:p>
          </p:txBody>
        </p:sp>
        <mc:AlternateContent xmlns:mc="http://schemas.openxmlformats.org/markup-compatibility/2006" xmlns:a14="http://schemas.microsoft.com/office/drawing/2010/main">
          <mc:Choice Requires="a14">
            <p:sp>
              <p:nvSpPr>
                <p:cNvPr id="3" name="Speech Bubble: Rectangle 2">
                  <a:extLst>
                    <a:ext uri="{FF2B5EF4-FFF2-40B4-BE49-F238E27FC236}">
                      <a16:creationId xmlns:a16="http://schemas.microsoft.com/office/drawing/2014/main" id="{F451DC6A-E75C-423E-AC32-B08AEF248B1D}"/>
                    </a:ext>
                  </a:extLst>
                </p:cNvPr>
                <p:cNvSpPr/>
                <p:nvPr/>
              </p:nvSpPr>
              <p:spPr>
                <a:xfrm>
                  <a:off x="5292935" y="3240895"/>
                  <a:ext cx="3440151" cy="1384995"/>
                </a:xfrm>
                <a:prstGeom prst="wedgeRectCallout">
                  <a:avLst>
                    <a:gd name="adj1" fmla="val -88660"/>
                    <a:gd name="adj2" fmla="val 95946"/>
                  </a:avLst>
                </a:prstGeom>
              </p:spPr>
              <p:style>
                <a:lnRef idx="3">
                  <a:schemeClr val="lt1"/>
                </a:lnRef>
                <a:fillRef idx="1">
                  <a:schemeClr val="accent6"/>
                </a:fillRef>
                <a:effectRef idx="1">
                  <a:schemeClr val="accent6"/>
                </a:effectRef>
                <a:fontRef idx="minor">
                  <a:schemeClr val="lt1"/>
                </a:fontRef>
              </p:style>
              <p:txBody>
                <a:bodyPr rtlCol="0" anchor="ctr"/>
                <a:lstStyle/>
                <a:p>
                  <a:r>
                    <a:rPr lang="en-US" sz="1350" b="1" dirty="0"/>
                    <a:t>Binomial Coefficient: </a:t>
                  </a:r>
                  <a14:m>
                    <m:oMath xmlns:m="http://schemas.openxmlformats.org/officeDocument/2006/math">
                      <m:d>
                        <m:dPr>
                          <m:ctrlPr>
                            <a:rPr lang="en-US" sz="1350" i="1">
                              <a:latin typeface="Cambria Math" panose="02040503050406030204" pitchFamily="18" charset="0"/>
                            </a:rPr>
                          </m:ctrlPr>
                        </m:dPr>
                        <m:e>
                          <m:m>
                            <m:mPr>
                              <m:mcs>
                                <m:mc>
                                  <m:mcPr>
                                    <m:count m:val="1"/>
                                    <m:mcJc m:val="center"/>
                                  </m:mcPr>
                                </m:mc>
                              </m:mcs>
                              <m:ctrlPr>
                                <a:rPr lang="en-US" sz="1350" i="1">
                                  <a:latin typeface="Cambria Math" panose="02040503050406030204" pitchFamily="18" charset="0"/>
                                </a:rPr>
                              </m:ctrlPr>
                            </m:mPr>
                            <m:mr>
                              <m:e>
                                <m:r>
                                  <m:rPr>
                                    <m:brk m:alnAt="7"/>
                                  </m:rPr>
                                  <a:rPr lang="en-US" sz="1350" i="1">
                                    <a:latin typeface="Cambria Math" panose="02040503050406030204" pitchFamily="18" charset="0"/>
                                  </a:rPr>
                                  <m:t>𝑛</m:t>
                                </m:r>
                              </m:e>
                            </m:mr>
                            <m:mr>
                              <m:e>
                                <m:r>
                                  <a:rPr lang="en-US" sz="1350" i="1">
                                    <a:latin typeface="Cambria Math" panose="02040503050406030204" pitchFamily="18" charset="0"/>
                                  </a:rPr>
                                  <m:t>𝑟</m:t>
                                </m:r>
                              </m:e>
                            </m:mr>
                          </m:m>
                        </m:e>
                      </m:d>
                      <m:r>
                        <a:rPr lang="en-US" sz="1350" i="1">
                          <a:latin typeface="Cambria Math" panose="02040503050406030204" pitchFamily="18" charset="0"/>
                        </a:rPr>
                        <m:t>=</m:t>
                      </m:r>
                      <m:r>
                        <a:rPr lang="en-US" sz="1350" i="1">
                          <a:latin typeface="Cambria Math" panose="02040503050406030204" pitchFamily="18" charset="0"/>
                        </a:rPr>
                        <m:t>𝐶</m:t>
                      </m:r>
                      <m:d>
                        <m:dPr>
                          <m:ctrlPr>
                            <a:rPr lang="en-US" sz="1350" i="1">
                              <a:latin typeface="Cambria Math" panose="02040503050406030204" pitchFamily="18" charset="0"/>
                            </a:rPr>
                          </m:ctrlPr>
                        </m:dPr>
                        <m:e>
                          <m:r>
                            <a:rPr lang="en-US" sz="1350" i="1">
                              <a:latin typeface="Cambria Math" panose="02040503050406030204" pitchFamily="18" charset="0"/>
                            </a:rPr>
                            <m:t>𝑛</m:t>
                          </m:r>
                          <m:r>
                            <a:rPr lang="en-US" sz="1350" i="1">
                              <a:latin typeface="Cambria Math" panose="02040503050406030204" pitchFamily="18" charset="0"/>
                            </a:rPr>
                            <m:t>,</m:t>
                          </m:r>
                          <m:r>
                            <a:rPr lang="en-US" sz="1350" i="1">
                              <a:latin typeface="Cambria Math" panose="02040503050406030204" pitchFamily="18" charset="0"/>
                            </a:rPr>
                            <m:t>𝑟</m:t>
                          </m:r>
                        </m:e>
                      </m:d>
                      <m:r>
                        <a:rPr lang="en-US" sz="1350" i="1">
                          <a:latin typeface="Cambria Math" panose="02040503050406030204" pitchFamily="18" charset="0"/>
                        </a:rPr>
                        <m:t>=</m:t>
                      </m:r>
                      <m:sSub>
                        <m:sSubPr>
                          <m:ctrlPr>
                            <a:rPr lang="en-US" sz="1350" i="1">
                              <a:latin typeface="Cambria Math" panose="02040503050406030204" pitchFamily="18" charset="0"/>
                            </a:rPr>
                          </m:ctrlPr>
                        </m:sSubPr>
                        <m:e>
                          <m:sSub>
                            <m:sSubPr>
                              <m:ctrlPr>
                                <a:rPr lang="en-US" sz="1350" i="1">
                                  <a:latin typeface="Cambria Math" panose="02040503050406030204" pitchFamily="18" charset="0"/>
                                </a:rPr>
                              </m:ctrlPr>
                            </m:sSubPr>
                            <m:e/>
                            <m:sub>
                              <m:r>
                                <a:rPr lang="en-US" sz="1350" i="1">
                                  <a:latin typeface="Cambria Math" panose="02040503050406030204" pitchFamily="18" charset="0"/>
                                </a:rPr>
                                <m:t>𝑛</m:t>
                              </m:r>
                            </m:sub>
                          </m:sSub>
                          <m:r>
                            <a:rPr lang="en-US" sz="1350" i="1">
                              <a:latin typeface="Cambria Math" panose="02040503050406030204" pitchFamily="18" charset="0"/>
                            </a:rPr>
                            <m:t>𝐶</m:t>
                          </m:r>
                        </m:e>
                        <m:sub>
                          <m:r>
                            <a:rPr lang="en-US" sz="1350" i="1">
                              <a:latin typeface="Cambria Math" panose="02040503050406030204" pitchFamily="18" charset="0"/>
                            </a:rPr>
                            <m:t>𝑟</m:t>
                          </m:r>
                        </m:sub>
                      </m:sSub>
                    </m:oMath>
                  </a14:m>
                  <a:endParaRPr lang="en-US" sz="1350" dirty="0"/>
                </a:p>
                <a:p>
                  <a:r>
                    <a:rPr lang="en-US" sz="1350" dirty="0"/>
                    <a:t>Read as  “n choose r” because it is the number of ways can we choose </a:t>
                  </a:r>
                  <a14:m>
                    <m:oMath xmlns:m="http://schemas.openxmlformats.org/officeDocument/2006/math">
                      <m:r>
                        <a:rPr lang="en-US" sz="1350" i="1" dirty="0">
                          <a:latin typeface="Cambria Math" panose="02040503050406030204" pitchFamily="18" charset="0"/>
                        </a:rPr>
                        <m:t>𝑟</m:t>
                      </m:r>
                    </m:oMath>
                  </a14:m>
                  <a:r>
                    <a:rPr lang="en-US" sz="1350" dirty="0"/>
                    <a:t> out of </a:t>
                  </a:r>
                  <a14:m>
                    <m:oMath xmlns:m="http://schemas.openxmlformats.org/officeDocument/2006/math">
                      <m:r>
                        <a:rPr lang="en-US" sz="1350" i="1" dirty="0">
                          <a:latin typeface="Cambria Math" panose="02040503050406030204" pitchFamily="18" charset="0"/>
                        </a:rPr>
                        <m:t>𝑛</m:t>
                      </m:r>
                    </m:oMath>
                  </a14:m>
                  <a:r>
                    <a:rPr lang="en-US" sz="1350" dirty="0"/>
                    <a:t> objects?</a:t>
                  </a:r>
                </a:p>
                <a:p>
                  <a:r>
                    <a:rPr lang="en-US" sz="1350" dirty="0"/>
                    <a:t>Special case for </a:t>
                  </a:r>
                  <a14:m>
                    <m:oMath xmlns:m="http://schemas.openxmlformats.org/officeDocument/2006/math">
                      <m:r>
                        <a:rPr lang="en-US" sz="1350" i="1" dirty="0">
                          <a:latin typeface="Cambria Math" panose="02040503050406030204" pitchFamily="18" charset="0"/>
                        </a:rPr>
                        <m:t>𝑟</m:t>
                      </m:r>
                      <m:r>
                        <a:rPr lang="en-US" sz="1350" i="1" dirty="0">
                          <a:latin typeface="Cambria Math" panose="02040503050406030204" pitchFamily="18" charset="0"/>
                        </a:rPr>
                        <m:t> = 2</m:t>
                      </m:r>
                    </m:oMath>
                  </a14:m>
                  <a:r>
                    <a:rPr lang="en-US" sz="1350" dirty="0"/>
                    <a:t>: </a:t>
                  </a:r>
                  <a14:m>
                    <m:oMath xmlns:m="http://schemas.openxmlformats.org/officeDocument/2006/math">
                      <m:d>
                        <m:dPr>
                          <m:ctrlPr>
                            <a:rPr lang="en-US" sz="1350" i="1">
                              <a:latin typeface="Cambria Math" panose="02040503050406030204" pitchFamily="18" charset="0"/>
                            </a:rPr>
                          </m:ctrlPr>
                        </m:dPr>
                        <m:e>
                          <m:m>
                            <m:mPr>
                              <m:mcs>
                                <m:mc>
                                  <m:mcPr>
                                    <m:count m:val="1"/>
                                    <m:mcJc m:val="center"/>
                                  </m:mcPr>
                                </m:mc>
                              </m:mcs>
                              <m:ctrlPr>
                                <a:rPr lang="en-US" sz="1350" i="1">
                                  <a:latin typeface="Cambria Math" panose="02040503050406030204" pitchFamily="18" charset="0"/>
                                </a:rPr>
                              </m:ctrlPr>
                            </m:mPr>
                            <m:mr>
                              <m:e>
                                <m:r>
                                  <m:rPr>
                                    <m:brk m:alnAt="7"/>
                                  </m:rPr>
                                  <a:rPr lang="en-US" sz="1350" i="1">
                                    <a:latin typeface="Cambria Math" panose="02040503050406030204" pitchFamily="18" charset="0"/>
                                  </a:rPr>
                                  <m:t>𝑛</m:t>
                                </m:r>
                              </m:e>
                            </m:mr>
                            <m:mr>
                              <m:e>
                                <m:r>
                                  <a:rPr lang="en-US" sz="1350" i="1">
                                    <a:latin typeface="Cambria Math" panose="02040503050406030204" pitchFamily="18" charset="0"/>
                                  </a:rPr>
                                  <m:t>2</m:t>
                                </m:r>
                              </m:e>
                            </m:mr>
                          </m:m>
                        </m:e>
                      </m:d>
                      <m:r>
                        <a:rPr lang="en-US" sz="1350" i="1">
                          <a:latin typeface="Cambria Math" panose="02040503050406030204" pitchFamily="18" charset="0"/>
                        </a:rPr>
                        <m:t>=</m:t>
                      </m:r>
                      <m:f>
                        <m:fPr>
                          <m:ctrlPr>
                            <a:rPr lang="en-US" sz="1350" i="1">
                              <a:latin typeface="Cambria Math" panose="02040503050406030204" pitchFamily="18" charset="0"/>
                            </a:rPr>
                          </m:ctrlPr>
                        </m:fPr>
                        <m:num>
                          <m:r>
                            <a:rPr lang="en-US" sz="1350" i="1">
                              <a:latin typeface="Cambria Math" panose="02040503050406030204" pitchFamily="18" charset="0"/>
                            </a:rPr>
                            <m:t>𝑛</m:t>
                          </m:r>
                          <m:r>
                            <a:rPr lang="en-US" sz="1350" i="1">
                              <a:latin typeface="Cambria Math" panose="02040503050406030204" pitchFamily="18" charset="0"/>
                            </a:rPr>
                            <m:t>(</m:t>
                          </m:r>
                          <m:r>
                            <a:rPr lang="en-US" sz="1350" i="1">
                              <a:latin typeface="Cambria Math" panose="02040503050406030204" pitchFamily="18" charset="0"/>
                            </a:rPr>
                            <m:t>𝑛</m:t>
                          </m:r>
                          <m:r>
                            <a:rPr lang="en-US" sz="1350" i="1">
                              <a:latin typeface="Cambria Math" panose="02040503050406030204" pitchFamily="18" charset="0"/>
                            </a:rPr>
                            <m:t>−1)</m:t>
                          </m:r>
                        </m:num>
                        <m:den>
                          <m:r>
                            <a:rPr lang="en-US" sz="1350" i="1">
                              <a:latin typeface="Cambria Math" panose="02040503050406030204" pitchFamily="18" charset="0"/>
                            </a:rPr>
                            <m:t>2</m:t>
                          </m:r>
                        </m:den>
                      </m:f>
                    </m:oMath>
                  </a14:m>
                  <a:endParaRPr lang="en-US" sz="1350" dirty="0"/>
                </a:p>
              </p:txBody>
            </p:sp>
          </mc:Choice>
          <mc:Fallback xmlns="">
            <p:sp>
              <p:nvSpPr>
                <p:cNvPr id="3" name="Speech Bubble: Rectangle 2">
                  <a:extLst>
                    <a:ext uri="{FF2B5EF4-FFF2-40B4-BE49-F238E27FC236}">
                      <a16:creationId xmlns:a16="http://schemas.microsoft.com/office/drawing/2014/main" id="{F451DC6A-E75C-423E-AC32-B08AEF248B1D}"/>
                    </a:ext>
                  </a:extLst>
                </p:cNvPr>
                <p:cNvSpPr>
                  <a:spLocks noRot="1" noChangeAspect="1" noMove="1" noResize="1" noEditPoints="1" noAdjustHandles="1" noChangeArrowheads="1" noChangeShapeType="1" noTextEdit="1"/>
                </p:cNvSpPr>
                <p:nvPr/>
              </p:nvSpPr>
              <p:spPr>
                <a:xfrm>
                  <a:off x="5292935" y="3240895"/>
                  <a:ext cx="3440151" cy="1384995"/>
                </a:xfrm>
                <a:prstGeom prst="wedgeRectCallout">
                  <a:avLst>
                    <a:gd name="adj1" fmla="val -88660"/>
                    <a:gd name="adj2" fmla="val 95946"/>
                  </a:avLst>
                </a:prstGeom>
                <a:blipFill>
                  <a:blip r:embed="rId3"/>
                  <a:stretch>
                    <a:fillRect r="-502"/>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59DE6AB8-0BD3-437A-AF6B-ED87A13705D9}"/>
                </a:ext>
              </a:extLst>
            </p:cNvPr>
            <p:cNvSpPr/>
            <p:nvPr/>
          </p:nvSpPr>
          <p:spPr>
            <a:xfrm>
              <a:off x="533865" y="6218962"/>
              <a:ext cx="4767014" cy="415498"/>
            </a:xfrm>
            <a:prstGeom prst="rect">
              <a:avLst/>
            </a:prstGeom>
          </p:spPr>
          <p:txBody>
            <a:bodyPr wrap="square">
              <a:spAutoFit/>
            </a:bodyPr>
            <a:lstStyle/>
            <a:p>
              <a:r>
                <a:rPr lang="en-US" sz="1050" dirty="0"/>
                <a:t>Source: Permutations/Combinations Cheat Sheets by Oleksii </a:t>
              </a:r>
              <a:r>
                <a:rPr lang="en-US" sz="1050" dirty="0" err="1"/>
                <a:t>Trekhleb</a:t>
              </a:r>
              <a:r>
                <a:rPr lang="en-US" sz="1050" dirty="0"/>
                <a:t> </a:t>
              </a:r>
              <a:br>
                <a:rPr lang="en-US" sz="1050" dirty="0"/>
              </a:br>
              <a:r>
                <a:rPr lang="en-US" sz="1050" dirty="0">
                  <a:hlinkClick r:id="rId4"/>
                </a:rPr>
                <a:t>https://itnext.io/permutations-combinations-algorithms-cheat-sheet-68c14879aba5</a:t>
              </a:r>
              <a:r>
                <a:rPr lang="en-US" sz="1050" dirty="0"/>
                <a:t> </a:t>
              </a:r>
            </a:p>
          </p:txBody>
        </p:sp>
        <p:grpSp>
          <p:nvGrpSpPr>
            <p:cNvPr id="9" name="Group 8">
              <a:extLst>
                <a:ext uri="{FF2B5EF4-FFF2-40B4-BE49-F238E27FC236}">
                  <a16:creationId xmlns:a16="http://schemas.microsoft.com/office/drawing/2014/main" id="{0AFE552A-A9D9-7D22-D0CA-9A9167734DE2}"/>
                </a:ext>
              </a:extLst>
            </p:cNvPr>
            <p:cNvGrpSpPr/>
            <p:nvPr/>
          </p:nvGrpSpPr>
          <p:grpSpPr>
            <a:xfrm>
              <a:off x="4343400" y="3661734"/>
              <a:ext cx="925151" cy="602166"/>
              <a:chOff x="4323885" y="3116433"/>
              <a:chExt cx="925151" cy="602166"/>
            </a:xfrm>
          </p:grpSpPr>
          <p:sp>
            <p:nvSpPr>
              <p:cNvPr id="4" name="Right Brace 3">
                <a:extLst>
                  <a:ext uri="{FF2B5EF4-FFF2-40B4-BE49-F238E27FC236}">
                    <a16:creationId xmlns:a16="http://schemas.microsoft.com/office/drawing/2014/main" id="{AE6E5F9E-C81D-4F4B-B165-D063708EEA5C}"/>
                  </a:ext>
                </a:extLst>
              </p:cNvPr>
              <p:cNvSpPr/>
              <p:nvPr/>
            </p:nvSpPr>
            <p:spPr>
              <a:xfrm>
                <a:off x="4323885" y="3116433"/>
                <a:ext cx="133815" cy="60216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60DEA3CF-FC0B-4EEF-BA23-2B4D1E9EA006}"/>
                      </a:ext>
                    </a:extLst>
                  </p:cNvPr>
                  <p:cNvSpPr/>
                  <p:nvPr/>
                </p:nvSpPr>
                <p:spPr>
                  <a:xfrm>
                    <a:off x="4437724" y="3227440"/>
                    <a:ext cx="811312" cy="43742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ctrlPr>
                                <a:rPr lang="en-US" sz="1350" i="1">
                                  <a:latin typeface="Cambria Math" panose="02040503050406030204" pitchFamily="18" charset="0"/>
                                </a:rPr>
                              </m:ctrlPr>
                            </m:dPr>
                            <m:e>
                              <m:m>
                                <m:mPr>
                                  <m:mcs>
                                    <m:mc>
                                      <m:mcPr>
                                        <m:count m:val="1"/>
                                        <m:mcJc m:val="center"/>
                                      </m:mcPr>
                                    </m:mc>
                                  </m:mcs>
                                  <m:ctrlPr>
                                    <a:rPr lang="en-US" sz="1350" i="1">
                                      <a:latin typeface="Cambria Math" panose="02040503050406030204" pitchFamily="18" charset="0"/>
                                    </a:rPr>
                                  </m:ctrlPr>
                                </m:mPr>
                                <m:mr>
                                  <m:e>
                                    <m:r>
                                      <m:rPr>
                                        <m:brk m:alnAt="7"/>
                                      </m:rPr>
                                      <a:rPr lang="en-US" sz="1350" i="1">
                                        <a:latin typeface="Cambria Math" panose="02040503050406030204" pitchFamily="18" charset="0"/>
                                      </a:rPr>
                                      <m:t>3</m:t>
                                    </m:r>
                                  </m:e>
                                </m:mr>
                                <m:mr>
                                  <m:e>
                                    <m:r>
                                      <a:rPr lang="en-US" sz="1350" i="1">
                                        <a:latin typeface="Cambria Math" panose="02040503050406030204" pitchFamily="18" charset="0"/>
                                      </a:rPr>
                                      <m:t>2</m:t>
                                    </m:r>
                                  </m:e>
                                </m:mr>
                              </m:m>
                            </m:e>
                          </m:d>
                          <m:r>
                            <a:rPr lang="en-US" sz="1350" i="1">
                              <a:latin typeface="Cambria Math" panose="02040503050406030204" pitchFamily="18" charset="0"/>
                            </a:rPr>
                            <m:t>=3</m:t>
                          </m:r>
                        </m:oMath>
                      </m:oMathPara>
                    </a14:m>
                    <a:endParaRPr lang="en-US" sz="1350" dirty="0"/>
                  </a:p>
                </p:txBody>
              </p:sp>
            </mc:Choice>
            <mc:Fallback xmlns="">
              <p:sp>
                <p:nvSpPr>
                  <p:cNvPr id="7" name="Rectangle 6">
                    <a:extLst>
                      <a:ext uri="{FF2B5EF4-FFF2-40B4-BE49-F238E27FC236}">
                        <a16:creationId xmlns:a16="http://schemas.microsoft.com/office/drawing/2014/main" id="{60DEA3CF-FC0B-4EEF-BA23-2B4D1E9EA006}"/>
                      </a:ext>
                    </a:extLst>
                  </p:cNvPr>
                  <p:cNvSpPr>
                    <a:spLocks noRot="1" noChangeAspect="1" noMove="1" noResize="1" noEditPoints="1" noAdjustHandles="1" noChangeArrowheads="1" noChangeShapeType="1" noTextEdit="1"/>
                  </p:cNvSpPr>
                  <p:nvPr/>
                </p:nvSpPr>
                <p:spPr>
                  <a:xfrm>
                    <a:off x="4437724" y="3227440"/>
                    <a:ext cx="811312" cy="437427"/>
                  </a:xfrm>
                  <a:prstGeom prst="rect">
                    <a:avLst/>
                  </a:prstGeom>
                  <a:blipFill>
                    <a:blip r:embed="rId5"/>
                    <a:stretch>
                      <a:fillRect b="-1389"/>
                    </a:stretch>
                  </a:blipFill>
                </p:spPr>
                <p:txBody>
                  <a:bodyPr/>
                  <a:lstStyle/>
                  <a:p>
                    <a:r>
                      <a:rPr lang="en-US">
                        <a:noFill/>
                      </a:rPr>
                      <a:t> </a:t>
                    </a:r>
                  </a:p>
                </p:txBody>
              </p:sp>
            </mc:Fallback>
          </mc:AlternateContent>
        </p:grpSp>
      </p:grpSp>
      <p:sp>
        <p:nvSpPr>
          <p:cNvPr id="8" name="Title 7">
            <a:extLst>
              <a:ext uri="{FF2B5EF4-FFF2-40B4-BE49-F238E27FC236}">
                <a16:creationId xmlns:a16="http://schemas.microsoft.com/office/drawing/2014/main" id="{8F578A23-5E6F-460D-25E4-1BFFD63A61C1}"/>
              </a:ext>
            </a:extLst>
          </p:cNvPr>
          <p:cNvSpPr>
            <a:spLocks noGrp="1"/>
          </p:cNvSpPr>
          <p:nvPr>
            <p:ph type="title"/>
          </p:nvPr>
        </p:nvSpPr>
        <p:spPr>
          <a:xfrm>
            <a:off x="533865" y="431289"/>
            <a:ext cx="7886700" cy="481989"/>
          </a:xfrm>
        </p:spPr>
        <p:txBody>
          <a:bodyPr vert="horz" lIns="91440" tIns="45720" rIns="91440" bIns="45720" rtlCol="0" anchor="ctr">
            <a:normAutofit fontScale="90000"/>
          </a:bodyPr>
          <a:lstStyle/>
          <a:p>
            <a:r>
              <a:rPr lang="en-US" dirty="0"/>
              <a:t>Reminder: Combinatorics - Combinations</a:t>
            </a:r>
          </a:p>
        </p:txBody>
      </p:sp>
    </p:spTree>
    <p:extLst>
      <p:ext uri="{BB962C8B-B14F-4D97-AF65-F5344CB8AC3E}">
        <p14:creationId xmlns:p14="http://schemas.microsoft.com/office/powerpoint/2010/main" val="39890009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39E30-6893-4BA5-A7BD-8CE03B569160}"/>
              </a:ext>
            </a:extLst>
          </p:cNvPr>
          <p:cNvSpPr>
            <a:spLocks noGrp="1"/>
          </p:cNvSpPr>
          <p:nvPr>
            <p:ph type="title"/>
          </p:nvPr>
        </p:nvSpPr>
        <p:spPr/>
        <p:txBody>
          <a:bodyPr vert="horz" lIns="68580" tIns="34290" rIns="68580" bIns="34290" rtlCol="0" anchor="ctr">
            <a:normAutofit/>
          </a:bodyPr>
          <a:lstStyle/>
          <a:p>
            <a:r>
              <a:rPr lang="en-US" sz="3000" dirty="0"/>
              <a:t>Example: What is the State Space Size?</a:t>
            </a:r>
          </a:p>
        </p:txBody>
      </p:sp>
      <p:pic>
        <p:nvPicPr>
          <p:cNvPr id="3" name="Picture 4" descr="vacuum2-environment">
            <a:extLst>
              <a:ext uri="{FF2B5EF4-FFF2-40B4-BE49-F238E27FC236}">
                <a16:creationId xmlns:a16="http://schemas.microsoft.com/office/drawing/2014/main" id="{E224BE64-C346-D3E4-1D1E-11567FB0BC89}"/>
              </a:ext>
            </a:extLst>
          </p:cNvPr>
          <p:cNvPicPr>
            <a:picLocks noChangeAspect="1" noChangeArrowheads="1"/>
          </p:cNvPicPr>
          <p:nvPr/>
        </p:nvPicPr>
        <p:blipFill>
          <a:blip r:embed="rId2" cstate="print"/>
          <a:srcRect/>
          <a:stretch>
            <a:fillRect/>
          </a:stretch>
        </p:blipFill>
        <p:spPr bwMode="auto">
          <a:xfrm>
            <a:off x="1898860" y="1341233"/>
            <a:ext cx="1193377" cy="610565"/>
          </a:xfrm>
          <a:prstGeom prst="rect">
            <a:avLst/>
          </a:prstGeom>
          <a:noFill/>
        </p:spPr>
      </p:pic>
      <p:pic>
        <p:nvPicPr>
          <p:cNvPr id="9" name="Picture 8">
            <a:extLst>
              <a:ext uri="{FF2B5EF4-FFF2-40B4-BE49-F238E27FC236}">
                <a16:creationId xmlns:a16="http://schemas.microsoft.com/office/drawing/2014/main" id="{DA8E13B6-4252-A139-34A0-8DF3C278CC28}"/>
              </a:ext>
            </a:extLst>
          </p:cNvPr>
          <p:cNvPicPr/>
          <p:nvPr/>
        </p:nvPicPr>
        <p:blipFill>
          <a:blip r:embed="rId3"/>
          <a:stretch/>
        </p:blipFill>
        <p:spPr>
          <a:xfrm>
            <a:off x="4800600" y="1341233"/>
            <a:ext cx="3962398" cy="4800600"/>
          </a:xfrm>
          <a:prstGeom prst="rect">
            <a:avLst/>
          </a:prstGeom>
          <a:ln>
            <a:noFill/>
          </a:ln>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AA4BE5D2-9BA6-DB08-A4B5-2ED3B98CB6AD}"/>
                  </a:ext>
                </a:extLst>
              </p:cNvPr>
              <p:cNvSpPr txBox="1"/>
              <p:nvPr/>
            </p:nvSpPr>
            <p:spPr>
              <a:xfrm>
                <a:off x="609351" y="1947704"/>
                <a:ext cx="4115049" cy="3108543"/>
              </a:xfrm>
              <a:prstGeom prst="rect">
                <a:avLst/>
              </a:prstGeom>
              <a:noFill/>
            </p:spPr>
            <p:txBody>
              <a:bodyPr wrap="square" rtlCol="0">
                <a:spAutoFit/>
              </a:bodyPr>
              <a:lstStyle/>
              <a:p>
                <a:r>
                  <a:rPr lang="en-US" sz="1400" b="1" dirty="0"/>
                  <a:t>Dirt</a:t>
                </a:r>
              </a:p>
              <a:p>
                <a:pPr marL="285750" indent="-285750">
                  <a:buFont typeface="Arial" panose="020B0604020202020204" pitchFamily="34" charset="0"/>
                  <a:buChar char="•"/>
                </a:pPr>
                <a:r>
                  <a:rPr lang="en-US" sz="1400" b="1" dirty="0"/>
                  <a:t>Permutation:</a:t>
                </a:r>
                <a:r>
                  <a:rPr lang="en-US" sz="1400" dirty="0"/>
                  <a:t> A and B are different rooms, order does matter!</a:t>
                </a:r>
              </a:p>
              <a:p>
                <a:pPr marL="285750" indent="-285750">
                  <a:buFont typeface="Arial" panose="020B0604020202020204" pitchFamily="34" charset="0"/>
                  <a:buChar char="•"/>
                </a:pPr>
                <a:r>
                  <a:rPr lang="en-US" sz="1400" b="1" dirty="0"/>
                  <a:t>With repetition: </a:t>
                </a:r>
                <a:r>
                  <a:rPr lang="en-US" sz="1400" dirty="0"/>
                  <a:t>Dirt can be in both rooms.</a:t>
                </a:r>
              </a:p>
              <a:p>
                <a:pPr marL="285750" indent="-285750">
                  <a:buFont typeface="Arial" panose="020B0604020202020204" pitchFamily="34" charset="0"/>
                  <a:buChar char="•"/>
                </a:pPr>
                <a:r>
                  <a:rPr lang="en-US" sz="1400" dirty="0"/>
                  <a:t>There are </a:t>
                </a:r>
                <a14:m>
                  <m:oMath xmlns:m="http://schemas.openxmlformats.org/officeDocument/2006/math">
                    <m:r>
                      <a:rPr lang="en-US" sz="1400" b="0" i="1" smtClean="0">
                        <a:latin typeface="Cambria Math" panose="02040503050406030204" pitchFamily="18" charset="0"/>
                      </a:rPr>
                      <m:t>2</m:t>
                    </m:r>
                  </m:oMath>
                </a14:m>
                <a:r>
                  <a:rPr lang="en-US" sz="1400" dirty="0"/>
                  <a:t> options (clean/dirty)</a:t>
                </a:r>
              </a:p>
              <a:p>
                <a:endParaRPr lang="en-US" sz="1400" dirty="0"/>
              </a:p>
              <a:p>
                <a:pPr/>
                <a14:m>
                  <m:oMathPara xmlns:m="http://schemas.openxmlformats.org/officeDocument/2006/math">
                    <m:oMathParaPr>
                      <m:jc m:val="centerGroup"/>
                    </m:oMathParaPr>
                    <m:oMath xmlns:m="http://schemas.openxmlformats.org/officeDocument/2006/math">
                      <m:sSup>
                        <m:sSupPr>
                          <m:ctrlPr>
                            <a:rPr lang="en-US" sz="1400" b="0" i="1" smtClean="0">
                              <a:latin typeface="Cambria Math" panose="02040503050406030204" pitchFamily="18" charset="0"/>
                            </a:rPr>
                          </m:ctrlPr>
                        </m:sSupPr>
                        <m:e>
                          <m:r>
                            <a:rPr lang="en-US" sz="1400" i="1">
                              <a:latin typeface="Cambria Math" panose="02040503050406030204" pitchFamily="18" charset="0"/>
                            </a:rPr>
                            <m:t>→</m:t>
                          </m:r>
                          <m:r>
                            <a:rPr lang="en-US" sz="1400" b="0" i="1" smtClean="0">
                              <a:latin typeface="Cambria Math" panose="02040503050406030204" pitchFamily="18" charset="0"/>
                            </a:rPr>
                            <m:t>2</m:t>
                          </m:r>
                        </m:e>
                        <m:sup>
                          <m:r>
                            <a:rPr lang="en-US" sz="1400" b="0" i="1" smtClean="0">
                              <a:latin typeface="Cambria Math" panose="02040503050406030204" pitchFamily="18" charset="0"/>
                            </a:rPr>
                            <m:t>2</m:t>
                          </m:r>
                        </m:sup>
                      </m:sSup>
                    </m:oMath>
                  </m:oMathPara>
                </a14:m>
                <a:endParaRPr lang="en-US" sz="1400" dirty="0"/>
              </a:p>
              <a:p>
                <a:endParaRPr lang="en-US" sz="1400" dirty="0"/>
              </a:p>
              <a:p>
                <a:r>
                  <a:rPr lang="en-US" sz="1400" b="1" dirty="0"/>
                  <a:t>Robot location</a:t>
                </a:r>
              </a:p>
              <a:p>
                <a:pPr marL="285750" indent="-285750">
                  <a:buFont typeface="Arial" panose="020B0604020202020204" pitchFamily="34" charset="0"/>
                  <a:buChar char="•"/>
                </a:pPr>
                <a:r>
                  <a:rPr lang="en-US" sz="1400" dirty="0"/>
                  <a:t>Can be in 1 out of 2 rooms.</a:t>
                </a:r>
              </a:p>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→2</m:t>
                      </m:r>
                    </m:oMath>
                  </m:oMathPara>
                </a14:m>
                <a:endParaRPr lang="en-US" sz="1400" dirty="0"/>
              </a:p>
              <a:p>
                <a:endParaRPr lang="en-US" sz="1400" dirty="0"/>
              </a:p>
              <a:p>
                <a:r>
                  <a:rPr lang="en-US" sz="1400" dirty="0"/>
                  <a:t>Total:    </a:t>
                </a:r>
                <a14:m>
                  <m:oMath xmlns:m="http://schemas.openxmlformats.org/officeDocument/2006/math">
                    <m:r>
                      <a:rPr lang="en-US" sz="1400" b="0" i="1" smtClean="0">
                        <a:latin typeface="Cambria Math" panose="02040503050406030204" pitchFamily="18" charset="0"/>
                      </a:rPr>
                      <m:t>𝑛</m:t>
                    </m:r>
                    <m:r>
                      <a:rPr lang="en-US" sz="1400" b="0" i="0" smtClean="0">
                        <a:latin typeface="Cambria Math" panose="02040503050406030204" pitchFamily="18" charset="0"/>
                      </a:rPr>
                      <m:t>=</m:t>
                    </m:r>
                    <m:r>
                      <a:rPr lang="en-US" sz="1400" b="0" i="1" smtClean="0">
                        <a:latin typeface="Cambria Math" panose="02040503050406030204" pitchFamily="18" charset="0"/>
                      </a:rPr>
                      <m:t>2</m:t>
                    </m:r>
                    <m:sSup>
                      <m:sSupPr>
                        <m:ctrlPr>
                          <a:rPr lang="en-US" sz="1400" b="0" i="1" smtClean="0">
                            <a:latin typeface="Cambria Math" panose="02040503050406030204" pitchFamily="18" charset="0"/>
                          </a:rPr>
                        </m:ctrlPr>
                      </m:sSupPr>
                      <m:e>
                        <m:r>
                          <a:rPr lang="en-US" sz="1400" b="0" i="1" smtClean="0">
                            <a:latin typeface="Cambria Math" panose="02040503050406030204" pitchFamily="18" charset="0"/>
                          </a:rPr>
                          <m:t>×2</m:t>
                        </m:r>
                      </m:e>
                      <m:sup>
                        <m:r>
                          <a:rPr lang="en-US" sz="1400" b="0" i="1" smtClean="0">
                            <a:latin typeface="Cambria Math" panose="02040503050406030204" pitchFamily="18" charset="0"/>
                          </a:rPr>
                          <m:t>2</m:t>
                        </m:r>
                      </m:sup>
                    </m:sSup>
                    <m:r>
                      <a:rPr lang="en-US" sz="1400" b="0" i="1" smtClean="0">
                        <a:latin typeface="Cambria Math" panose="02040503050406030204" pitchFamily="18" charset="0"/>
                      </a:rPr>
                      <m:t>=</m:t>
                    </m:r>
                    <m:sSup>
                      <m:sSupPr>
                        <m:ctrlPr>
                          <a:rPr lang="en-US" sz="1400" b="0" i="1" smtClean="0">
                            <a:latin typeface="Cambria Math" panose="02040503050406030204" pitchFamily="18" charset="0"/>
                          </a:rPr>
                        </m:ctrlPr>
                      </m:sSupPr>
                      <m:e>
                        <m:r>
                          <a:rPr lang="en-US" sz="1400" b="0" i="1" smtClean="0">
                            <a:latin typeface="Cambria Math" panose="02040503050406030204" pitchFamily="18" charset="0"/>
                          </a:rPr>
                          <m:t>2</m:t>
                        </m:r>
                      </m:e>
                      <m:sup>
                        <m:r>
                          <a:rPr lang="en-US" sz="1400" b="0" i="1" smtClean="0">
                            <a:latin typeface="Cambria Math" panose="02040503050406030204" pitchFamily="18" charset="0"/>
                          </a:rPr>
                          <m:t>3</m:t>
                        </m:r>
                      </m:sup>
                    </m:sSup>
                    <m:r>
                      <a:rPr lang="en-US" sz="1400" b="0" i="1" smtClean="0">
                        <a:latin typeface="Cambria Math" panose="02040503050406030204" pitchFamily="18" charset="0"/>
                      </a:rPr>
                      <m:t>=8</m:t>
                    </m:r>
                  </m:oMath>
                </a14:m>
                <a:endParaRPr lang="en-US" sz="1400" dirty="0"/>
              </a:p>
              <a:p>
                <a:endParaRPr lang="en-US" sz="1400" dirty="0"/>
              </a:p>
            </p:txBody>
          </p:sp>
        </mc:Choice>
        <mc:Fallback xmlns="">
          <p:sp>
            <p:nvSpPr>
              <p:cNvPr id="10" name="TextBox 9">
                <a:extLst>
                  <a:ext uri="{FF2B5EF4-FFF2-40B4-BE49-F238E27FC236}">
                    <a16:creationId xmlns:a16="http://schemas.microsoft.com/office/drawing/2014/main" id="{AA4BE5D2-9BA6-DB08-A4B5-2ED3B98CB6AD}"/>
                  </a:ext>
                </a:extLst>
              </p:cNvPr>
              <p:cNvSpPr txBox="1">
                <a:spLocks noRot="1" noChangeAspect="1" noMove="1" noResize="1" noEditPoints="1" noAdjustHandles="1" noChangeArrowheads="1" noChangeShapeType="1" noTextEdit="1"/>
              </p:cNvSpPr>
              <p:nvPr/>
            </p:nvSpPr>
            <p:spPr>
              <a:xfrm>
                <a:off x="609351" y="1947704"/>
                <a:ext cx="4115049" cy="3108543"/>
              </a:xfrm>
              <a:prstGeom prst="rect">
                <a:avLst/>
              </a:prstGeom>
              <a:blipFill>
                <a:blip r:embed="rId4"/>
                <a:stretch>
                  <a:fillRect l="-444" t="-393"/>
                </a:stretch>
              </a:blipFill>
            </p:spPr>
            <p:txBody>
              <a:bodyPr/>
              <a:lstStyle/>
              <a:p>
                <a:r>
                  <a:rPr lang="en-US">
                    <a:noFill/>
                  </a:rPr>
                  <a:t> </a:t>
                </a:r>
              </a:p>
            </p:txBody>
          </p:sp>
        </mc:Fallback>
      </mc:AlternateContent>
      <p:sp>
        <p:nvSpPr>
          <p:cNvPr id="14" name="Rectangle 13">
            <a:extLst>
              <a:ext uri="{FF2B5EF4-FFF2-40B4-BE49-F238E27FC236}">
                <a16:creationId xmlns:a16="http://schemas.microsoft.com/office/drawing/2014/main" id="{BD37989B-9DC4-B573-F0AD-894463503E2E}"/>
              </a:ext>
            </a:extLst>
          </p:cNvPr>
          <p:cNvSpPr/>
          <p:nvPr/>
        </p:nvSpPr>
        <p:spPr>
          <a:xfrm>
            <a:off x="4835589" y="2152949"/>
            <a:ext cx="1637800" cy="381000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6E7C59E0-D992-775F-588C-62C6634E6ECF}"/>
              </a:ext>
            </a:extLst>
          </p:cNvPr>
          <p:cNvCxnSpPr>
            <a:cxnSpLocks/>
          </p:cNvCxnSpPr>
          <p:nvPr/>
        </p:nvCxnSpPr>
        <p:spPr>
          <a:xfrm flipH="1" flipV="1">
            <a:off x="2782253" y="3463521"/>
            <a:ext cx="2551747" cy="1718079"/>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5" name="TextBox 4">
            <a:extLst>
              <a:ext uri="{FF2B5EF4-FFF2-40B4-BE49-F238E27FC236}">
                <a16:creationId xmlns:a16="http://schemas.microsoft.com/office/drawing/2014/main" id="{54AA3B0F-E12F-0ECA-945E-B140E472F50A}"/>
              </a:ext>
            </a:extLst>
          </p:cNvPr>
          <p:cNvSpPr txBox="1"/>
          <p:nvPr/>
        </p:nvSpPr>
        <p:spPr>
          <a:xfrm>
            <a:off x="4964235" y="5568793"/>
            <a:ext cx="1399376" cy="523220"/>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US" sz="1400" b="1" dirty="0"/>
              <a:t>r … # of rooms</a:t>
            </a:r>
            <a:br>
              <a:rPr lang="en-US" sz="1400" b="1" dirty="0"/>
            </a:br>
            <a:r>
              <a:rPr lang="en-US" sz="1400" b="1" dirty="0"/>
              <a:t>n … options</a:t>
            </a:r>
          </a:p>
        </p:txBody>
      </p:sp>
      <p:pic>
        <p:nvPicPr>
          <p:cNvPr id="6" name="Picture 5">
            <a:extLst>
              <a:ext uri="{FF2B5EF4-FFF2-40B4-BE49-F238E27FC236}">
                <a16:creationId xmlns:a16="http://schemas.microsoft.com/office/drawing/2014/main" id="{2A8D7251-0F0F-237E-29D7-20093B0B33F8}"/>
              </a:ext>
            </a:extLst>
          </p:cNvPr>
          <p:cNvPicPr>
            <a:picLocks noChangeAspect="1"/>
          </p:cNvPicPr>
          <p:nvPr/>
        </p:nvPicPr>
        <p:blipFill>
          <a:blip r:embed="rId5"/>
          <a:stretch>
            <a:fillRect/>
          </a:stretch>
        </p:blipFill>
        <p:spPr>
          <a:xfrm>
            <a:off x="2362200" y="4805346"/>
            <a:ext cx="2108595" cy="1816981"/>
          </a:xfrm>
          <a:prstGeom prst="rect">
            <a:avLst/>
          </a:prstGeom>
        </p:spPr>
      </p:pic>
    </p:spTree>
    <p:extLst>
      <p:ext uri="{BB962C8B-B14F-4D97-AF65-F5344CB8AC3E}">
        <p14:creationId xmlns:p14="http://schemas.microsoft.com/office/powerpoint/2010/main" val="1222152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xEl>
                                              <p:pRg st="9" end="9"/>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MAZE. In Black and White.&quot; Art Board Print by TOMSREDBUBBLE | Redbubble">
            <a:extLst>
              <a:ext uri="{FF2B5EF4-FFF2-40B4-BE49-F238E27FC236}">
                <a16:creationId xmlns:a16="http://schemas.microsoft.com/office/drawing/2014/main" id="{2571153B-B059-4858-BF01-466BDD0CE4B3}"/>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3335" b="12480"/>
          <a:stretch/>
        </p:blipFill>
        <p:spPr bwMode="auto">
          <a:xfrm>
            <a:off x="914400" y="2133600"/>
            <a:ext cx="1778794" cy="1758554"/>
          </a:xfrm>
          <a:prstGeom prst="rect">
            <a:avLst/>
          </a:prstGeom>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B08B44E6-866D-4A5E-AFB3-D9DCA58C75D3}"/>
              </a:ext>
            </a:extLst>
          </p:cNvPr>
          <p:cNvSpPr/>
          <p:nvPr/>
        </p:nvSpPr>
        <p:spPr>
          <a:xfrm>
            <a:off x="914400" y="3908908"/>
            <a:ext cx="177879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a:solidFill>
                  <a:srgbClr val="FFFFFF"/>
                </a:solidFill>
              </a:rPr>
              <a:t>Maze</a:t>
            </a:r>
          </a:p>
        </p:txBody>
      </p:sp>
      <p:pic>
        <p:nvPicPr>
          <p:cNvPr id="1028" name="Picture 4" descr="The eight queens puzzle in Python | Solarian Programmer">
            <a:extLst>
              <a:ext uri="{FF2B5EF4-FFF2-40B4-BE49-F238E27FC236}">
                <a16:creationId xmlns:a16="http://schemas.microsoft.com/office/drawing/2014/main" id="{9FC19A06-CBF6-4819-B189-F9D337D6FC1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743200" y="2133600"/>
            <a:ext cx="1759744" cy="1758554"/>
          </a:xfrm>
          <a:prstGeom prst="rect">
            <a:avLst/>
          </a:prstGeom>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14677E2A-E997-42CC-B03B-6B72B6934E54}"/>
              </a:ext>
            </a:extLst>
          </p:cNvPr>
          <p:cNvSpPr/>
          <p:nvPr/>
        </p:nvSpPr>
        <p:spPr>
          <a:xfrm>
            <a:off x="2743200" y="3908908"/>
            <a:ext cx="175974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8-queens problem</a:t>
            </a:r>
          </a:p>
        </p:txBody>
      </p:sp>
      <p:pic>
        <p:nvPicPr>
          <p:cNvPr id="1026" name="Picture 2">
            <a:extLst>
              <a:ext uri="{FF2B5EF4-FFF2-40B4-BE49-F238E27FC236}">
                <a16:creationId xmlns:a16="http://schemas.microsoft.com/office/drawing/2014/main" id="{BEECF329-1304-4A9B-905D-61E6EC19569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4439"/>
          <a:stretch/>
        </p:blipFill>
        <p:spPr bwMode="auto">
          <a:xfrm>
            <a:off x="4554139" y="2133600"/>
            <a:ext cx="1872854" cy="1758554"/>
          </a:xfrm>
          <a:prstGeom prst="rect">
            <a:avLst/>
          </a:prstGeom>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6680FC1-2E9B-4D1E-BE6C-BA13EF788FB4}"/>
              </a:ext>
            </a:extLst>
          </p:cNvPr>
          <p:cNvSpPr/>
          <p:nvPr/>
        </p:nvSpPr>
        <p:spPr>
          <a:xfrm>
            <a:off x="4554139" y="3908908"/>
            <a:ext cx="187285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8-puzzle problem</a:t>
            </a:r>
          </a:p>
        </p:txBody>
      </p:sp>
      <p:pic>
        <p:nvPicPr>
          <p:cNvPr id="1030" name="Picture 6" descr="Tic-tac-toe - Wikipedia">
            <a:extLst>
              <a:ext uri="{FF2B5EF4-FFF2-40B4-BE49-F238E27FC236}">
                <a16:creationId xmlns:a16="http://schemas.microsoft.com/office/drawing/2014/main" id="{C8966331-BED0-4CC1-988D-8EF4F768252A}"/>
              </a:ext>
            </a:extLst>
          </p:cNvPr>
          <p:cNvPicPr>
            <a:picLocks noChangeAspect="1" noChangeArrowheads="1"/>
          </p:cNvPicPr>
          <p:nvPr/>
        </p:nvPicPr>
        <p:blipFill>
          <a:blip r:embed="rId5" cstate="print">
            <a:biLevel thresh="25000"/>
            <a:extLst>
              <a:ext uri="{BEBA8EAE-BF5A-486C-A8C5-ECC9F3942E4B}">
                <a14:imgProps xmlns:a14="http://schemas.microsoft.com/office/drawing/2010/main">
                  <a14:imgLayer r:embed="rId6">
                    <a14:imgEffect>
                      <a14:saturation sat="33000"/>
                    </a14:imgEffect>
                  </a14:imgLayer>
                </a14:imgProps>
              </a:ext>
              <a:ext uri="{28A0092B-C50C-407E-A947-70E740481C1C}">
                <a14:useLocalDpi xmlns:a14="http://schemas.microsoft.com/office/drawing/2010/main" val="0"/>
              </a:ext>
            </a:extLst>
          </a:blip>
          <a:stretch>
            <a:fillRect/>
          </a:stretch>
        </p:blipFill>
        <p:spPr bwMode="auto">
          <a:xfrm>
            <a:off x="6479381" y="2133600"/>
            <a:ext cx="1983581" cy="1758554"/>
          </a:xfrm>
          <a:prstGeom prst="rect">
            <a:avLst/>
          </a:prstGeom>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02506F6E-739D-46C1-AF74-95E930538CAD}"/>
              </a:ext>
            </a:extLst>
          </p:cNvPr>
          <p:cNvSpPr/>
          <p:nvPr/>
        </p:nvSpPr>
        <p:spPr>
          <a:xfrm>
            <a:off x="6479381" y="3908908"/>
            <a:ext cx="1983581"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Tic-tac-toe</a:t>
            </a:r>
          </a:p>
        </p:txBody>
      </p:sp>
      <p:sp>
        <p:nvSpPr>
          <p:cNvPr id="2" name="Title 1">
            <a:extLst>
              <a:ext uri="{FF2B5EF4-FFF2-40B4-BE49-F238E27FC236}">
                <a16:creationId xmlns:a16="http://schemas.microsoft.com/office/drawing/2014/main" id="{E0F39E30-6893-4BA5-A7BD-8CE03B569160}"/>
              </a:ext>
            </a:extLst>
          </p:cNvPr>
          <p:cNvSpPr>
            <a:spLocks noGrp="1"/>
          </p:cNvSpPr>
          <p:nvPr>
            <p:ph type="title"/>
          </p:nvPr>
        </p:nvSpPr>
        <p:spPr/>
        <p:txBody>
          <a:bodyPr vert="horz" lIns="68580" tIns="34290" rIns="68580" bIns="34290" rtlCol="0" anchor="ctr">
            <a:normAutofit/>
          </a:bodyPr>
          <a:lstStyle/>
          <a:p>
            <a:r>
              <a:rPr lang="en-US" sz="3000" dirty="0"/>
              <a:t>Examples: What is the State Space Size?</a:t>
            </a:r>
          </a:p>
        </p:txBody>
      </p:sp>
      <p:sp>
        <p:nvSpPr>
          <p:cNvPr id="4" name="TextBox 3">
            <a:extLst>
              <a:ext uri="{FF2B5EF4-FFF2-40B4-BE49-F238E27FC236}">
                <a16:creationId xmlns:a16="http://schemas.microsoft.com/office/drawing/2014/main" id="{8FCC58D6-DB77-4484-9D8D-2B3CEA578693}"/>
              </a:ext>
            </a:extLst>
          </p:cNvPr>
          <p:cNvSpPr txBox="1"/>
          <p:nvPr/>
        </p:nvSpPr>
        <p:spPr>
          <a:xfrm>
            <a:off x="628650" y="1506023"/>
            <a:ext cx="8058150" cy="369332"/>
          </a:xfrm>
          <a:prstGeom prst="rect">
            <a:avLst/>
          </a:prstGeom>
          <a:noFill/>
        </p:spPr>
        <p:txBody>
          <a:bodyPr wrap="square" rtlCol="0">
            <a:spAutoFit/>
          </a:bodyPr>
          <a:lstStyle/>
          <a:p>
            <a:r>
              <a:rPr lang="en-US" dirty="0"/>
              <a:t>Often a rough upper limit is sufficient to determine how hard the search problem is.</a:t>
            </a:r>
          </a:p>
        </p:txBody>
      </p:sp>
    </p:spTree>
    <p:extLst>
      <p:ext uri="{BB962C8B-B14F-4D97-AF65-F5344CB8AC3E}">
        <p14:creationId xmlns:p14="http://schemas.microsoft.com/office/powerpoint/2010/main" val="33366246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009B0-C3B3-4372-8611-9599815018B5}"/>
            </a:ext>
          </a:extLst>
        </p:cNvPr>
        <p:cNvGrpSpPr/>
        <p:nvPr/>
      </p:nvGrpSpPr>
      <p:grpSpPr>
        <a:xfrm>
          <a:off x="0" y="0"/>
          <a:ext cx="0" cy="0"/>
          <a:chOff x="0" y="0"/>
          <a:chExt cx="0" cy="0"/>
        </a:xfrm>
      </p:grpSpPr>
      <p:pic>
        <p:nvPicPr>
          <p:cNvPr id="1032" name="Picture 8" descr="MAZE. In Black and White.&quot; Art Board Print by TOMSREDBUBBLE | Redbubble">
            <a:extLst>
              <a:ext uri="{FF2B5EF4-FFF2-40B4-BE49-F238E27FC236}">
                <a16:creationId xmlns:a16="http://schemas.microsoft.com/office/drawing/2014/main" id="{919FC951-B8E8-5127-A904-DE8A7AF32B7E}"/>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3335" b="12480"/>
          <a:stretch/>
        </p:blipFill>
        <p:spPr bwMode="auto">
          <a:xfrm>
            <a:off x="914400" y="2133600"/>
            <a:ext cx="1778794" cy="1758554"/>
          </a:xfrm>
          <a:prstGeom prst="rect">
            <a:avLst/>
          </a:prstGeom>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1DA3F89B-1168-673A-0662-D7E903AC24FB}"/>
              </a:ext>
            </a:extLst>
          </p:cNvPr>
          <p:cNvSpPr/>
          <p:nvPr/>
        </p:nvSpPr>
        <p:spPr>
          <a:xfrm>
            <a:off x="914400" y="3908908"/>
            <a:ext cx="177879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a:solidFill>
                  <a:srgbClr val="FFFFFF"/>
                </a:solidFill>
              </a:rPr>
              <a:t>Maze</a:t>
            </a:r>
          </a:p>
        </p:txBody>
      </p:sp>
      <p:pic>
        <p:nvPicPr>
          <p:cNvPr id="1028" name="Picture 4" descr="The eight queens puzzle in Python | Solarian Programmer">
            <a:extLst>
              <a:ext uri="{FF2B5EF4-FFF2-40B4-BE49-F238E27FC236}">
                <a16:creationId xmlns:a16="http://schemas.microsoft.com/office/drawing/2014/main" id="{4DBDC790-C2DE-54FB-0690-FAADFEB2522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743200" y="2133600"/>
            <a:ext cx="1759744" cy="1758554"/>
          </a:xfrm>
          <a:prstGeom prst="rect">
            <a:avLst/>
          </a:prstGeom>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0581061-96C1-8410-9D29-EB45FBCEAB2F}"/>
              </a:ext>
            </a:extLst>
          </p:cNvPr>
          <p:cNvSpPr/>
          <p:nvPr/>
        </p:nvSpPr>
        <p:spPr>
          <a:xfrm>
            <a:off x="2743200" y="3908908"/>
            <a:ext cx="175974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8-queens problem</a:t>
            </a:r>
          </a:p>
        </p:txBody>
      </p:sp>
      <p:pic>
        <p:nvPicPr>
          <p:cNvPr id="1026" name="Picture 2">
            <a:extLst>
              <a:ext uri="{FF2B5EF4-FFF2-40B4-BE49-F238E27FC236}">
                <a16:creationId xmlns:a16="http://schemas.microsoft.com/office/drawing/2014/main" id="{CB0CAEA0-4BD4-D1B6-4861-331017057E0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4439"/>
          <a:stretch/>
        </p:blipFill>
        <p:spPr bwMode="auto">
          <a:xfrm>
            <a:off x="4554139" y="2133600"/>
            <a:ext cx="1872854" cy="1758554"/>
          </a:xfrm>
          <a:prstGeom prst="rect">
            <a:avLst/>
          </a:prstGeom>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725794C8-869A-4446-ED77-AA84F07764F7}"/>
              </a:ext>
            </a:extLst>
          </p:cNvPr>
          <p:cNvSpPr/>
          <p:nvPr/>
        </p:nvSpPr>
        <p:spPr>
          <a:xfrm>
            <a:off x="4554139" y="3908908"/>
            <a:ext cx="187285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8-puzzle problem</a:t>
            </a:r>
          </a:p>
        </p:txBody>
      </p:sp>
      <p:pic>
        <p:nvPicPr>
          <p:cNvPr id="1030" name="Picture 6" descr="Tic-tac-toe - Wikipedia">
            <a:extLst>
              <a:ext uri="{FF2B5EF4-FFF2-40B4-BE49-F238E27FC236}">
                <a16:creationId xmlns:a16="http://schemas.microsoft.com/office/drawing/2014/main" id="{414EA962-7633-FF8E-D45A-CD621CE39C0C}"/>
              </a:ext>
            </a:extLst>
          </p:cNvPr>
          <p:cNvPicPr>
            <a:picLocks noChangeAspect="1" noChangeArrowheads="1"/>
          </p:cNvPicPr>
          <p:nvPr/>
        </p:nvPicPr>
        <p:blipFill>
          <a:blip r:embed="rId5" cstate="print">
            <a:biLevel thresh="25000"/>
            <a:extLst>
              <a:ext uri="{BEBA8EAE-BF5A-486C-A8C5-ECC9F3942E4B}">
                <a14:imgProps xmlns:a14="http://schemas.microsoft.com/office/drawing/2010/main">
                  <a14:imgLayer r:embed="rId6">
                    <a14:imgEffect>
                      <a14:saturation sat="33000"/>
                    </a14:imgEffect>
                  </a14:imgLayer>
                </a14:imgProps>
              </a:ext>
              <a:ext uri="{28A0092B-C50C-407E-A947-70E740481C1C}">
                <a14:useLocalDpi xmlns:a14="http://schemas.microsoft.com/office/drawing/2010/main" val="0"/>
              </a:ext>
            </a:extLst>
          </a:blip>
          <a:stretch>
            <a:fillRect/>
          </a:stretch>
        </p:blipFill>
        <p:spPr bwMode="auto">
          <a:xfrm>
            <a:off x="6479381" y="2133600"/>
            <a:ext cx="1983581" cy="1758554"/>
          </a:xfrm>
          <a:prstGeom prst="rect">
            <a:avLst/>
          </a:prstGeom>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3731585-6367-DB65-4FDC-B99E58BC7526}"/>
              </a:ext>
            </a:extLst>
          </p:cNvPr>
          <p:cNvSpPr/>
          <p:nvPr/>
        </p:nvSpPr>
        <p:spPr>
          <a:xfrm>
            <a:off x="6479381" y="3908908"/>
            <a:ext cx="1983581"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Tic-tac-toe</a:t>
            </a:r>
          </a:p>
        </p:txBody>
      </p:sp>
      <p:sp>
        <p:nvSpPr>
          <p:cNvPr id="2" name="Title 1">
            <a:extLst>
              <a:ext uri="{FF2B5EF4-FFF2-40B4-BE49-F238E27FC236}">
                <a16:creationId xmlns:a16="http://schemas.microsoft.com/office/drawing/2014/main" id="{C32EB4C7-5944-5D61-664F-D8ECDA4D36EC}"/>
              </a:ext>
            </a:extLst>
          </p:cNvPr>
          <p:cNvSpPr>
            <a:spLocks noGrp="1"/>
          </p:cNvSpPr>
          <p:nvPr>
            <p:ph type="title"/>
          </p:nvPr>
        </p:nvSpPr>
        <p:spPr/>
        <p:txBody>
          <a:bodyPr vert="horz" lIns="68580" tIns="34290" rIns="68580" bIns="34290" rtlCol="0" anchor="ctr">
            <a:normAutofit/>
          </a:bodyPr>
          <a:lstStyle/>
          <a:p>
            <a:r>
              <a:rPr lang="en-US" sz="3000" dirty="0"/>
              <a:t>Examples: What is the State Space Size?</a:t>
            </a:r>
          </a:p>
        </p:txBody>
      </p:sp>
      <p:sp>
        <p:nvSpPr>
          <p:cNvPr id="4" name="TextBox 3">
            <a:extLst>
              <a:ext uri="{FF2B5EF4-FFF2-40B4-BE49-F238E27FC236}">
                <a16:creationId xmlns:a16="http://schemas.microsoft.com/office/drawing/2014/main" id="{95CDD5FF-CBDC-A4B1-03FE-A5241EEC062C}"/>
              </a:ext>
            </a:extLst>
          </p:cNvPr>
          <p:cNvSpPr txBox="1"/>
          <p:nvPr/>
        </p:nvSpPr>
        <p:spPr>
          <a:xfrm>
            <a:off x="628650" y="1506023"/>
            <a:ext cx="8058150" cy="369332"/>
          </a:xfrm>
          <a:prstGeom prst="rect">
            <a:avLst/>
          </a:prstGeom>
          <a:noFill/>
        </p:spPr>
        <p:txBody>
          <a:bodyPr wrap="square" rtlCol="0">
            <a:spAutoFit/>
          </a:bodyPr>
          <a:lstStyle/>
          <a:p>
            <a:r>
              <a:rPr lang="en-US" dirty="0"/>
              <a:t>Often a rough upper limit is sufficient to determine how hard the search problem is.</a:t>
            </a:r>
          </a:p>
        </p:txBody>
      </p:sp>
      <p:sp>
        <p:nvSpPr>
          <p:cNvPr id="3" name="TextBox 2">
            <a:extLst>
              <a:ext uri="{FF2B5EF4-FFF2-40B4-BE49-F238E27FC236}">
                <a16:creationId xmlns:a16="http://schemas.microsoft.com/office/drawing/2014/main" id="{A78B2A05-8718-D264-3F91-B1C48EDD3534}"/>
              </a:ext>
            </a:extLst>
          </p:cNvPr>
          <p:cNvSpPr txBox="1"/>
          <p:nvPr/>
        </p:nvSpPr>
        <p:spPr>
          <a:xfrm>
            <a:off x="990600" y="4343400"/>
            <a:ext cx="1600200" cy="1169551"/>
          </a:xfrm>
          <a:prstGeom prst="rect">
            <a:avLst/>
          </a:prstGeom>
          <a:noFill/>
        </p:spPr>
        <p:txBody>
          <a:bodyPr wrap="square" rtlCol="0">
            <a:spAutoFit/>
          </a:bodyPr>
          <a:lstStyle/>
          <a:p>
            <a:r>
              <a:rPr lang="en-US" sz="1400" dirty="0"/>
              <a:t>Positions the agent can be in. </a:t>
            </a:r>
          </a:p>
          <a:p>
            <a:endParaRPr lang="en-US" sz="1400" dirty="0"/>
          </a:p>
          <a:p>
            <a:r>
              <a:rPr lang="en-US" sz="1400" dirty="0"/>
              <a:t>n = Number of white squares.</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E2A165D8-8BE5-9430-2C62-8F2EC4CF31CA}"/>
                  </a:ext>
                </a:extLst>
              </p:cNvPr>
              <p:cNvSpPr txBox="1"/>
              <p:nvPr/>
            </p:nvSpPr>
            <p:spPr>
              <a:xfrm>
                <a:off x="2693194" y="4343400"/>
                <a:ext cx="1860945" cy="1977721"/>
              </a:xfrm>
              <a:prstGeom prst="rect">
                <a:avLst/>
              </a:prstGeom>
              <a:noFill/>
            </p:spPr>
            <p:txBody>
              <a:bodyPr wrap="square" rtlCol="0">
                <a:spAutoFit/>
              </a:bodyPr>
              <a:lstStyle/>
              <a:p>
                <a:r>
                  <a:rPr lang="en-US" sz="1200" dirty="0"/>
                  <a:t>Action: Move one queen at a time</a:t>
                </a:r>
              </a:p>
              <a:p>
                <a:endParaRPr lang="en-US" sz="1200" dirty="0"/>
              </a:p>
              <a:p>
                <a:r>
                  <a:rPr lang="en-US" sz="1200" dirty="0"/>
                  <a:t>All arrangements with 8 queens on the board.</a:t>
                </a:r>
              </a:p>
              <a:p>
                <a:endParaRPr lang="en-US" sz="1200" dirty="0"/>
              </a:p>
              <a:p>
                <a14:m>
                  <m:oMath xmlns:m="http://schemas.openxmlformats.org/officeDocument/2006/math">
                    <m:r>
                      <a:rPr lang="en-US" sz="1200" i="1" dirty="0" smtClean="0">
                        <a:latin typeface="Cambria Math" panose="02040503050406030204" pitchFamily="18" charset="0"/>
                      </a:rPr>
                      <m:t>𝑛</m:t>
                    </m:r>
                    <m:r>
                      <a:rPr lang="en-US" sz="1200" i="1" dirty="0" smtClean="0">
                        <a:latin typeface="Cambria Math" panose="02040503050406030204" pitchFamily="18" charset="0"/>
                      </a:rPr>
                      <m:t> &lt;</m:t>
                    </m:r>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2</m:t>
                        </m:r>
                      </m:e>
                      <m:sup>
                        <m:r>
                          <a:rPr lang="en-US" sz="1200" b="0" i="1" dirty="0" smtClean="0">
                            <a:latin typeface="Cambria Math" panose="02040503050406030204" pitchFamily="18" charset="0"/>
                          </a:rPr>
                          <m:t>64</m:t>
                        </m:r>
                      </m:sup>
                    </m:sSup>
                    <m:r>
                      <a:rPr lang="en-US" sz="1200" b="0" i="1" dirty="0" smtClean="0">
                        <a:latin typeface="Cambria Math" panose="02040503050406030204" pitchFamily="18" charset="0"/>
                      </a:rPr>
                      <m:t>≈1.8×</m:t>
                    </m:r>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10</m:t>
                        </m:r>
                      </m:e>
                      <m:sup>
                        <m:r>
                          <a:rPr lang="en-US" sz="1200" b="0" i="1" dirty="0" smtClean="0">
                            <a:latin typeface="Cambria Math" panose="02040503050406030204" pitchFamily="18" charset="0"/>
                          </a:rPr>
                          <m:t>19</m:t>
                        </m:r>
                      </m:sup>
                    </m:sSup>
                  </m:oMath>
                </a14:m>
                <a:r>
                  <a:rPr lang="en-US" sz="1200" b="0" dirty="0"/>
                  <a:t>  </a:t>
                </a:r>
              </a:p>
              <a:p>
                <a:endParaRPr lang="en-US" sz="1200" b="0" dirty="0"/>
              </a:p>
              <a:p>
                <a:r>
                  <a:rPr lang="en-US" sz="1200" dirty="0"/>
                  <a:t>We only have 8 queens</a:t>
                </a:r>
                <a:r>
                  <a:rPr lang="en-US" sz="1200" b="0" dirty="0"/>
                  <a:t>:</a:t>
                </a:r>
                <a:br>
                  <a:rPr lang="en-US" sz="1200" b="0" dirty="0"/>
                </a:br>
                <a14:m>
                  <m:oMath xmlns:m="http://schemas.openxmlformats.org/officeDocument/2006/math">
                    <m:r>
                      <a:rPr lang="en-US" sz="1200" b="0" i="1" smtClean="0">
                        <a:latin typeface="Cambria Math" panose="02040503050406030204" pitchFamily="18" charset="0"/>
                      </a:rPr>
                      <m:t>𝑛</m:t>
                    </m:r>
                    <m:r>
                      <a:rPr lang="en-US" sz="1200" b="0" i="1" smtClean="0">
                        <a:latin typeface="Cambria Math" panose="02040503050406030204" pitchFamily="18" charset="0"/>
                      </a:rPr>
                      <m:t>= </m:t>
                    </m:r>
                    <m:d>
                      <m:dPr>
                        <m:ctrlPr>
                          <a:rPr lang="en-US" sz="1200" b="0" i="1" smtClean="0">
                            <a:latin typeface="Cambria Math" panose="02040503050406030204" pitchFamily="18" charset="0"/>
                          </a:rPr>
                        </m:ctrlPr>
                      </m:dPr>
                      <m:e>
                        <m:f>
                          <m:fPr>
                            <m:type m:val="noBar"/>
                            <m:ctrlPr>
                              <a:rPr lang="en-US" sz="1200" b="0" i="1" smtClean="0">
                                <a:latin typeface="Cambria Math" panose="02040503050406030204" pitchFamily="18" charset="0"/>
                              </a:rPr>
                            </m:ctrlPr>
                          </m:fPr>
                          <m:num>
                            <m:r>
                              <a:rPr lang="en-US" sz="1200" b="0" i="1" smtClean="0">
                                <a:latin typeface="Cambria Math" panose="02040503050406030204" pitchFamily="18" charset="0"/>
                              </a:rPr>
                              <m:t>64</m:t>
                            </m:r>
                          </m:num>
                          <m:den>
                            <m:r>
                              <a:rPr lang="en-US" sz="1200" b="0" i="1" smtClean="0">
                                <a:latin typeface="Cambria Math" panose="02040503050406030204" pitchFamily="18" charset="0"/>
                              </a:rPr>
                              <m:t>8</m:t>
                            </m:r>
                          </m:den>
                        </m:f>
                      </m:e>
                    </m:d>
                    <m:r>
                      <a:rPr lang="en-US" sz="1200" b="0" i="1" smtClean="0">
                        <a:latin typeface="Cambria Math" panose="02040503050406030204" pitchFamily="18" charset="0"/>
                      </a:rPr>
                      <m:t>≈4.4×</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9</m:t>
                        </m:r>
                      </m:sup>
                    </m:sSup>
                  </m:oMath>
                </a14:m>
                <a:r>
                  <a:rPr lang="en-US" sz="1200" dirty="0"/>
                  <a:t> </a:t>
                </a:r>
              </a:p>
            </p:txBody>
          </p:sp>
        </mc:Choice>
        <mc:Fallback xmlns="">
          <p:sp>
            <p:nvSpPr>
              <p:cNvPr id="9" name="TextBox 8">
                <a:extLst>
                  <a:ext uri="{FF2B5EF4-FFF2-40B4-BE49-F238E27FC236}">
                    <a16:creationId xmlns:a16="http://schemas.microsoft.com/office/drawing/2014/main" id="{E2A165D8-8BE5-9430-2C62-8F2EC4CF31CA}"/>
                  </a:ext>
                </a:extLst>
              </p:cNvPr>
              <p:cNvSpPr txBox="1">
                <a:spLocks noRot="1" noChangeAspect="1" noMove="1" noResize="1" noEditPoints="1" noAdjustHandles="1" noChangeArrowheads="1" noChangeShapeType="1" noTextEdit="1"/>
              </p:cNvSpPr>
              <p:nvPr/>
            </p:nvSpPr>
            <p:spPr>
              <a:xfrm>
                <a:off x="2693194" y="4343400"/>
                <a:ext cx="1860945" cy="1977721"/>
              </a:xfrm>
              <a:prstGeom prst="rect">
                <a:avLst/>
              </a:prstGeom>
              <a:blipFill>
                <a:blip r:embed="rId7"/>
                <a:stretch>
                  <a:fillRect l="-328" t="-30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80027BE1-A7EB-7C07-29B2-A714C3981D16}"/>
                  </a:ext>
                </a:extLst>
              </p:cNvPr>
              <p:cNvSpPr txBox="1"/>
              <p:nvPr/>
            </p:nvSpPr>
            <p:spPr>
              <a:xfrm>
                <a:off x="4720830" y="4343400"/>
                <a:ext cx="1600200" cy="2003754"/>
              </a:xfrm>
              <a:prstGeom prst="rect">
                <a:avLst/>
              </a:prstGeom>
              <a:noFill/>
            </p:spPr>
            <p:txBody>
              <a:bodyPr wrap="square" rtlCol="0">
                <a:spAutoFit/>
              </a:bodyPr>
              <a:lstStyle/>
              <a:p>
                <a:r>
                  <a:rPr lang="en-US" sz="1400" dirty="0"/>
                  <a:t>All arrangements of 9 elements.</a:t>
                </a:r>
              </a:p>
              <a:p>
                <a:endParaRPr lang="en-US" sz="1400" dirty="0"/>
              </a:p>
              <a:p>
                <a:pPr/>
                <a14:m>
                  <m:oMathPara xmlns:m="http://schemas.openxmlformats.org/officeDocument/2006/math">
                    <m:oMathParaPr>
                      <m:jc m:val="centerGroup"/>
                    </m:oMathParaPr>
                    <m:oMath xmlns:m="http://schemas.openxmlformats.org/officeDocument/2006/math">
                      <m:r>
                        <a:rPr lang="en-US" sz="1400" i="1" dirty="0" smtClean="0">
                          <a:latin typeface="Cambria Math" panose="02040503050406030204" pitchFamily="18" charset="0"/>
                        </a:rPr>
                        <m:t>𝑛</m:t>
                      </m:r>
                      <m:r>
                        <a:rPr lang="en-US" sz="1400" b="0" i="1" dirty="0" smtClean="0">
                          <a:latin typeface="Cambria Math" panose="02040503050406030204" pitchFamily="18" charset="0"/>
                        </a:rPr>
                        <m:t>≤9!</m:t>
                      </m:r>
                    </m:oMath>
                  </m:oMathPara>
                </a14:m>
                <a:endParaRPr lang="en-US" sz="1400" b="0" dirty="0"/>
              </a:p>
              <a:p>
                <a:pPr/>
                <a:br>
                  <a:rPr lang="en-US" sz="1400" b="0" dirty="0"/>
                </a:br>
                <a:r>
                  <a:rPr lang="en-US" sz="1400" b="0" dirty="0"/>
                  <a:t>Half is unreachable:</a:t>
                </a:r>
                <a:br>
                  <a:rPr lang="en-US" sz="1400" b="0" dirty="0"/>
                </a:b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𝑛</m:t>
                      </m:r>
                      <m:r>
                        <a:rPr lang="en-US" sz="1400" b="0" i="1" smtClean="0">
                          <a:latin typeface="Cambria Math" panose="02040503050406030204" pitchFamily="18" charset="0"/>
                        </a:rPr>
                        <m:t>=</m:t>
                      </m:r>
                      <m:f>
                        <m:fPr>
                          <m:ctrlPr>
                            <a:rPr lang="en-US" sz="1400" b="0" i="1" smtClean="0">
                              <a:latin typeface="Cambria Math" panose="02040503050406030204" pitchFamily="18" charset="0"/>
                            </a:rPr>
                          </m:ctrlPr>
                        </m:fPr>
                        <m:num>
                          <m:r>
                            <a:rPr lang="en-US" sz="1400" b="0" i="1" smtClean="0">
                              <a:latin typeface="Cambria Math" panose="02040503050406030204" pitchFamily="18" charset="0"/>
                            </a:rPr>
                            <m:t>9!</m:t>
                          </m:r>
                        </m:num>
                        <m:den>
                          <m:r>
                            <a:rPr lang="en-US" sz="1400" b="0" i="1" smtClean="0">
                              <a:latin typeface="Cambria Math" panose="02040503050406030204" pitchFamily="18" charset="0"/>
                            </a:rPr>
                            <m:t>2</m:t>
                          </m:r>
                        </m:den>
                      </m:f>
                      <m:r>
                        <a:rPr lang="en-US" sz="1400" b="0" i="1" smtClean="0">
                          <a:latin typeface="Cambria Math" panose="02040503050406030204" pitchFamily="18" charset="0"/>
                        </a:rPr>
                        <m:t>=</m:t>
                      </m:r>
                      <m:r>
                        <a:rPr lang="en-US" sz="1400" i="1" dirty="0">
                          <a:latin typeface="Cambria Math" panose="02040503050406030204" pitchFamily="18" charset="0"/>
                        </a:rPr>
                        <m:t>181,440</m:t>
                      </m:r>
                    </m:oMath>
                  </m:oMathPara>
                </a14:m>
                <a:endParaRPr lang="en-US" sz="1400" dirty="0"/>
              </a:p>
            </p:txBody>
          </p:sp>
        </mc:Choice>
        <mc:Fallback xmlns="">
          <p:sp>
            <p:nvSpPr>
              <p:cNvPr id="10" name="TextBox 9">
                <a:extLst>
                  <a:ext uri="{FF2B5EF4-FFF2-40B4-BE49-F238E27FC236}">
                    <a16:creationId xmlns:a16="http://schemas.microsoft.com/office/drawing/2014/main" id="{80027BE1-A7EB-7C07-29B2-A714C3981D16}"/>
                  </a:ext>
                </a:extLst>
              </p:cNvPr>
              <p:cNvSpPr txBox="1">
                <a:spLocks noRot="1" noChangeAspect="1" noMove="1" noResize="1" noEditPoints="1" noAdjustHandles="1" noChangeArrowheads="1" noChangeShapeType="1" noTextEdit="1"/>
              </p:cNvSpPr>
              <p:nvPr/>
            </p:nvSpPr>
            <p:spPr>
              <a:xfrm>
                <a:off x="4720830" y="4343400"/>
                <a:ext cx="1600200" cy="2003754"/>
              </a:xfrm>
              <a:prstGeom prst="rect">
                <a:avLst/>
              </a:prstGeom>
              <a:blipFill>
                <a:blip r:embed="rId8"/>
                <a:stretch>
                  <a:fillRect l="-1141" t="-61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27531B30-85E0-5207-115C-CF4ED7E58208}"/>
                  </a:ext>
                </a:extLst>
              </p:cNvPr>
              <p:cNvSpPr txBox="1"/>
              <p:nvPr/>
            </p:nvSpPr>
            <p:spPr>
              <a:xfrm>
                <a:off x="6558096" y="4367293"/>
                <a:ext cx="1823903" cy="2154436"/>
              </a:xfrm>
              <a:prstGeom prst="rect">
                <a:avLst/>
              </a:prstGeom>
              <a:noFill/>
            </p:spPr>
            <p:txBody>
              <a:bodyPr wrap="square" rtlCol="0">
                <a:spAutoFit/>
              </a:bodyPr>
              <a:lstStyle/>
              <a:p>
                <a:r>
                  <a:rPr lang="en-US" sz="1400" dirty="0"/>
                  <a:t>All possible boards.</a:t>
                </a:r>
              </a:p>
              <a:p>
                <a:pPr/>
                <a:br>
                  <a:rPr lang="en-US" sz="1400" b="0" dirty="0"/>
                </a:b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𝑛</m:t>
                      </m:r>
                      <m:r>
                        <a:rPr lang="en-US" sz="1400" b="0" i="1" smtClean="0">
                          <a:latin typeface="Cambria Math" panose="02040503050406030204" pitchFamily="18" charset="0"/>
                        </a:rPr>
                        <m:t>&lt;</m:t>
                      </m:r>
                      <m:sSup>
                        <m:sSupPr>
                          <m:ctrlPr>
                            <a:rPr lang="en-US" sz="1400" b="0" i="1" smtClean="0">
                              <a:latin typeface="Cambria Math" panose="02040503050406030204" pitchFamily="18" charset="0"/>
                            </a:rPr>
                          </m:ctrlPr>
                        </m:sSupPr>
                        <m:e>
                          <m:r>
                            <a:rPr lang="en-US" sz="1400" b="0" i="1" smtClean="0">
                              <a:latin typeface="Cambria Math" panose="02040503050406030204" pitchFamily="18" charset="0"/>
                            </a:rPr>
                            <m:t>3</m:t>
                          </m:r>
                        </m:e>
                        <m:sup>
                          <m:r>
                            <a:rPr lang="en-US" sz="1400" b="0" i="1" smtClean="0">
                              <a:latin typeface="Cambria Math" panose="02040503050406030204" pitchFamily="18" charset="0"/>
                            </a:rPr>
                            <m:t>9</m:t>
                          </m:r>
                        </m:sup>
                      </m:sSup>
                      <m:r>
                        <a:rPr lang="en-US" sz="1400" b="0" i="1" smtClean="0">
                          <a:latin typeface="Cambria Math" panose="02040503050406030204" pitchFamily="18" charset="0"/>
                        </a:rPr>
                        <m:t>=19,683</m:t>
                      </m:r>
                    </m:oMath>
                  </m:oMathPara>
                </a14:m>
                <a:endParaRPr lang="en-US" sz="1400" dirty="0"/>
              </a:p>
              <a:p>
                <a:endParaRPr lang="en-US" sz="1400" dirty="0"/>
              </a:p>
              <a:p>
                <a:r>
                  <a:rPr lang="en-US" sz="1400" dirty="0"/>
                  <a:t>Many boards are not legal (e.g., all x’s)</a:t>
                </a:r>
              </a:p>
              <a:p>
                <a:endParaRPr lang="en-US" sz="1400" dirty="0"/>
              </a:p>
              <a:p>
                <a:r>
                  <a:rPr lang="en-US" sz="1200" dirty="0"/>
                  <a:t>The actual number can be obtained by a depth-first traversal of the game tree.</a:t>
                </a:r>
              </a:p>
            </p:txBody>
          </p:sp>
        </mc:Choice>
        <mc:Fallback xmlns="">
          <p:sp>
            <p:nvSpPr>
              <p:cNvPr id="11" name="TextBox 10">
                <a:extLst>
                  <a:ext uri="{FF2B5EF4-FFF2-40B4-BE49-F238E27FC236}">
                    <a16:creationId xmlns:a16="http://schemas.microsoft.com/office/drawing/2014/main" id="{27531B30-85E0-5207-115C-CF4ED7E58208}"/>
                  </a:ext>
                </a:extLst>
              </p:cNvPr>
              <p:cNvSpPr txBox="1">
                <a:spLocks noRot="1" noChangeAspect="1" noMove="1" noResize="1" noEditPoints="1" noAdjustHandles="1" noChangeArrowheads="1" noChangeShapeType="1" noTextEdit="1"/>
              </p:cNvSpPr>
              <p:nvPr/>
            </p:nvSpPr>
            <p:spPr>
              <a:xfrm>
                <a:off x="6558096" y="4367293"/>
                <a:ext cx="1823903" cy="2154436"/>
              </a:xfrm>
              <a:prstGeom prst="rect">
                <a:avLst/>
              </a:prstGeom>
              <a:blipFill>
                <a:blip r:embed="rId9"/>
                <a:stretch>
                  <a:fillRect l="-1003" t="-282" b="-1130"/>
                </a:stretch>
              </a:blipFill>
            </p:spPr>
            <p:txBody>
              <a:bodyPr/>
              <a:lstStyle/>
              <a:p>
                <a:r>
                  <a:rPr lang="en-US">
                    <a:noFill/>
                  </a:rPr>
                  <a:t> </a:t>
                </a:r>
              </a:p>
            </p:txBody>
          </p:sp>
        </mc:Fallback>
      </mc:AlternateContent>
      <p:cxnSp>
        <p:nvCxnSpPr>
          <p:cNvPr id="15" name="Straight Connector 14">
            <a:extLst>
              <a:ext uri="{FF2B5EF4-FFF2-40B4-BE49-F238E27FC236}">
                <a16:creationId xmlns:a16="http://schemas.microsoft.com/office/drawing/2014/main" id="{3D01DA36-F4F3-A135-DF09-7FB207F88BFC}"/>
              </a:ext>
            </a:extLst>
          </p:cNvPr>
          <p:cNvCxnSpPr/>
          <p:nvPr/>
        </p:nvCxnSpPr>
        <p:spPr>
          <a:xfrm>
            <a:off x="2693194" y="4343400"/>
            <a:ext cx="0" cy="1981200"/>
          </a:xfrm>
          <a:prstGeom prst="line">
            <a:avLst/>
          </a:prstGeom>
          <a:ln w="1270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8CF66C1F-4B47-8B1B-8497-94886E691E2B}"/>
              </a:ext>
            </a:extLst>
          </p:cNvPr>
          <p:cNvCxnSpPr/>
          <p:nvPr/>
        </p:nvCxnSpPr>
        <p:spPr>
          <a:xfrm>
            <a:off x="4554139" y="4343400"/>
            <a:ext cx="0" cy="1981200"/>
          </a:xfrm>
          <a:prstGeom prst="line">
            <a:avLst/>
          </a:prstGeom>
          <a:ln w="1270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7" name="Straight Connector 16">
            <a:extLst>
              <a:ext uri="{FF2B5EF4-FFF2-40B4-BE49-F238E27FC236}">
                <a16:creationId xmlns:a16="http://schemas.microsoft.com/office/drawing/2014/main" id="{82AC0B37-DD12-F003-69A2-759148500B35}"/>
              </a:ext>
            </a:extLst>
          </p:cNvPr>
          <p:cNvCxnSpPr/>
          <p:nvPr/>
        </p:nvCxnSpPr>
        <p:spPr>
          <a:xfrm>
            <a:off x="6479381" y="4343400"/>
            <a:ext cx="0" cy="1981200"/>
          </a:xfrm>
          <a:prstGeom prst="line">
            <a:avLst/>
          </a:prstGeom>
          <a:ln w="1270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28427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a:t>What are Search Problems?</a:t>
            </a:r>
          </a:p>
        </p:txBody>
      </p:sp>
      <p:sp>
        <p:nvSpPr>
          <p:cNvPr id="3" name="Content Placeholder 2"/>
          <p:cNvSpPr>
            <a:spLocks noGrp="1"/>
          </p:cNvSpPr>
          <p:nvPr>
            <p:ph idx="1"/>
          </p:nvPr>
        </p:nvSpPr>
        <p:spPr>
          <a:xfrm>
            <a:off x="457200" y="1219200"/>
            <a:ext cx="8229600" cy="4525963"/>
          </a:xfrm>
        </p:spPr>
        <p:txBody>
          <a:bodyPr>
            <a:normAutofit/>
          </a:bodyPr>
          <a:lstStyle/>
          <a:p>
            <a:r>
              <a:rPr lang="en-US" sz="2200" dirty="0"/>
              <a:t>We will consider the problem of designing </a:t>
            </a:r>
            <a:r>
              <a:rPr lang="en-US" sz="2200" b="1" dirty="0">
                <a:solidFill>
                  <a:srgbClr val="FF0000"/>
                </a:solidFill>
              </a:rPr>
              <a:t>goal-based agents</a:t>
            </a:r>
            <a:r>
              <a:rPr lang="en-US" sz="2200" dirty="0"/>
              <a:t> in </a:t>
            </a:r>
            <a:r>
              <a:rPr lang="en-US" sz="2200" b="1" dirty="0">
                <a:solidFill>
                  <a:srgbClr val="FF0000"/>
                </a:solidFill>
              </a:rPr>
              <a:t>known</a:t>
            </a:r>
            <a:r>
              <a:rPr lang="en-US" sz="2200" dirty="0">
                <a:solidFill>
                  <a:srgbClr val="FF0000"/>
                </a:solidFill>
              </a:rPr>
              <a:t>, </a:t>
            </a:r>
            <a:r>
              <a:rPr lang="en-US" sz="2200" b="1" dirty="0">
                <a:solidFill>
                  <a:srgbClr val="FF0000"/>
                </a:solidFill>
              </a:rPr>
              <a:t>fully observable, and deterministic </a:t>
            </a:r>
            <a:r>
              <a:rPr lang="en-US" sz="2200" dirty="0"/>
              <a:t>environments.</a:t>
            </a:r>
          </a:p>
          <a:p>
            <a:r>
              <a:rPr lang="en-US" sz="2200" dirty="0"/>
              <a:t>Example environment:</a:t>
            </a:r>
          </a:p>
        </p:txBody>
      </p:sp>
      <p:pic>
        <p:nvPicPr>
          <p:cNvPr id="10"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artisticPencilSketch/>
                    </a14:imgEffect>
                  </a14:imgLayer>
                </a14:imgProps>
              </a:ext>
            </a:extLst>
          </a:blip>
          <a:srcRect/>
          <a:stretch>
            <a:fillRect/>
          </a:stretch>
        </p:blipFill>
        <p:spPr bwMode="auto">
          <a:xfrm>
            <a:off x="3072331" y="3208814"/>
            <a:ext cx="2960528" cy="3004457"/>
          </a:xfrm>
          <a:prstGeom prst="rect">
            <a:avLst/>
          </a:prstGeom>
          <a:noFill/>
          <a:ln w="9525">
            <a:noFill/>
            <a:miter lim="800000"/>
            <a:headEnd/>
            <a:tailEnd/>
          </a:ln>
        </p:spPr>
      </p:pic>
      <p:sp>
        <p:nvSpPr>
          <p:cNvPr id="11" name="Down Arrow 10"/>
          <p:cNvSpPr/>
          <p:nvPr/>
        </p:nvSpPr>
        <p:spPr>
          <a:xfrm>
            <a:off x="3236805" y="2977742"/>
            <a:ext cx="164474" cy="22255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874316" y="2599890"/>
            <a:ext cx="889451" cy="369332"/>
          </a:xfrm>
          <a:prstGeom prst="rect">
            <a:avLst/>
          </a:prstGeom>
          <a:noFill/>
        </p:spPr>
        <p:txBody>
          <a:bodyPr wrap="square" rtlCol="0">
            <a:spAutoFit/>
          </a:bodyPr>
          <a:lstStyle/>
          <a:p>
            <a:r>
              <a:rPr lang="en-US" dirty="0"/>
              <a:t>Start</a:t>
            </a:r>
          </a:p>
        </p:txBody>
      </p:sp>
      <p:sp>
        <p:nvSpPr>
          <p:cNvPr id="13" name="Down Arrow 12"/>
          <p:cNvSpPr/>
          <p:nvPr/>
        </p:nvSpPr>
        <p:spPr>
          <a:xfrm rot="5400000">
            <a:off x="6141288" y="5882279"/>
            <a:ext cx="166914" cy="2192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349549" y="5791200"/>
            <a:ext cx="889451" cy="369332"/>
          </a:xfrm>
          <a:prstGeom prst="rect">
            <a:avLst/>
          </a:prstGeom>
          <a:noFill/>
        </p:spPr>
        <p:txBody>
          <a:bodyPr wrap="square" rtlCol="0">
            <a:spAutoFit/>
          </a:bodyPr>
          <a:lstStyle/>
          <a:p>
            <a:r>
              <a:rPr lang="en-US" dirty="0"/>
              <a:t>Exit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1" grpId="0" animBg="1"/>
      <p:bldP spid="12" grpId="0"/>
      <p:bldP spid="13" grpId="0" animBg="1"/>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5AFC9AD-CD1A-A9E8-A614-1242CA046DE6}"/>
              </a:ext>
            </a:extLst>
          </p:cNvPr>
          <p:cNvSpPr>
            <a:spLocks noGrp="1"/>
          </p:cNvSpPr>
          <p:nvPr>
            <p:ph type="title"/>
          </p:nvPr>
        </p:nvSpPr>
        <p:spPr/>
        <p:txBody>
          <a:bodyPr/>
          <a:lstStyle/>
          <a:p>
            <a:r>
              <a:rPr lang="en-US" dirty="0"/>
              <a:t>Estimating the Search Tree Size</a:t>
            </a:r>
          </a:p>
        </p:txBody>
      </p:sp>
      <mc:AlternateContent xmlns:mc="http://schemas.openxmlformats.org/markup-compatibility/2006" xmlns:a14="http://schemas.microsoft.com/office/drawing/2010/main">
        <mc:Choice Requires="a14">
          <p:sp>
            <p:nvSpPr>
              <p:cNvPr id="7" name="Content Placeholder 6">
                <a:extLst>
                  <a:ext uri="{FF2B5EF4-FFF2-40B4-BE49-F238E27FC236}">
                    <a16:creationId xmlns:a16="http://schemas.microsoft.com/office/drawing/2014/main" id="{71402481-FEF9-22CD-A0A0-E3E8C6E42D48}"/>
                  </a:ext>
                </a:extLst>
              </p:cNvPr>
              <p:cNvSpPr>
                <a:spLocks noGrp="1"/>
              </p:cNvSpPr>
              <p:nvPr>
                <p:ph idx="1"/>
              </p:nvPr>
            </p:nvSpPr>
            <p:spPr>
              <a:xfrm>
                <a:off x="628650" y="1825625"/>
                <a:ext cx="7886700" cy="4041775"/>
              </a:xfrm>
            </p:spPr>
            <p:txBody>
              <a:bodyPr>
                <a:normAutofit fontScale="62500" lnSpcReduction="20000"/>
              </a:bodyPr>
              <a:lstStyle/>
              <a:p>
                <a:pPr>
                  <a:lnSpc>
                    <a:spcPct val="90000"/>
                  </a:lnSpc>
                </a:pPr>
                <a:r>
                  <a:rPr lang="en-US" sz="2400" dirty="0"/>
                  <a:t>Instead of estimating the state space size, it is often more useful to estimate the number of searched nodes in the search tree. </a:t>
                </a:r>
              </a:p>
              <a:p>
                <a:pPr>
                  <a:lnSpc>
                    <a:spcPct val="90000"/>
                  </a:lnSpc>
                </a:pPr>
                <a:r>
                  <a:rPr lang="en-US" sz="2400" dirty="0"/>
                  <a:t>This is especially important when </a:t>
                </a:r>
                <a:r>
                  <a:rPr lang="en-US" sz="2400" b="1" dirty="0"/>
                  <a:t>redundant paths are not eliminated, </a:t>
                </a:r>
                <a:r>
                  <a:rPr lang="en-US" sz="2400" dirty="0"/>
                  <a:t>where one state can be represented by multiple nodes.</a:t>
                </a:r>
              </a:p>
              <a:p>
                <a:pPr>
                  <a:lnSpc>
                    <a:spcPct val="90000"/>
                  </a:lnSpc>
                </a:pPr>
                <a:endParaRPr lang="en-US" sz="2400" dirty="0"/>
              </a:p>
              <a:p>
                <a:pPr>
                  <a:lnSpc>
                    <a:spcPct val="90000"/>
                  </a:lnSpc>
                </a:pPr>
                <a:r>
                  <a:rPr lang="en-US" sz="2400" dirty="0"/>
                  <a:t>We can base the estimation on the search problem description: </a:t>
                </a:r>
              </a:p>
              <a:p>
                <a:pPr lvl="1"/>
                <a:r>
                  <a:rPr lang="en-US" sz="2100" dirty="0"/>
                  <a:t>initial state</a:t>
                </a:r>
              </a:p>
              <a:p>
                <a:pPr lvl="1"/>
                <a:r>
                  <a:rPr lang="en-US" sz="2100" dirty="0"/>
                  <a:t>Actions</a:t>
                </a:r>
              </a:p>
              <a:p>
                <a:pPr lvl="1"/>
                <a:r>
                  <a:rPr lang="en-US" sz="2100" dirty="0"/>
                  <a:t>transition function.</a:t>
                </a:r>
              </a:p>
              <a:p>
                <a:pPr>
                  <a:lnSpc>
                    <a:spcPct val="90000"/>
                  </a:lnSpc>
                </a:pPr>
                <a:endParaRPr lang="en-US" sz="2400" dirty="0"/>
              </a:p>
              <a:p>
                <a:pPr>
                  <a:lnSpc>
                    <a:spcPct val="90000"/>
                  </a:lnSpc>
                </a:pPr>
                <a:r>
                  <a:rPr lang="en-US" sz="2400" dirty="0"/>
                  <a:t>Used metrics are:</a:t>
                </a:r>
              </a:p>
              <a:p>
                <a:pPr lvl="1"/>
                <a14:m>
                  <m:oMath xmlns:m="http://schemas.openxmlformats.org/officeDocument/2006/math">
                    <m:r>
                      <a:rPr lang="en-US" sz="2000" i="1" dirty="0" smtClean="0">
                        <a:latin typeface="Cambria Math" panose="02040503050406030204" pitchFamily="18" charset="0"/>
                      </a:rPr>
                      <m:t>𝑏</m:t>
                    </m:r>
                  </m:oMath>
                </a14:m>
                <a:r>
                  <a:rPr lang="en-US" sz="2000" i="1" dirty="0"/>
                  <a:t>:</a:t>
                </a:r>
                <a:r>
                  <a:rPr lang="en-US" sz="2000" dirty="0"/>
                  <a:t> maximum branching factor of the search tree</a:t>
                </a:r>
                <a:br>
                  <a:rPr lang="en-US" sz="2000" dirty="0"/>
                </a:br>
                <a:r>
                  <a:rPr lang="en-US" sz="2000" dirty="0"/>
                  <a:t>    max. number of available actions.</a:t>
                </a:r>
                <a:endParaRPr lang="en-US" sz="2000" b="1" i="1" dirty="0"/>
              </a:p>
              <a:p>
                <a:pPr lvl="1"/>
                <a14:m>
                  <m:oMath xmlns:m="http://schemas.openxmlformats.org/officeDocument/2006/math">
                    <m:r>
                      <a:rPr lang="en-US" sz="2000" i="1" dirty="0">
                        <a:latin typeface="Cambria Math" panose="02040503050406030204" pitchFamily="18" charset="0"/>
                      </a:rPr>
                      <m:t>𝑚</m:t>
                    </m:r>
                  </m:oMath>
                </a14:m>
                <a:r>
                  <a:rPr lang="en-US" sz="2000" i="1" dirty="0"/>
                  <a:t>: </a:t>
                </a:r>
                <a:r>
                  <a:rPr lang="en-US" sz="2000" dirty="0"/>
                  <a:t>maximal tree depth</a:t>
                </a:r>
                <a:br>
                  <a:rPr lang="en-US" sz="2000" dirty="0"/>
                </a:br>
                <a:r>
                  <a:rPr lang="en-US" sz="2000" dirty="0"/>
                  <a:t>      length of the longest path with loops removed.</a:t>
                </a:r>
                <a:endParaRPr lang="en-US" sz="2000" i="1" dirty="0">
                  <a:latin typeface="Cambria Math" panose="02040503050406030204" pitchFamily="18" charset="0"/>
                </a:endParaRPr>
              </a:p>
              <a:p>
                <a:pPr lvl="1">
                  <a:lnSpc>
                    <a:spcPct val="90000"/>
                  </a:lnSpc>
                </a:pPr>
                <a14:m>
                  <m:oMath xmlns:m="http://schemas.openxmlformats.org/officeDocument/2006/math">
                    <m:r>
                      <a:rPr lang="en-US" sz="2000" i="1" dirty="0" smtClean="0">
                        <a:latin typeface="Cambria Math" panose="02040503050406030204" pitchFamily="18" charset="0"/>
                      </a:rPr>
                      <m:t>𝑑</m:t>
                    </m:r>
                  </m:oMath>
                </a14:m>
                <a:r>
                  <a:rPr lang="en-US" sz="2000" i="1" dirty="0"/>
                  <a:t>: </a:t>
                </a:r>
                <a:r>
                  <a:rPr lang="en-US" sz="2000" dirty="0"/>
                  <a:t>depth of the optimal solution </a:t>
                </a:r>
                <a:br>
                  <a:rPr lang="en-US" sz="2000" dirty="0"/>
                </a:br>
                <a:r>
                  <a:rPr lang="en-US" sz="2000" dirty="0"/>
                  <a:t>     min. length of the path from the initial state to a solution state.</a:t>
                </a:r>
              </a:p>
              <a:p>
                <a:pPr lvl="1">
                  <a:lnSpc>
                    <a:spcPct val="90000"/>
                  </a:lnSpc>
                </a:pPr>
                <a:endParaRPr lang="en-US" sz="2500" dirty="0"/>
              </a:p>
              <a:p>
                <a:r>
                  <a:rPr lang="en-US" sz="2500" dirty="0"/>
                  <a:t>The number of searched nodes is then a function of </a:t>
                </a:r>
                <a14:m>
                  <m:oMath xmlns:m="http://schemas.openxmlformats.org/officeDocument/2006/math">
                    <m:r>
                      <a:rPr lang="en-US" sz="2500" i="1" dirty="0" smtClean="0">
                        <a:latin typeface="Cambria Math" panose="02040503050406030204" pitchFamily="18" charset="0"/>
                      </a:rPr>
                      <m:t>𝑏</m:t>
                    </m:r>
                    <m:r>
                      <a:rPr lang="en-US" sz="2500" i="1" dirty="0" smtClean="0">
                        <a:latin typeface="Cambria Math" panose="02040503050406030204" pitchFamily="18" charset="0"/>
                      </a:rPr>
                      <m:t>, </m:t>
                    </m:r>
                    <m:r>
                      <a:rPr lang="en-US" sz="2500" i="1" dirty="0" smtClean="0">
                        <a:latin typeface="Cambria Math" panose="02040503050406030204" pitchFamily="18" charset="0"/>
                      </a:rPr>
                      <m:t>𝑚</m:t>
                    </m:r>
                    <m:r>
                      <a:rPr lang="en-US" sz="2500" i="1" dirty="0" smtClean="0">
                        <a:latin typeface="Cambria Math" panose="02040503050406030204" pitchFamily="18" charset="0"/>
                      </a:rPr>
                      <m:t> </m:t>
                    </m:r>
                  </m:oMath>
                </a14:m>
                <a:r>
                  <a:rPr lang="en-US" sz="2500" dirty="0"/>
                  <a:t>and </a:t>
                </a:r>
                <a14:m>
                  <m:oMath xmlns:m="http://schemas.openxmlformats.org/officeDocument/2006/math">
                    <m:r>
                      <a:rPr lang="en-US" sz="2500" i="1" dirty="0" smtClean="0">
                        <a:latin typeface="Cambria Math" panose="02040503050406030204" pitchFamily="18" charset="0"/>
                      </a:rPr>
                      <m:t>𝑑</m:t>
                    </m:r>
                  </m:oMath>
                </a14:m>
                <a:r>
                  <a:rPr lang="en-US" sz="2500" dirty="0"/>
                  <a:t>.</a:t>
                </a:r>
                <a:endParaRPr lang="en-US" sz="2000" dirty="0"/>
              </a:p>
              <a:p>
                <a:pPr marL="0" indent="0">
                  <a:buNone/>
                </a:pPr>
                <a:endParaRPr lang="en-US" dirty="0"/>
              </a:p>
            </p:txBody>
          </p:sp>
        </mc:Choice>
        <mc:Fallback xmlns="">
          <p:sp>
            <p:nvSpPr>
              <p:cNvPr id="7" name="Content Placeholder 6">
                <a:extLst>
                  <a:ext uri="{FF2B5EF4-FFF2-40B4-BE49-F238E27FC236}">
                    <a16:creationId xmlns:a16="http://schemas.microsoft.com/office/drawing/2014/main" id="{71402481-FEF9-22CD-A0A0-E3E8C6E42D48}"/>
                  </a:ext>
                </a:extLst>
              </p:cNvPr>
              <p:cNvSpPr>
                <a:spLocks noGrp="1" noRot="1" noChangeAspect="1" noMove="1" noResize="1" noEditPoints="1" noAdjustHandles="1" noChangeArrowheads="1" noChangeShapeType="1" noTextEdit="1"/>
              </p:cNvSpPr>
              <p:nvPr>
                <p:ph idx="1"/>
              </p:nvPr>
            </p:nvSpPr>
            <p:spPr>
              <a:xfrm>
                <a:off x="628650" y="1825625"/>
                <a:ext cx="7886700" cy="4041775"/>
              </a:xfrm>
              <a:blipFill>
                <a:blip r:embed="rId2"/>
                <a:stretch>
                  <a:fillRect l="-309" t="-165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44D236A-7F33-1A94-FD33-747BCD1DF5F0}"/>
                  </a:ext>
                </a:extLst>
              </p:cNvPr>
              <p:cNvSpPr txBox="1"/>
              <p:nvPr/>
            </p:nvSpPr>
            <p:spPr>
              <a:xfrm>
                <a:off x="2703583" y="5968454"/>
                <a:ext cx="3962400" cy="40011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𝑛</m:t>
                      </m:r>
                      <m:r>
                        <a:rPr lang="en-US" sz="2000" b="0" i="1" smtClean="0">
                          <a:latin typeface="Cambria Math" panose="02040503050406030204" pitchFamily="18" charset="0"/>
                        </a:rPr>
                        <m:t>=</m:t>
                      </m:r>
                      <m:r>
                        <a:rPr lang="en-US" sz="2000" b="0" i="1" smtClean="0">
                          <a:latin typeface="Cambria Math" panose="02040503050406030204" pitchFamily="18" charset="0"/>
                        </a:rPr>
                        <m:t>𝑓</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𝑏</m:t>
                          </m:r>
                          <m:r>
                            <a:rPr lang="en-US" sz="2000" b="0" i="1" smtClean="0">
                              <a:latin typeface="Cambria Math" panose="02040503050406030204" pitchFamily="18" charset="0"/>
                            </a:rPr>
                            <m:t>,</m:t>
                          </m:r>
                          <m:r>
                            <a:rPr lang="en-US" sz="2000" b="0" i="1" smtClean="0">
                              <a:latin typeface="Cambria Math" panose="02040503050406030204" pitchFamily="18" charset="0"/>
                            </a:rPr>
                            <m:t>𝑚</m:t>
                          </m:r>
                          <m:r>
                            <a:rPr lang="en-US" sz="2000" b="0" i="1" smtClean="0">
                              <a:latin typeface="Cambria Math" panose="02040503050406030204" pitchFamily="18" charset="0"/>
                            </a:rPr>
                            <m:t>,</m:t>
                          </m:r>
                          <m:r>
                            <a:rPr lang="en-US" sz="2000" b="0" i="1" smtClean="0">
                              <a:latin typeface="Cambria Math" panose="02040503050406030204" pitchFamily="18" charset="0"/>
                            </a:rPr>
                            <m:t>𝑑</m:t>
                          </m:r>
                        </m:e>
                      </m:d>
                      <m:r>
                        <a:rPr lang="en-US" sz="2000" b="0" i="1" smtClean="0">
                          <a:latin typeface="Cambria Math" panose="02040503050406030204" pitchFamily="18" charset="0"/>
                        </a:rPr>
                        <m:t>⇒</m:t>
                      </m:r>
                      <m:r>
                        <a:rPr lang="en-US" sz="2000" b="0" i="1" smtClean="0">
                          <a:latin typeface="Cambria Math" panose="02040503050406030204" pitchFamily="18" charset="0"/>
                        </a:rPr>
                        <m:t>𝑂</m:t>
                      </m:r>
                      <m:r>
                        <a:rPr lang="en-US" sz="2000" b="0" i="1" smtClean="0">
                          <a:latin typeface="Cambria Math" panose="02040503050406030204" pitchFamily="18" charset="0"/>
                        </a:rPr>
                        <m:t>(</m:t>
                      </m:r>
                      <m:r>
                        <a:rPr lang="en-US" sz="2000" b="0" i="1" smtClean="0">
                          <a:latin typeface="Cambria Math" panose="02040503050406030204" pitchFamily="18" charset="0"/>
                        </a:rPr>
                        <m:t>𝑓</m:t>
                      </m:r>
                      <m:r>
                        <a:rPr lang="en-US" sz="2000" b="0" i="1" smtClean="0">
                          <a:latin typeface="Cambria Math" panose="02040503050406030204" pitchFamily="18" charset="0"/>
                        </a:rPr>
                        <m:t>(</m:t>
                      </m:r>
                      <m:r>
                        <a:rPr lang="en-US" sz="2000" b="0" i="1" smtClean="0">
                          <a:latin typeface="Cambria Math" panose="02040503050406030204" pitchFamily="18" charset="0"/>
                        </a:rPr>
                        <m:t>𝑏</m:t>
                      </m:r>
                      <m:r>
                        <a:rPr lang="en-US" sz="2000" b="0" i="1" smtClean="0">
                          <a:latin typeface="Cambria Math" panose="02040503050406030204" pitchFamily="18" charset="0"/>
                        </a:rPr>
                        <m:t>,</m:t>
                      </m:r>
                      <m:r>
                        <a:rPr lang="en-US" sz="2000" b="0" i="1" smtClean="0">
                          <a:latin typeface="Cambria Math" panose="02040503050406030204" pitchFamily="18" charset="0"/>
                        </a:rPr>
                        <m:t>𝑚</m:t>
                      </m:r>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m:t>
                      </m:r>
                    </m:oMath>
                  </m:oMathPara>
                </a14:m>
                <a:endParaRPr lang="en-US" sz="2000" dirty="0"/>
              </a:p>
            </p:txBody>
          </p:sp>
        </mc:Choice>
        <mc:Fallback xmlns="">
          <p:sp>
            <p:nvSpPr>
              <p:cNvPr id="3" name="TextBox 2">
                <a:extLst>
                  <a:ext uri="{FF2B5EF4-FFF2-40B4-BE49-F238E27FC236}">
                    <a16:creationId xmlns:a16="http://schemas.microsoft.com/office/drawing/2014/main" id="{544D236A-7F33-1A94-FD33-747BCD1DF5F0}"/>
                  </a:ext>
                </a:extLst>
              </p:cNvPr>
              <p:cNvSpPr txBox="1">
                <a:spLocks noRot="1" noChangeAspect="1" noMove="1" noResize="1" noEditPoints="1" noAdjustHandles="1" noChangeArrowheads="1" noChangeShapeType="1" noTextEdit="1"/>
              </p:cNvSpPr>
              <p:nvPr/>
            </p:nvSpPr>
            <p:spPr>
              <a:xfrm>
                <a:off x="2703583" y="5968454"/>
                <a:ext cx="3962400" cy="400110"/>
              </a:xfrm>
              <a:prstGeom prst="rect">
                <a:avLst/>
              </a:prstGeom>
              <a:blipFill>
                <a:blip r:embed="rId3"/>
                <a:stretch>
                  <a:fillRect b="-13235"/>
                </a:stretch>
              </a:blipFill>
            </p:spPr>
            <p:txBody>
              <a:bodyPr/>
              <a:lstStyle/>
              <a:p>
                <a:r>
                  <a:rPr lang="en-US">
                    <a:noFill/>
                  </a:rPr>
                  <a:t> </a:t>
                </a:r>
              </a:p>
            </p:txBody>
          </p:sp>
        </mc:Fallback>
      </mc:AlternateContent>
      <p:grpSp>
        <p:nvGrpSpPr>
          <p:cNvPr id="48" name="Group 47">
            <a:extLst>
              <a:ext uri="{FF2B5EF4-FFF2-40B4-BE49-F238E27FC236}">
                <a16:creationId xmlns:a16="http://schemas.microsoft.com/office/drawing/2014/main" id="{87AE4626-F3B0-A91C-E384-279032601261}"/>
              </a:ext>
            </a:extLst>
          </p:cNvPr>
          <p:cNvGrpSpPr/>
          <p:nvPr/>
        </p:nvGrpSpPr>
        <p:grpSpPr>
          <a:xfrm>
            <a:off x="5319826" y="3888731"/>
            <a:ext cx="3753766" cy="1521469"/>
            <a:chOff x="-325560" y="1682474"/>
            <a:chExt cx="8516025" cy="3651526"/>
          </a:xfrm>
        </p:grpSpPr>
        <p:sp>
          <p:nvSpPr>
            <p:cNvPr id="21" name="TextBox 20">
              <a:extLst>
                <a:ext uri="{FF2B5EF4-FFF2-40B4-BE49-F238E27FC236}">
                  <a16:creationId xmlns:a16="http://schemas.microsoft.com/office/drawing/2014/main" id="{A50B8E76-4650-690B-92F3-0C46FF012644}"/>
                </a:ext>
              </a:extLst>
            </p:cNvPr>
            <p:cNvSpPr txBox="1"/>
            <p:nvPr/>
          </p:nvSpPr>
          <p:spPr>
            <a:xfrm>
              <a:off x="5030541" y="2895494"/>
              <a:ext cx="1330885" cy="664798"/>
            </a:xfrm>
            <a:prstGeom prst="rect">
              <a:avLst/>
            </a:prstGeom>
            <a:noFill/>
          </p:spPr>
          <p:txBody>
            <a:bodyPr wrap="square" rtlCol="0">
              <a:spAutoFit/>
            </a:bodyPr>
            <a:lstStyle/>
            <a:p>
              <a:r>
                <a:rPr lang="en-US" sz="1200" dirty="0"/>
                <a:t>Goal</a:t>
              </a:r>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E9405240-8682-C405-08EE-7A66660440DB}"/>
                    </a:ext>
                  </a:extLst>
                </p:cNvPr>
                <p:cNvSpPr txBox="1"/>
                <p:nvPr/>
              </p:nvSpPr>
              <p:spPr>
                <a:xfrm>
                  <a:off x="-325560" y="3190152"/>
                  <a:ext cx="1597226" cy="66479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200" i="1" dirty="0" smtClean="0">
                            <a:latin typeface="Cambria Math" panose="02040503050406030204" pitchFamily="18" charset="0"/>
                          </a:rPr>
                          <m:t>𝑚</m:t>
                        </m:r>
                        <m:r>
                          <a:rPr lang="en-US" sz="1200" i="1" dirty="0" smtClean="0">
                            <a:latin typeface="Cambria Math" panose="02040503050406030204" pitchFamily="18" charset="0"/>
                          </a:rPr>
                          <m:t> = 3</m:t>
                        </m:r>
                      </m:oMath>
                    </m:oMathPara>
                  </a14:m>
                  <a:endParaRPr lang="en-US" sz="1200" dirty="0"/>
                </a:p>
              </p:txBody>
            </p:sp>
          </mc:Choice>
          <mc:Fallback xmlns="">
            <p:sp>
              <p:nvSpPr>
                <p:cNvPr id="22" name="TextBox 21">
                  <a:extLst>
                    <a:ext uri="{FF2B5EF4-FFF2-40B4-BE49-F238E27FC236}">
                      <a16:creationId xmlns:a16="http://schemas.microsoft.com/office/drawing/2014/main" id="{E9405240-8682-C405-08EE-7A66660440DB}"/>
                    </a:ext>
                  </a:extLst>
                </p:cNvPr>
                <p:cNvSpPr txBox="1">
                  <a:spLocks noRot="1" noChangeAspect="1" noMove="1" noResize="1" noEditPoints="1" noAdjustHandles="1" noChangeArrowheads="1" noChangeShapeType="1" noTextEdit="1"/>
                </p:cNvSpPr>
                <p:nvPr/>
              </p:nvSpPr>
              <p:spPr>
                <a:xfrm>
                  <a:off x="-325560" y="3190152"/>
                  <a:ext cx="1597226" cy="664798"/>
                </a:xfrm>
                <a:prstGeom prst="rect">
                  <a:avLst/>
                </a:prstGeom>
                <a:blipFill>
                  <a:blip r:embed="rId4"/>
                  <a:stretch>
                    <a:fillRect/>
                  </a:stretch>
                </a:blipFill>
              </p:spPr>
              <p:txBody>
                <a:bodyPr/>
                <a:lstStyle/>
                <a:p>
                  <a:r>
                    <a:rPr lang="en-US">
                      <a:noFill/>
                    </a:rPr>
                    <a:t> </a:t>
                  </a:r>
                </a:p>
              </p:txBody>
            </p:sp>
          </mc:Fallback>
        </mc:AlternateContent>
        <p:sp>
          <p:nvSpPr>
            <p:cNvPr id="23" name="Left Brace 22">
              <a:extLst>
                <a:ext uri="{FF2B5EF4-FFF2-40B4-BE49-F238E27FC236}">
                  <a16:creationId xmlns:a16="http://schemas.microsoft.com/office/drawing/2014/main" id="{778F4312-D897-0586-F8E2-989AFFC8C564}"/>
                </a:ext>
              </a:extLst>
            </p:cNvPr>
            <p:cNvSpPr/>
            <p:nvPr/>
          </p:nvSpPr>
          <p:spPr>
            <a:xfrm>
              <a:off x="1087810" y="1752600"/>
              <a:ext cx="230612" cy="35814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a:p>
          </p:txBody>
        </p:sp>
        <p:sp>
          <p:nvSpPr>
            <p:cNvPr id="24" name="Right Brace 23">
              <a:extLst>
                <a:ext uri="{FF2B5EF4-FFF2-40B4-BE49-F238E27FC236}">
                  <a16:creationId xmlns:a16="http://schemas.microsoft.com/office/drawing/2014/main" id="{1C1C1A76-2587-CD44-781D-34A33A0271B9}"/>
                </a:ext>
              </a:extLst>
            </p:cNvPr>
            <p:cNvSpPr/>
            <p:nvPr/>
          </p:nvSpPr>
          <p:spPr>
            <a:xfrm>
              <a:off x="6515916" y="1682474"/>
              <a:ext cx="223003" cy="166723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p>
          </p:txBody>
        </p: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E3FC90AA-E65A-2753-5F9B-EBA812D3FD8C}"/>
                    </a:ext>
                  </a:extLst>
                </p:cNvPr>
                <p:cNvSpPr txBox="1"/>
                <p:nvPr/>
              </p:nvSpPr>
              <p:spPr>
                <a:xfrm>
                  <a:off x="6666312" y="2230696"/>
                  <a:ext cx="1524153" cy="66479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200" i="1" dirty="0" smtClean="0">
                            <a:latin typeface="Cambria Math" panose="02040503050406030204" pitchFamily="18" charset="0"/>
                          </a:rPr>
                          <m:t>𝑑</m:t>
                        </m:r>
                        <m:r>
                          <a:rPr lang="en-US" sz="1200" i="1" dirty="0" smtClean="0">
                            <a:latin typeface="Cambria Math" panose="02040503050406030204" pitchFamily="18" charset="0"/>
                          </a:rPr>
                          <m:t> = 1</m:t>
                        </m:r>
                      </m:oMath>
                    </m:oMathPara>
                  </a14:m>
                  <a:endParaRPr lang="en-US" sz="1200" dirty="0"/>
                </a:p>
              </p:txBody>
            </p:sp>
          </mc:Choice>
          <mc:Fallback xmlns="">
            <p:sp>
              <p:nvSpPr>
                <p:cNvPr id="25" name="TextBox 24">
                  <a:extLst>
                    <a:ext uri="{FF2B5EF4-FFF2-40B4-BE49-F238E27FC236}">
                      <a16:creationId xmlns:a16="http://schemas.microsoft.com/office/drawing/2014/main" id="{E3FC90AA-E65A-2753-5F9B-EBA812D3FD8C}"/>
                    </a:ext>
                  </a:extLst>
                </p:cNvPr>
                <p:cNvSpPr txBox="1">
                  <a:spLocks noRot="1" noChangeAspect="1" noMove="1" noResize="1" noEditPoints="1" noAdjustHandles="1" noChangeArrowheads="1" noChangeShapeType="1" noTextEdit="1"/>
                </p:cNvSpPr>
                <p:nvPr/>
              </p:nvSpPr>
              <p:spPr>
                <a:xfrm>
                  <a:off x="6666312" y="2230696"/>
                  <a:ext cx="1524153" cy="664798"/>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A8BD79DD-63F1-7BC8-E25E-A661CF96560C}"/>
                    </a:ext>
                  </a:extLst>
                </p:cNvPr>
                <p:cNvSpPr txBox="1"/>
                <p:nvPr/>
              </p:nvSpPr>
              <p:spPr>
                <a:xfrm>
                  <a:off x="3674363" y="2401174"/>
                  <a:ext cx="1497144" cy="66479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200" i="1" dirty="0" smtClean="0">
                            <a:latin typeface="Cambria Math" panose="02040503050406030204" pitchFamily="18" charset="0"/>
                          </a:rPr>
                          <m:t>𝑏</m:t>
                        </m:r>
                        <m:r>
                          <a:rPr lang="en-US" sz="1200" i="1" dirty="0" smtClean="0">
                            <a:latin typeface="Cambria Math" panose="02040503050406030204" pitchFamily="18" charset="0"/>
                          </a:rPr>
                          <m:t> = 2</m:t>
                        </m:r>
                      </m:oMath>
                    </m:oMathPara>
                  </a14:m>
                  <a:endParaRPr lang="en-US" sz="1200" dirty="0"/>
                </a:p>
              </p:txBody>
            </p:sp>
          </mc:Choice>
          <mc:Fallback xmlns="">
            <p:sp>
              <p:nvSpPr>
                <p:cNvPr id="26" name="TextBox 25">
                  <a:extLst>
                    <a:ext uri="{FF2B5EF4-FFF2-40B4-BE49-F238E27FC236}">
                      <a16:creationId xmlns:a16="http://schemas.microsoft.com/office/drawing/2014/main" id="{A8BD79DD-63F1-7BC8-E25E-A661CF96560C}"/>
                    </a:ext>
                  </a:extLst>
                </p:cNvPr>
                <p:cNvSpPr txBox="1">
                  <a:spLocks noRot="1" noChangeAspect="1" noMove="1" noResize="1" noEditPoints="1" noAdjustHandles="1" noChangeArrowheads="1" noChangeShapeType="1" noTextEdit="1"/>
                </p:cNvSpPr>
                <p:nvPr/>
              </p:nvSpPr>
              <p:spPr>
                <a:xfrm>
                  <a:off x="3674363" y="2401174"/>
                  <a:ext cx="1497144" cy="664798"/>
                </a:xfrm>
                <a:prstGeom prst="rect">
                  <a:avLst/>
                </a:prstGeom>
                <a:blipFill>
                  <a:blip r:embed="rId6"/>
                  <a:stretch>
                    <a:fillRect/>
                  </a:stretch>
                </a:blipFill>
              </p:spPr>
              <p:txBody>
                <a:bodyPr/>
                <a:lstStyle/>
                <a:p>
                  <a:r>
                    <a:rPr lang="en-US">
                      <a:noFill/>
                    </a:rPr>
                    <a:t> </a:t>
                  </a:r>
                </a:p>
              </p:txBody>
            </p:sp>
          </mc:Fallback>
        </mc:AlternateContent>
        <p:grpSp>
          <p:nvGrpSpPr>
            <p:cNvPr id="27" name="Group 26">
              <a:extLst>
                <a:ext uri="{FF2B5EF4-FFF2-40B4-BE49-F238E27FC236}">
                  <a16:creationId xmlns:a16="http://schemas.microsoft.com/office/drawing/2014/main" id="{072D8C8F-577D-7540-DFB8-6B52EE369C8D}"/>
                </a:ext>
              </a:extLst>
            </p:cNvPr>
            <p:cNvGrpSpPr/>
            <p:nvPr/>
          </p:nvGrpSpPr>
          <p:grpSpPr>
            <a:xfrm>
              <a:off x="1411245" y="1828800"/>
              <a:ext cx="6132555" cy="2406837"/>
              <a:chOff x="2590800" y="3460563"/>
              <a:chExt cx="4191000" cy="1644837"/>
            </a:xfrm>
          </p:grpSpPr>
          <p:cxnSp>
            <p:nvCxnSpPr>
              <p:cNvPr id="28" name="Straight Arrow Connector 27">
                <a:extLst>
                  <a:ext uri="{FF2B5EF4-FFF2-40B4-BE49-F238E27FC236}">
                    <a16:creationId xmlns:a16="http://schemas.microsoft.com/office/drawing/2014/main" id="{8197542B-5712-176F-FE11-21711D3CAD3C}"/>
                  </a:ext>
                </a:extLst>
              </p:cNvPr>
              <p:cNvCxnSpPr>
                <a:cxnSpLocks/>
                <a:stCxn id="29" idx="3"/>
                <a:endCxn id="36" idx="7"/>
              </p:cNvCxnSpPr>
              <p:nvPr/>
            </p:nvCxnSpPr>
            <p:spPr>
              <a:xfrm flipH="1">
                <a:off x="3689163" y="3720726"/>
                <a:ext cx="927474" cy="591111"/>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9" name="Oval 28">
                <a:extLst>
                  <a:ext uri="{FF2B5EF4-FFF2-40B4-BE49-F238E27FC236}">
                    <a16:creationId xmlns:a16="http://schemas.microsoft.com/office/drawing/2014/main" id="{BD0EDF84-7871-1FD5-6E15-094621033B29}"/>
                  </a:ext>
                </a:extLst>
              </p:cNvPr>
              <p:cNvSpPr/>
              <p:nvPr/>
            </p:nvSpPr>
            <p:spPr>
              <a:xfrm>
                <a:off x="4572000" y="3460563"/>
                <a:ext cx="304800" cy="3048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solidFill>
                      <a:schemeClr val="tx1"/>
                    </a:solidFill>
                  </a:rPr>
                  <a:t>A</a:t>
                </a:r>
              </a:p>
            </p:txBody>
          </p:sp>
          <p:sp>
            <p:nvSpPr>
              <p:cNvPr id="30" name="Oval 29">
                <a:extLst>
                  <a:ext uri="{FF2B5EF4-FFF2-40B4-BE49-F238E27FC236}">
                    <a16:creationId xmlns:a16="http://schemas.microsoft.com/office/drawing/2014/main" id="{35DFE4C7-A16F-D229-38FA-CA3E6E22397F}"/>
                  </a:ext>
                </a:extLst>
              </p:cNvPr>
              <p:cNvSpPr/>
              <p:nvPr/>
            </p:nvSpPr>
            <p:spPr>
              <a:xfrm>
                <a:off x="2590800" y="4800600"/>
                <a:ext cx="304800" cy="3048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solidFill>
                      <a:schemeClr val="tx1"/>
                    </a:solidFill>
                  </a:rPr>
                  <a:t>D</a:t>
                </a:r>
              </a:p>
            </p:txBody>
          </p:sp>
          <p:cxnSp>
            <p:nvCxnSpPr>
              <p:cNvPr id="31" name="Straight Arrow Connector 30">
                <a:extLst>
                  <a:ext uri="{FF2B5EF4-FFF2-40B4-BE49-F238E27FC236}">
                    <a16:creationId xmlns:a16="http://schemas.microsoft.com/office/drawing/2014/main" id="{D6A7A245-9E24-6F6E-E2F0-DFD4A2EE7EA9}"/>
                  </a:ext>
                </a:extLst>
              </p:cNvPr>
              <p:cNvCxnSpPr>
                <a:cxnSpLocks/>
                <a:stCxn id="29" idx="5"/>
                <a:endCxn id="38" idx="1"/>
              </p:cNvCxnSpPr>
              <p:nvPr/>
            </p:nvCxnSpPr>
            <p:spPr>
              <a:xfrm>
                <a:off x="4832163" y="3720726"/>
                <a:ext cx="927474" cy="591111"/>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2" name="Straight Arrow Connector 31">
                <a:extLst>
                  <a:ext uri="{FF2B5EF4-FFF2-40B4-BE49-F238E27FC236}">
                    <a16:creationId xmlns:a16="http://schemas.microsoft.com/office/drawing/2014/main" id="{DEAFFBFE-6BB4-305D-0F72-04F0CF5C1C4A}"/>
                  </a:ext>
                </a:extLst>
              </p:cNvPr>
              <p:cNvCxnSpPr>
                <a:cxnSpLocks/>
                <a:stCxn id="36" idx="3"/>
                <a:endCxn id="30" idx="7"/>
              </p:cNvCxnSpPr>
              <p:nvPr/>
            </p:nvCxnSpPr>
            <p:spPr>
              <a:xfrm flipH="1">
                <a:off x="2850963" y="4527363"/>
                <a:ext cx="622674" cy="317874"/>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3" name="Oval 32">
                <a:extLst>
                  <a:ext uri="{FF2B5EF4-FFF2-40B4-BE49-F238E27FC236}">
                    <a16:creationId xmlns:a16="http://schemas.microsoft.com/office/drawing/2014/main" id="{1CABA515-B460-D8B3-6F32-E6C01E1E5ADF}"/>
                  </a:ext>
                </a:extLst>
              </p:cNvPr>
              <p:cNvSpPr/>
              <p:nvPr/>
            </p:nvSpPr>
            <p:spPr>
              <a:xfrm>
                <a:off x="4953000" y="4800600"/>
                <a:ext cx="304800" cy="3048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solidFill>
                      <a:schemeClr val="tx1"/>
                    </a:solidFill>
                  </a:rPr>
                  <a:t>F</a:t>
                </a:r>
              </a:p>
            </p:txBody>
          </p:sp>
          <p:cxnSp>
            <p:nvCxnSpPr>
              <p:cNvPr id="34" name="Straight Arrow Connector 33">
                <a:extLst>
                  <a:ext uri="{FF2B5EF4-FFF2-40B4-BE49-F238E27FC236}">
                    <a16:creationId xmlns:a16="http://schemas.microsoft.com/office/drawing/2014/main" id="{97A2EFC1-752F-9126-6A70-77B9AB2431DE}"/>
                  </a:ext>
                </a:extLst>
              </p:cNvPr>
              <p:cNvCxnSpPr>
                <a:cxnSpLocks/>
                <a:stCxn id="38" idx="3"/>
                <a:endCxn id="33" idx="7"/>
              </p:cNvCxnSpPr>
              <p:nvPr/>
            </p:nvCxnSpPr>
            <p:spPr>
              <a:xfrm flipH="1">
                <a:off x="5213163" y="4527363"/>
                <a:ext cx="546474" cy="317874"/>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5" name="Straight Arrow Connector 34">
                <a:extLst>
                  <a:ext uri="{FF2B5EF4-FFF2-40B4-BE49-F238E27FC236}">
                    <a16:creationId xmlns:a16="http://schemas.microsoft.com/office/drawing/2014/main" id="{F2A50567-97A1-638A-9D9C-709FC0D1EDE6}"/>
                  </a:ext>
                </a:extLst>
              </p:cNvPr>
              <p:cNvCxnSpPr>
                <a:cxnSpLocks/>
                <a:stCxn id="36" idx="5"/>
                <a:endCxn id="39" idx="1"/>
              </p:cNvCxnSpPr>
              <p:nvPr/>
            </p:nvCxnSpPr>
            <p:spPr>
              <a:xfrm>
                <a:off x="3689163" y="4527363"/>
                <a:ext cx="622674" cy="317874"/>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6" name="Oval 35">
                <a:extLst>
                  <a:ext uri="{FF2B5EF4-FFF2-40B4-BE49-F238E27FC236}">
                    <a16:creationId xmlns:a16="http://schemas.microsoft.com/office/drawing/2014/main" id="{7B962F7C-81C9-BF16-5890-C7EE18C8E0F0}"/>
                  </a:ext>
                </a:extLst>
              </p:cNvPr>
              <p:cNvSpPr/>
              <p:nvPr/>
            </p:nvSpPr>
            <p:spPr>
              <a:xfrm>
                <a:off x="3429000" y="4267200"/>
                <a:ext cx="304800" cy="3048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solidFill>
                      <a:schemeClr val="tx1"/>
                    </a:solidFill>
                  </a:rPr>
                  <a:t>B</a:t>
                </a:r>
                <a:endParaRPr lang="en-US" sz="1600" dirty="0"/>
              </a:p>
            </p:txBody>
          </p:sp>
          <p:cxnSp>
            <p:nvCxnSpPr>
              <p:cNvPr id="37" name="Straight Arrow Connector 36">
                <a:extLst>
                  <a:ext uri="{FF2B5EF4-FFF2-40B4-BE49-F238E27FC236}">
                    <a16:creationId xmlns:a16="http://schemas.microsoft.com/office/drawing/2014/main" id="{E193BB9B-045D-4407-7278-6EBEF9303A9B}"/>
                  </a:ext>
                </a:extLst>
              </p:cNvPr>
              <p:cNvCxnSpPr>
                <a:cxnSpLocks/>
                <a:stCxn id="38" idx="5"/>
                <a:endCxn id="40" idx="1"/>
              </p:cNvCxnSpPr>
              <p:nvPr/>
            </p:nvCxnSpPr>
            <p:spPr>
              <a:xfrm>
                <a:off x="5975163" y="4527363"/>
                <a:ext cx="546474" cy="317874"/>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8" name="Oval 37">
                <a:extLst>
                  <a:ext uri="{FF2B5EF4-FFF2-40B4-BE49-F238E27FC236}">
                    <a16:creationId xmlns:a16="http://schemas.microsoft.com/office/drawing/2014/main" id="{D1BE6527-3BFE-F514-1619-3A8ED1FCBE2E}"/>
                  </a:ext>
                </a:extLst>
              </p:cNvPr>
              <p:cNvSpPr/>
              <p:nvPr/>
            </p:nvSpPr>
            <p:spPr>
              <a:xfrm>
                <a:off x="5715000" y="4267200"/>
                <a:ext cx="304800" cy="304800"/>
              </a:xfrm>
              <a:prstGeom prst="ellipse">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dirty="0">
                    <a:solidFill>
                      <a:schemeClr val="tx1"/>
                    </a:solidFill>
                  </a:rPr>
                  <a:t>C</a:t>
                </a:r>
                <a:endParaRPr lang="en-US" sz="1600" dirty="0"/>
              </a:p>
            </p:txBody>
          </p:sp>
          <p:sp>
            <p:nvSpPr>
              <p:cNvPr id="39" name="Oval 38">
                <a:extLst>
                  <a:ext uri="{FF2B5EF4-FFF2-40B4-BE49-F238E27FC236}">
                    <a16:creationId xmlns:a16="http://schemas.microsoft.com/office/drawing/2014/main" id="{B59B5171-2ADE-B052-2A98-1E0184B52FC5}"/>
                  </a:ext>
                </a:extLst>
              </p:cNvPr>
              <p:cNvSpPr/>
              <p:nvPr/>
            </p:nvSpPr>
            <p:spPr>
              <a:xfrm>
                <a:off x="4267200" y="4800600"/>
                <a:ext cx="304800" cy="3048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solidFill>
                      <a:schemeClr val="tx1"/>
                    </a:solidFill>
                  </a:rPr>
                  <a:t>E</a:t>
                </a:r>
              </a:p>
            </p:txBody>
          </p:sp>
          <p:sp>
            <p:nvSpPr>
              <p:cNvPr id="40" name="Oval 39">
                <a:extLst>
                  <a:ext uri="{FF2B5EF4-FFF2-40B4-BE49-F238E27FC236}">
                    <a16:creationId xmlns:a16="http://schemas.microsoft.com/office/drawing/2014/main" id="{FCE01900-C8AD-0A1A-1BD7-D1698F7857CF}"/>
                  </a:ext>
                </a:extLst>
              </p:cNvPr>
              <p:cNvSpPr/>
              <p:nvPr/>
            </p:nvSpPr>
            <p:spPr>
              <a:xfrm>
                <a:off x="6477000" y="4800600"/>
                <a:ext cx="304800" cy="3048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solidFill>
                      <a:schemeClr val="tx1"/>
                    </a:solidFill>
                  </a:rPr>
                  <a:t>G</a:t>
                </a:r>
              </a:p>
            </p:txBody>
          </p:sp>
        </p:grpSp>
        <p:sp>
          <p:nvSpPr>
            <p:cNvPr id="41" name="Oval 40">
              <a:extLst>
                <a:ext uri="{FF2B5EF4-FFF2-40B4-BE49-F238E27FC236}">
                  <a16:creationId xmlns:a16="http://schemas.microsoft.com/office/drawing/2014/main" id="{63E0BC72-8B42-0E71-CC3B-235BE30137ED}"/>
                </a:ext>
              </a:extLst>
            </p:cNvPr>
            <p:cNvSpPr/>
            <p:nvPr/>
          </p:nvSpPr>
          <p:spPr>
            <a:xfrm>
              <a:off x="3028009" y="4645863"/>
              <a:ext cx="446004" cy="446004"/>
            </a:xfrm>
            <a:prstGeom prst="ellipse">
              <a:avLst/>
            </a:prstGeom>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600" dirty="0">
                  <a:solidFill>
                    <a:schemeClr val="tx1"/>
                  </a:solidFill>
                </a:rPr>
                <a:t>C</a:t>
              </a:r>
              <a:endParaRPr lang="en-US" sz="1600" dirty="0"/>
            </a:p>
          </p:txBody>
        </p:sp>
        <p:cxnSp>
          <p:nvCxnSpPr>
            <p:cNvPr id="42" name="Straight Arrow Connector 41">
              <a:extLst>
                <a:ext uri="{FF2B5EF4-FFF2-40B4-BE49-F238E27FC236}">
                  <a16:creationId xmlns:a16="http://schemas.microsoft.com/office/drawing/2014/main" id="{87ED25B0-20DC-F6C7-93CA-17C1C8924106}"/>
                </a:ext>
              </a:extLst>
            </p:cNvPr>
            <p:cNvCxnSpPr>
              <a:cxnSpLocks/>
              <a:stCxn id="39" idx="3"/>
              <a:endCxn id="41" idx="7"/>
            </p:cNvCxnSpPr>
            <p:nvPr/>
          </p:nvCxnSpPr>
          <p:spPr>
            <a:xfrm flipH="1">
              <a:off x="3408697" y="4170321"/>
              <a:ext cx="520886" cy="540858"/>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43" name="TextBox 42">
              <a:extLst>
                <a:ext uri="{FF2B5EF4-FFF2-40B4-BE49-F238E27FC236}">
                  <a16:creationId xmlns:a16="http://schemas.microsoft.com/office/drawing/2014/main" id="{240D4BC9-2661-FF41-3F35-C122BECB01AA}"/>
                </a:ext>
              </a:extLst>
            </p:cNvPr>
            <p:cNvSpPr txBox="1"/>
            <p:nvPr/>
          </p:nvSpPr>
          <p:spPr>
            <a:xfrm>
              <a:off x="3467878" y="4607808"/>
              <a:ext cx="1524979" cy="664798"/>
            </a:xfrm>
            <a:prstGeom prst="rect">
              <a:avLst/>
            </a:prstGeom>
            <a:noFill/>
          </p:spPr>
          <p:txBody>
            <a:bodyPr wrap="square" rtlCol="0">
              <a:spAutoFit/>
            </a:bodyPr>
            <a:lstStyle/>
            <a:p>
              <a:r>
                <a:rPr lang="en-US" sz="1200" dirty="0"/>
                <a:t>Goal</a:t>
              </a:r>
            </a:p>
          </p:txBody>
        </p:sp>
        <p:sp>
          <p:nvSpPr>
            <p:cNvPr id="46" name="Oval 45">
              <a:extLst>
                <a:ext uri="{FF2B5EF4-FFF2-40B4-BE49-F238E27FC236}">
                  <a16:creationId xmlns:a16="http://schemas.microsoft.com/office/drawing/2014/main" id="{BBBC7E5D-3244-07E1-9C97-0D4174EC1ECB}"/>
                </a:ext>
              </a:extLst>
            </p:cNvPr>
            <p:cNvSpPr/>
            <p:nvPr/>
          </p:nvSpPr>
          <p:spPr>
            <a:xfrm>
              <a:off x="2117475" y="4608923"/>
              <a:ext cx="446004" cy="446004"/>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solidFill>
                    <a:schemeClr val="tx1"/>
                  </a:solidFill>
                </a:rPr>
                <a:t>E</a:t>
              </a:r>
            </a:p>
          </p:txBody>
        </p:sp>
        <p:cxnSp>
          <p:nvCxnSpPr>
            <p:cNvPr id="47" name="Straight Arrow Connector 46">
              <a:extLst>
                <a:ext uri="{FF2B5EF4-FFF2-40B4-BE49-F238E27FC236}">
                  <a16:creationId xmlns:a16="http://schemas.microsoft.com/office/drawing/2014/main" id="{EDC01ED3-9D3F-7AAC-196F-DCC209260523}"/>
                </a:ext>
              </a:extLst>
            </p:cNvPr>
            <p:cNvCxnSpPr>
              <a:cxnSpLocks/>
              <a:stCxn id="30" idx="5"/>
              <a:endCxn id="46" idx="1"/>
            </p:cNvCxnSpPr>
            <p:nvPr/>
          </p:nvCxnSpPr>
          <p:spPr>
            <a:xfrm>
              <a:off x="1791933" y="4170321"/>
              <a:ext cx="390858" cy="503918"/>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1271734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11" end="1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13" end="1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39E30-6893-4BA5-A7BD-8CE03B569160}"/>
              </a:ext>
            </a:extLst>
          </p:cNvPr>
          <p:cNvSpPr>
            <a:spLocks noGrp="1"/>
          </p:cNvSpPr>
          <p:nvPr>
            <p:ph type="title"/>
          </p:nvPr>
        </p:nvSpPr>
        <p:spPr/>
        <p:txBody>
          <a:bodyPr vert="horz" lIns="68580" tIns="34290" rIns="68580" bIns="34290" rtlCol="0" anchor="ctr">
            <a:normAutofit/>
          </a:bodyPr>
          <a:lstStyle/>
          <a:p>
            <a:r>
              <a:rPr lang="en-US" sz="3000" dirty="0"/>
              <a:t>Example: What is the Search Complexity?</a:t>
            </a:r>
          </a:p>
        </p:txBody>
      </p:sp>
      <mc:AlternateContent xmlns:mc="http://schemas.openxmlformats.org/markup-compatibility/2006" xmlns:a14="http://schemas.microsoft.com/office/drawing/2010/main">
        <mc:Choice Requires="a14">
          <p:sp>
            <p:nvSpPr>
              <p:cNvPr id="21" name="Content Placeholder 20">
                <a:extLst>
                  <a:ext uri="{FF2B5EF4-FFF2-40B4-BE49-F238E27FC236}">
                    <a16:creationId xmlns:a16="http://schemas.microsoft.com/office/drawing/2014/main" id="{39A5693D-07D0-6814-1463-F5C269E85442}"/>
                  </a:ext>
                </a:extLst>
              </p:cNvPr>
              <p:cNvSpPr>
                <a:spLocks noGrp="1"/>
              </p:cNvSpPr>
              <p:nvPr>
                <p:ph sz="half" idx="1"/>
              </p:nvPr>
            </p:nvSpPr>
            <p:spPr>
              <a:xfrm>
                <a:off x="628650" y="1825625"/>
                <a:ext cx="4033984" cy="4351338"/>
              </a:xfrm>
            </p:spPr>
            <p:txBody>
              <a:bodyPr>
                <a:normAutofit fontScale="85000" lnSpcReduction="20000"/>
              </a:bodyPr>
              <a:lstStyle/>
              <a:p>
                <a14:m>
                  <m:oMath xmlns:m="http://schemas.openxmlformats.org/officeDocument/2006/math">
                    <m:r>
                      <a:rPr lang="en-US" sz="2700" i="1" dirty="0" smtClean="0">
                        <a:latin typeface="Cambria Math" panose="02040503050406030204" pitchFamily="18" charset="0"/>
                      </a:rPr>
                      <m:t>𝑏</m:t>
                    </m:r>
                  </m:oMath>
                </a14:m>
                <a:r>
                  <a:rPr lang="en-US" sz="2700" i="1" dirty="0"/>
                  <a:t>:</a:t>
                </a:r>
                <a:r>
                  <a:rPr lang="en-US" sz="2700" dirty="0"/>
                  <a:t> maximum branching factor = max. number of available actions?</a:t>
                </a:r>
                <a:br>
                  <a:rPr lang="en-US" sz="2700" dirty="0"/>
                </a:br>
                <a:endParaRPr lang="en-US" sz="2700" dirty="0"/>
              </a:p>
              <a:p>
                <a:pPr marL="342900" lvl="1" indent="0">
                  <a:buNone/>
                </a:pPr>
                <a:r>
                  <a:rPr lang="en-US" sz="2400" dirty="0"/>
                  <a:t>3</a:t>
                </a:r>
                <a:br>
                  <a:rPr lang="en-US" sz="2400" dirty="0"/>
                </a:br>
                <a:endParaRPr lang="en-US" sz="2400" b="1" i="1" dirty="0"/>
              </a:p>
              <a:p>
                <a14:m>
                  <m:oMath xmlns:m="http://schemas.openxmlformats.org/officeDocument/2006/math">
                    <m:r>
                      <a:rPr lang="en-US" sz="2700" i="1" dirty="0">
                        <a:latin typeface="Cambria Math" panose="02040503050406030204" pitchFamily="18" charset="0"/>
                      </a:rPr>
                      <m:t>𝑚</m:t>
                    </m:r>
                  </m:oMath>
                </a14:m>
                <a:r>
                  <a:rPr lang="en-US" sz="2700" i="1" dirty="0"/>
                  <a:t>: </a:t>
                </a:r>
                <a:r>
                  <a:rPr lang="en-US" sz="2700" dirty="0"/>
                  <a:t>the number of actions in longest path? Without loops!</a:t>
                </a:r>
                <a:br>
                  <a:rPr lang="en-US" sz="2700" dirty="0"/>
                </a:br>
                <a:endParaRPr lang="en-US" sz="2700" dirty="0"/>
              </a:p>
              <a:p>
                <a:pPr marL="342900" lvl="1" indent="0">
                  <a:buNone/>
                </a:pPr>
                <a:r>
                  <a:rPr lang="en-US" sz="2400" dirty="0"/>
                  <a:t>4</a:t>
                </a:r>
                <a:br>
                  <a:rPr lang="en-US" sz="2400" dirty="0"/>
                </a:br>
                <a:endParaRPr lang="en-US" sz="2400" dirty="0"/>
              </a:p>
              <a:p>
                <a14:m>
                  <m:oMath xmlns:m="http://schemas.openxmlformats.org/officeDocument/2006/math">
                    <m:r>
                      <a:rPr lang="en-US" sz="2700" i="1" dirty="0" smtClean="0">
                        <a:latin typeface="Cambria Math" panose="02040503050406030204" pitchFamily="18" charset="0"/>
                      </a:rPr>
                      <m:t>𝑑</m:t>
                    </m:r>
                  </m:oMath>
                </a14:m>
                <a:r>
                  <a:rPr lang="en-US" sz="2700" i="1" dirty="0"/>
                  <a:t>: </a:t>
                </a:r>
                <a:r>
                  <a:rPr lang="en-US" sz="2700" dirty="0"/>
                  <a:t>min. depth of the optimal solution?</a:t>
                </a:r>
                <a:br>
                  <a:rPr lang="en-US" sz="2700" dirty="0"/>
                </a:br>
                <a:endParaRPr lang="en-US" sz="2700" dirty="0"/>
              </a:p>
              <a:p>
                <a:pPr marL="342900" lvl="1" indent="0">
                  <a:buNone/>
                </a:pPr>
                <a:r>
                  <a:rPr lang="en-US" sz="2400" dirty="0"/>
                  <a:t>3</a:t>
                </a:r>
                <a:br>
                  <a:rPr lang="en-US" sz="2400" dirty="0"/>
                </a:br>
                <a:endParaRPr lang="en-US" dirty="0"/>
              </a:p>
            </p:txBody>
          </p:sp>
        </mc:Choice>
        <mc:Fallback xmlns="">
          <p:sp>
            <p:nvSpPr>
              <p:cNvPr id="21" name="Content Placeholder 20">
                <a:extLst>
                  <a:ext uri="{FF2B5EF4-FFF2-40B4-BE49-F238E27FC236}">
                    <a16:creationId xmlns:a16="http://schemas.microsoft.com/office/drawing/2014/main" id="{39A5693D-07D0-6814-1463-F5C269E85442}"/>
                  </a:ext>
                </a:extLst>
              </p:cNvPr>
              <p:cNvSpPr>
                <a:spLocks noGrp="1" noRot="1" noChangeAspect="1" noMove="1" noResize="1" noEditPoints="1" noAdjustHandles="1" noChangeArrowheads="1" noChangeShapeType="1" noTextEdit="1"/>
              </p:cNvSpPr>
              <p:nvPr>
                <p:ph sz="half" idx="1"/>
              </p:nvPr>
            </p:nvSpPr>
            <p:spPr>
              <a:xfrm>
                <a:off x="628650" y="1825625"/>
                <a:ext cx="4033984" cy="4351338"/>
              </a:xfrm>
              <a:blipFill>
                <a:blip r:embed="rId2"/>
                <a:stretch>
                  <a:fillRect l="-1813" t="-3081"/>
                </a:stretch>
              </a:blipFill>
            </p:spPr>
            <p:txBody>
              <a:bodyPr/>
              <a:lstStyle/>
              <a:p>
                <a:r>
                  <a:rPr lang="en-US">
                    <a:noFill/>
                  </a:rPr>
                  <a:t> </a:t>
                </a:r>
              </a:p>
            </p:txBody>
          </p:sp>
        </mc:Fallback>
      </mc:AlternateContent>
      <p:sp>
        <p:nvSpPr>
          <p:cNvPr id="28" name="TextBox 27">
            <a:extLst>
              <a:ext uri="{FF2B5EF4-FFF2-40B4-BE49-F238E27FC236}">
                <a16:creationId xmlns:a16="http://schemas.microsoft.com/office/drawing/2014/main" id="{77679CBA-ABAB-A930-AE02-106964BF8603}"/>
              </a:ext>
            </a:extLst>
          </p:cNvPr>
          <p:cNvSpPr txBox="1"/>
          <p:nvPr/>
        </p:nvSpPr>
        <p:spPr>
          <a:xfrm>
            <a:off x="5181599" y="1842870"/>
            <a:ext cx="3486401" cy="369332"/>
          </a:xfrm>
          <a:prstGeom prst="rect">
            <a:avLst/>
          </a:prstGeom>
          <a:noFill/>
        </p:spPr>
        <p:txBody>
          <a:bodyPr wrap="square" rtlCol="0">
            <a:spAutoFit/>
          </a:bodyPr>
          <a:lstStyle/>
          <a:p>
            <a:r>
              <a:rPr lang="en-US" dirty="0"/>
              <a:t>State Space with Transition Model</a:t>
            </a:r>
          </a:p>
        </p:txBody>
      </p:sp>
      <p:grpSp>
        <p:nvGrpSpPr>
          <p:cNvPr id="77" name="Group 76">
            <a:extLst>
              <a:ext uri="{FF2B5EF4-FFF2-40B4-BE49-F238E27FC236}">
                <a16:creationId xmlns:a16="http://schemas.microsoft.com/office/drawing/2014/main" id="{C10E8D84-0FAD-0495-A54A-052DA62E0FC4}"/>
              </a:ext>
            </a:extLst>
          </p:cNvPr>
          <p:cNvGrpSpPr/>
          <p:nvPr/>
        </p:nvGrpSpPr>
        <p:grpSpPr>
          <a:xfrm>
            <a:off x="5181599" y="2338557"/>
            <a:ext cx="3567668" cy="3014934"/>
            <a:chOff x="5181599" y="2338557"/>
            <a:chExt cx="3567668" cy="3014934"/>
          </a:xfrm>
        </p:grpSpPr>
        <p:grpSp>
          <p:nvGrpSpPr>
            <p:cNvPr id="11" name="Group 10">
              <a:extLst>
                <a:ext uri="{FF2B5EF4-FFF2-40B4-BE49-F238E27FC236}">
                  <a16:creationId xmlns:a16="http://schemas.microsoft.com/office/drawing/2014/main" id="{AE29FF94-932F-99E0-EC33-B30357C17189}"/>
                </a:ext>
              </a:extLst>
            </p:cNvPr>
            <p:cNvGrpSpPr/>
            <p:nvPr/>
          </p:nvGrpSpPr>
          <p:grpSpPr>
            <a:xfrm>
              <a:off x="5181599" y="2338557"/>
              <a:ext cx="3562601" cy="2157243"/>
              <a:chOff x="3443345" y="3786606"/>
              <a:chExt cx="5700655" cy="3071394"/>
            </a:xfrm>
          </p:grpSpPr>
          <p:pic>
            <p:nvPicPr>
              <p:cNvPr id="12" name="Picture 6">
                <a:extLst>
                  <a:ext uri="{FF2B5EF4-FFF2-40B4-BE49-F238E27FC236}">
                    <a16:creationId xmlns:a16="http://schemas.microsoft.com/office/drawing/2014/main" id="{C47B5471-F4C2-5D4B-0E0B-3E432E733C1D}"/>
                  </a:ext>
                </a:extLst>
              </p:cNvPr>
              <p:cNvPicPr>
                <a:picLocks noChangeAspect="1" noChangeArrowheads="1"/>
              </p:cNvPicPr>
              <p:nvPr/>
            </p:nvPicPr>
            <p:blipFill>
              <a:blip r:embed="rId3" cstate="print"/>
              <a:srcRect/>
              <a:stretch>
                <a:fillRect/>
              </a:stretch>
            </p:blipFill>
            <p:spPr bwMode="auto">
              <a:xfrm>
                <a:off x="3443345" y="4142196"/>
                <a:ext cx="5700655" cy="2715804"/>
              </a:xfrm>
              <a:prstGeom prst="rect">
                <a:avLst/>
              </a:prstGeom>
              <a:noFill/>
              <a:ln w="9525">
                <a:noFill/>
                <a:miter lim="800000"/>
                <a:headEnd/>
                <a:tailEnd/>
              </a:ln>
            </p:spPr>
          </p:pic>
          <p:sp>
            <p:nvSpPr>
              <p:cNvPr id="18" name="Rectangle 17">
                <a:extLst>
                  <a:ext uri="{FF2B5EF4-FFF2-40B4-BE49-F238E27FC236}">
                    <a16:creationId xmlns:a16="http://schemas.microsoft.com/office/drawing/2014/main" id="{87E4871E-1C38-FE1D-0C87-EB6B7FBF36B9}"/>
                  </a:ext>
                </a:extLst>
              </p:cNvPr>
              <p:cNvSpPr/>
              <p:nvPr/>
            </p:nvSpPr>
            <p:spPr>
              <a:xfrm>
                <a:off x="5195945" y="6009235"/>
                <a:ext cx="2133600" cy="505736"/>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sz="1200"/>
              </a:p>
            </p:txBody>
          </p:sp>
          <p:sp>
            <p:nvSpPr>
              <p:cNvPr id="19" name="TextBox 18">
                <a:extLst>
                  <a:ext uri="{FF2B5EF4-FFF2-40B4-BE49-F238E27FC236}">
                    <a16:creationId xmlns:a16="http://schemas.microsoft.com/office/drawing/2014/main" id="{AE270D5F-3798-5A7A-89E4-58DBA42598C4}"/>
                  </a:ext>
                </a:extLst>
              </p:cNvPr>
              <p:cNvSpPr txBox="1"/>
              <p:nvPr/>
            </p:nvSpPr>
            <p:spPr>
              <a:xfrm>
                <a:off x="5106831" y="3786606"/>
                <a:ext cx="1441955" cy="394380"/>
              </a:xfrm>
              <a:prstGeom prst="rect">
                <a:avLst/>
              </a:prstGeom>
              <a:noFill/>
            </p:spPr>
            <p:txBody>
              <a:bodyPr wrap="none" rtlCol="0">
                <a:spAutoFit/>
              </a:bodyPr>
              <a:lstStyle/>
              <a:p>
                <a:r>
                  <a:rPr lang="en-US" sz="1200" b="1" dirty="0">
                    <a:solidFill>
                      <a:schemeClr val="accent2">
                        <a:lumMod val="50000"/>
                      </a:schemeClr>
                    </a:solidFill>
                  </a:rPr>
                  <a:t>Initial state</a:t>
                </a:r>
              </a:p>
            </p:txBody>
          </p:sp>
          <p:sp>
            <p:nvSpPr>
              <p:cNvPr id="20" name="TextBox 19">
                <a:extLst>
                  <a:ext uri="{FF2B5EF4-FFF2-40B4-BE49-F238E27FC236}">
                    <a16:creationId xmlns:a16="http://schemas.microsoft.com/office/drawing/2014/main" id="{BDA9B98B-A967-CB14-C48B-C9D0922C3C05}"/>
                  </a:ext>
                </a:extLst>
              </p:cNvPr>
              <p:cNvSpPr txBox="1"/>
              <p:nvPr/>
            </p:nvSpPr>
            <p:spPr>
              <a:xfrm>
                <a:off x="3734781" y="6096000"/>
                <a:ext cx="1421435" cy="394380"/>
              </a:xfrm>
              <a:prstGeom prst="rect">
                <a:avLst/>
              </a:prstGeom>
              <a:noFill/>
            </p:spPr>
            <p:txBody>
              <a:bodyPr wrap="none" rtlCol="0">
                <a:spAutoFit/>
              </a:bodyPr>
              <a:lstStyle/>
              <a:p>
                <a:r>
                  <a:rPr lang="en-US" sz="1200" b="1" dirty="0">
                    <a:solidFill>
                      <a:schemeClr val="accent2">
                        <a:lumMod val="50000"/>
                      </a:schemeClr>
                    </a:solidFill>
                  </a:rPr>
                  <a:t>Goal states</a:t>
                </a:r>
              </a:p>
            </p:txBody>
          </p:sp>
        </p:grpSp>
        <p:grpSp>
          <p:nvGrpSpPr>
            <p:cNvPr id="10" name="Group 9">
              <a:extLst>
                <a:ext uri="{FF2B5EF4-FFF2-40B4-BE49-F238E27FC236}">
                  <a16:creationId xmlns:a16="http://schemas.microsoft.com/office/drawing/2014/main" id="{F9071931-E6F6-2B2B-4DA9-FA2DFE7BB502}"/>
                </a:ext>
              </a:extLst>
            </p:cNvPr>
            <p:cNvGrpSpPr/>
            <p:nvPr/>
          </p:nvGrpSpPr>
          <p:grpSpPr>
            <a:xfrm>
              <a:off x="5181599" y="3399665"/>
              <a:ext cx="182132" cy="123482"/>
              <a:chOff x="5181599" y="5334000"/>
              <a:chExt cx="182132" cy="123482"/>
            </a:xfrm>
          </p:grpSpPr>
          <p:cxnSp>
            <p:nvCxnSpPr>
              <p:cNvPr id="13" name="Straight Connector 12">
                <a:extLst>
                  <a:ext uri="{FF2B5EF4-FFF2-40B4-BE49-F238E27FC236}">
                    <a16:creationId xmlns:a16="http://schemas.microsoft.com/office/drawing/2014/main" id="{0520DEE8-820B-9138-3824-0492D719B883}"/>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D7DF08-05DC-121F-892E-391C89359606}"/>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F714E15-2584-8522-4B42-115B95CE418A}"/>
                </a:ext>
              </a:extLst>
            </p:cNvPr>
            <p:cNvGrpSpPr/>
            <p:nvPr/>
          </p:nvGrpSpPr>
          <p:grpSpPr>
            <a:xfrm>
              <a:off x="5562600" y="3690744"/>
              <a:ext cx="182132" cy="123482"/>
              <a:chOff x="5181599" y="5334000"/>
              <a:chExt cx="182132" cy="123482"/>
            </a:xfrm>
          </p:grpSpPr>
          <p:cxnSp>
            <p:nvCxnSpPr>
              <p:cNvPr id="16" name="Straight Connector 15">
                <a:extLst>
                  <a:ext uri="{FF2B5EF4-FFF2-40B4-BE49-F238E27FC236}">
                    <a16:creationId xmlns:a16="http://schemas.microsoft.com/office/drawing/2014/main" id="{4D0D9C5C-E908-FBBE-5FE4-D1AD47ACA5DF}"/>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5EF4051-09C9-E4F3-84F6-C3BA2012D5F8}"/>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AB39F4FC-C5D3-FB2D-0B99-9A28625966F1}"/>
                </a:ext>
              </a:extLst>
            </p:cNvPr>
            <p:cNvGrpSpPr/>
            <p:nvPr/>
          </p:nvGrpSpPr>
          <p:grpSpPr>
            <a:xfrm>
              <a:off x="5939414" y="3495502"/>
              <a:ext cx="182132" cy="123482"/>
              <a:chOff x="5181599" y="5334000"/>
              <a:chExt cx="182132" cy="123482"/>
            </a:xfrm>
          </p:grpSpPr>
          <p:cxnSp>
            <p:nvCxnSpPr>
              <p:cNvPr id="23" name="Straight Connector 22">
                <a:extLst>
                  <a:ext uri="{FF2B5EF4-FFF2-40B4-BE49-F238E27FC236}">
                    <a16:creationId xmlns:a16="http://schemas.microsoft.com/office/drawing/2014/main" id="{C4AAF4BF-7456-7C41-C70A-46AE7193D663}"/>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57E059E-7C28-19A5-5973-CD131EC15EBD}"/>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7BE17529-99B4-3826-7E09-21D4D48F0871}"/>
                </a:ext>
              </a:extLst>
            </p:cNvPr>
            <p:cNvGrpSpPr/>
            <p:nvPr/>
          </p:nvGrpSpPr>
          <p:grpSpPr>
            <a:xfrm>
              <a:off x="6057064" y="2699499"/>
              <a:ext cx="182132" cy="123482"/>
              <a:chOff x="5181599" y="5334000"/>
              <a:chExt cx="182132" cy="123482"/>
            </a:xfrm>
          </p:grpSpPr>
          <p:cxnSp>
            <p:nvCxnSpPr>
              <p:cNvPr id="26" name="Straight Connector 25">
                <a:extLst>
                  <a:ext uri="{FF2B5EF4-FFF2-40B4-BE49-F238E27FC236}">
                    <a16:creationId xmlns:a16="http://schemas.microsoft.com/office/drawing/2014/main" id="{1C9A758F-EA69-BFDF-1EA7-E4C6E80F1854}"/>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72B1AD5-5495-09D6-B0B5-09E324361957}"/>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1C72B7C6-941C-5B5E-F373-759589115E7E}"/>
                </a:ext>
              </a:extLst>
            </p:cNvPr>
            <p:cNvGrpSpPr/>
            <p:nvPr/>
          </p:nvGrpSpPr>
          <p:grpSpPr>
            <a:xfrm>
              <a:off x="7610264" y="2696858"/>
              <a:ext cx="182132" cy="123482"/>
              <a:chOff x="5181599" y="5334000"/>
              <a:chExt cx="182132" cy="123482"/>
            </a:xfrm>
          </p:grpSpPr>
          <p:cxnSp>
            <p:nvCxnSpPr>
              <p:cNvPr id="30" name="Straight Connector 29">
                <a:extLst>
                  <a:ext uri="{FF2B5EF4-FFF2-40B4-BE49-F238E27FC236}">
                    <a16:creationId xmlns:a16="http://schemas.microsoft.com/office/drawing/2014/main" id="{AEF5FCE8-9747-34E1-1009-45BA4D2397C4}"/>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40A9039-E22E-CEFF-A656-43C5229EC2EA}"/>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604E6577-F173-4039-352D-CD4789B2CE2E}"/>
                </a:ext>
              </a:extLst>
            </p:cNvPr>
            <p:cNvGrpSpPr/>
            <p:nvPr/>
          </p:nvGrpSpPr>
          <p:grpSpPr>
            <a:xfrm>
              <a:off x="6852505" y="2834862"/>
              <a:ext cx="182132" cy="123482"/>
              <a:chOff x="5181599" y="5334000"/>
              <a:chExt cx="182132" cy="123482"/>
            </a:xfrm>
          </p:grpSpPr>
          <p:cxnSp>
            <p:nvCxnSpPr>
              <p:cNvPr id="33" name="Straight Connector 32">
                <a:extLst>
                  <a:ext uri="{FF2B5EF4-FFF2-40B4-BE49-F238E27FC236}">
                    <a16:creationId xmlns:a16="http://schemas.microsoft.com/office/drawing/2014/main" id="{60FD4308-76DA-3B04-F012-4EC4E5EA145D}"/>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26B1C40-EC99-F685-A449-370F82714101}"/>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7DBC0261-E705-F48B-9A73-C12A7A2BE24C}"/>
                </a:ext>
              </a:extLst>
            </p:cNvPr>
            <p:cNvGrpSpPr/>
            <p:nvPr/>
          </p:nvGrpSpPr>
          <p:grpSpPr>
            <a:xfrm>
              <a:off x="6741918" y="3343991"/>
              <a:ext cx="182132" cy="123482"/>
              <a:chOff x="5181599" y="5334000"/>
              <a:chExt cx="182132" cy="123482"/>
            </a:xfrm>
          </p:grpSpPr>
          <p:cxnSp>
            <p:nvCxnSpPr>
              <p:cNvPr id="36" name="Straight Connector 35">
                <a:extLst>
                  <a:ext uri="{FF2B5EF4-FFF2-40B4-BE49-F238E27FC236}">
                    <a16:creationId xmlns:a16="http://schemas.microsoft.com/office/drawing/2014/main" id="{3CA1F50E-0B54-24AB-299A-8DF15E6C5590}"/>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F64BF14-8443-D1DB-7531-915EE872AEB6}"/>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8B7923D2-BA24-B979-6AC0-1E159E7058FF}"/>
                </a:ext>
              </a:extLst>
            </p:cNvPr>
            <p:cNvGrpSpPr/>
            <p:nvPr/>
          </p:nvGrpSpPr>
          <p:grpSpPr>
            <a:xfrm>
              <a:off x="6840332" y="4134167"/>
              <a:ext cx="182132" cy="123482"/>
              <a:chOff x="5181599" y="5334000"/>
              <a:chExt cx="182132" cy="123482"/>
            </a:xfrm>
          </p:grpSpPr>
          <p:cxnSp>
            <p:nvCxnSpPr>
              <p:cNvPr id="39" name="Straight Connector 38">
                <a:extLst>
                  <a:ext uri="{FF2B5EF4-FFF2-40B4-BE49-F238E27FC236}">
                    <a16:creationId xmlns:a16="http://schemas.microsoft.com/office/drawing/2014/main" id="{F9851111-FDF6-3092-B410-F060B59951E1}"/>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28EA79D-3B09-C43E-04EC-635C11B74ECE}"/>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04A91DE8-1CED-A037-9776-AB5910E213C9}"/>
                </a:ext>
              </a:extLst>
            </p:cNvPr>
            <p:cNvGrpSpPr/>
            <p:nvPr/>
          </p:nvGrpSpPr>
          <p:grpSpPr>
            <a:xfrm>
              <a:off x="6064412" y="3973210"/>
              <a:ext cx="182132" cy="123482"/>
              <a:chOff x="5181599" y="5334000"/>
              <a:chExt cx="182132" cy="123482"/>
            </a:xfrm>
          </p:grpSpPr>
          <p:cxnSp>
            <p:nvCxnSpPr>
              <p:cNvPr id="42" name="Straight Connector 41">
                <a:extLst>
                  <a:ext uri="{FF2B5EF4-FFF2-40B4-BE49-F238E27FC236}">
                    <a16:creationId xmlns:a16="http://schemas.microsoft.com/office/drawing/2014/main" id="{019CFA8E-8913-A568-B5D5-862A8973422A}"/>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B9A8AD6-641C-1626-82FD-87274E239D64}"/>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A110F7E9-F068-1486-532F-4B64D5CB9C5A}"/>
                </a:ext>
              </a:extLst>
            </p:cNvPr>
            <p:cNvGrpSpPr/>
            <p:nvPr/>
          </p:nvGrpSpPr>
          <p:grpSpPr>
            <a:xfrm>
              <a:off x="6489628" y="4358564"/>
              <a:ext cx="182132" cy="123482"/>
              <a:chOff x="5181599" y="5334000"/>
              <a:chExt cx="182132" cy="123482"/>
            </a:xfrm>
          </p:grpSpPr>
          <p:cxnSp>
            <p:nvCxnSpPr>
              <p:cNvPr id="45" name="Straight Connector 44">
                <a:extLst>
                  <a:ext uri="{FF2B5EF4-FFF2-40B4-BE49-F238E27FC236}">
                    <a16:creationId xmlns:a16="http://schemas.microsoft.com/office/drawing/2014/main" id="{56F297E9-C499-B1E5-BBB0-AD5EB74EFFBF}"/>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3BC6450-C4F3-5422-ED8D-D85BFAF711E6}"/>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D58D15D4-AE25-EC50-59E3-5F308DFFA993}"/>
                </a:ext>
              </a:extLst>
            </p:cNvPr>
            <p:cNvGrpSpPr/>
            <p:nvPr/>
          </p:nvGrpSpPr>
          <p:grpSpPr>
            <a:xfrm>
              <a:off x="7174252" y="4352610"/>
              <a:ext cx="182132" cy="123482"/>
              <a:chOff x="5181599" y="5334000"/>
              <a:chExt cx="182132" cy="123482"/>
            </a:xfrm>
          </p:grpSpPr>
          <p:cxnSp>
            <p:nvCxnSpPr>
              <p:cNvPr id="48" name="Straight Connector 47">
                <a:extLst>
                  <a:ext uri="{FF2B5EF4-FFF2-40B4-BE49-F238E27FC236}">
                    <a16:creationId xmlns:a16="http://schemas.microsoft.com/office/drawing/2014/main" id="{EFB2786D-1A47-1F08-364F-4AC4E0CBE32F}"/>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DAEFECC-73EC-3D2D-2DEB-01E1CBC0F837}"/>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50" name="Group 49">
              <a:extLst>
                <a:ext uri="{FF2B5EF4-FFF2-40B4-BE49-F238E27FC236}">
                  <a16:creationId xmlns:a16="http://schemas.microsoft.com/office/drawing/2014/main" id="{5A600175-9CDF-FB2D-0DA6-6D2C7B2BACD2}"/>
                </a:ext>
              </a:extLst>
            </p:cNvPr>
            <p:cNvGrpSpPr/>
            <p:nvPr/>
          </p:nvGrpSpPr>
          <p:grpSpPr>
            <a:xfrm>
              <a:off x="7617612" y="4048732"/>
              <a:ext cx="182132" cy="123482"/>
              <a:chOff x="5181599" y="5334000"/>
              <a:chExt cx="182132" cy="123482"/>
            </a:xfrm>
          </p:grpSpPr>
          <p:cxnSp>
            <p:nvCxnSpPr>
              <p:cNvPr id="51" name="Straight Connector 50">
                <a:extLst>
                  <a:ext uri="{FF2B5EF4-FFF2-40B4-BE49-F238E27FC236}">
                    <a16:creationId xmlns:a16="http://schemas.microsoft.com/office/drawing/2014/main" id="{AACB5DC4-49D5-9F63-3A6E-9F24EACC0346}"/>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176933F-CC53-5910-A1FA-ED9CB5619047}"/>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4E5E1984-45E0-E7C7-97B9-FE43B72D8CDD}"/>
                </a:ext>
              </a:extLst>
            </p:cNvPr>
            <p:cNvGrpSpPr/>
            <p:nvPr/>
          </p:nvGrpSpPr>
          <p:grpSpPr>
            <a:xfrm>
              <a:off x="7006816" y="3367259"/>
              <a:ext cx="182132" cy="123482"/>
              <a:chOff x="5181599" y="5334000"/>
              <a:chExt cx="182132" cy="123482"/>
            </a:xfrm>
          </p:grpSpPr>
          <p:cxnSp>
            <p:nvCxnSpPr>
              <p:cNvPr id="54" name="Straight Connector 53">
                <a:extLst>
                  <a:ext uri="{FF2B5EF4-FFF2-40B4-BE49-F238E27FC236}">
                    <a16:creationId xmlns:a16="http://schemas.microsoft.com/office/drawing/2014/main" id="{1AB36DF1-FA9F-9FEF-078E-2E704EBE9BCC}"/>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F93F4E56-422F-F34D-0FFD-9D17D13A17D2}"/>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E8005E11-D4BF-B362-FA7D-E4B48B69D32A}"/>
                </a:ext>
              </a:extLst>
            </p:cNvPr>
            <p:cNvGrpSpPr/>
            <p:nvPr/>
          </p:nvGrpSpPr>
          <p:grpSpPr>
            <a:xfrm>
              <a:off x="7756813" y="3276183"/>
              <a:ext cx="182132" cy="123482"/>
              <a:chOff x="5181599" y="5334000"/>
              <a:chExt cx="182132" cy="123482"/>
            </a:xfrm>
          </p:grpSpPr>
          <p:cxnSp>
            <p:nvCxnSpPr>
              <p:cNvPr id="57" name="Straight Connector 56">
                <a:extLst>
                  <a:ext uri="{FF2B5EF4-FFF2-40B4-BE49-F238E27FC236}">
                    <a16:creationId xmlns:a16="http://schemas.microsoft.com/office/drawing/2014/main" id="{F7478B4E-0F16-C92C-2C0D-3296A8F994BA}"/>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C67B589-5422-B1F8-8177-477692F967A1}"/>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18DF0A0C-6FE4-351D-6041-18975DFC73C2}"/>
                </a:ext>
              </a:extLst>
            </p:cNvPr>
            <p:cNvGrpSpPr/>
            <p:nvPr/>
          </p:nvGrpSpPr>
          <p:grpSpPr>
            <a:xfrm>
              <a:off x="8153400" y="3680777"/>
              <a:ext cx="182132" cy="123482"/>
              <a:chOff x="5181599" y="5334000"/>
              <a:chExt cx="182132" cy="123482"/>
            </a:xfrm>
          </p:grpSpPr>
          <p:cxnSp>
            <p:nvCxnSpPr>
              <p:cNvPr id="60" name="Straight Connector 59">
                <a:extLst>
                  <a:ext uri="{FF2B5EF4-FFF2-40B4-BE49-F238E27FC236}">
                    <a16:creationId xmlns:a16="http://schemas.microsoft.com/office/drawing/2014/main" id="{6CC60B0C-111C-CABA-6ADB-D64F992A9133}"/>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53EF6937-7839-33D8-65EB-685D707D5C84}"/>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62" name="Group 61">
              <a:extLst>
                <a:ext uri="{FF2B5EF4-FFF2-40B4-BE49-F238E27FC236}">
                  <a16:creationId xmlns:a16="http://schemas.microsoft.com/office/drawing/2014/main" id="{4A95027F-B001-2F1F-BDA0-09ABAE40CFCD}"/>
                </a:ext>
              </a:extLst>
            </p:cNvPr>
            <p:cNvGrpSpPr/>
            <p:nvPr/>
          </p:nvGrpSpPr>
          <p:grpSpPr>
            <a:xfrm>
              <a:off x="5333999" y="3552065"/>
              <a:ext cx="182132" cy="123482"/>
              <a:chOff x="5181599" y="5334000"/>
              <a:chExt cx="182132" cy="123482"/>
            </a:xfrm>
          </p:grpSpPr>
          <p:cxnSp>
            <p:nvCxnSpPr>
              <p:cNvPr id="63" name="Straight Connector 62">
                <a:extLst>
                  <a:ext uri="{FF2B5EF4-FFF2-40B4-BE49-F238E27FC236}">
                    <a16:creationId xmlns:a16="http://schemas.microsoft.com/office/drawing/2014/main" id="{E5D27ED5-C9DB-DBF9-D090-24DEFF96CC7D}"/>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5F13766-1DFC-71C2-3425-E154DF0EF795}"/>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94700605-5C5C-07CE-BDCE-0B5EA1A964B8}"/>
                </a:ext>
              </a:extLst>
            </p:cNvPr>
            <p:cNvGrpSpPr/>
            <p:nvPr/>
          </p:nvGrpSpPr>
          <p:grpSpPr>
            <a:xfrm>
              <a:off x="8567135" y="3367259"/>
              <a:ext cx="182132" cy="123482"/>
              <a:chOff x="5181599" y="5334000"/>
              <a:chExt cx="182132" cy="123482"/>
            </a:xfrm>
          </p:grpSpPr>
          <p:cxnSp>
            <p:nvCxnSpPr>
              <p:cNvPr id="66" name="Straight Connector 65">
                <a:extLst>
                  <a:ext uri="{FF2B5EF4-FFF2-40B4-BE49-F238E27FC236}">
                    <a16:creationId xmlns:a16="http://schemas.microsoft.com/office/drawing/2014/main" id="{4BB5293E-8BC6-3A11-1DD9-21ED1F6E4813}"/>
                  </a:ext>
                </a:extLst>
              </p:cNvPr>
              <p:cNvCxnSpPr>
                <a:cxnSpLocks/>
              </p:cNvCxnSpPr>
              <p:nvPr/>
            </p:nvCxnSpPr>
            <p:spPr>
              <a:xfrm>
                <a:off x="5181599" y="533400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5277931-B4EA-353C-77C9-E838F4E19262}"/>
                  </a:ext>
                </a:extLst>
              </p:cNvPr>
              <p:cNvCxnSpPr>
                <a:cxnSpLocks/>
              </p:cNvCxnSpPr>
              <p:nvPr/>
            </p:nvCxnSpPr>
            <p:spPr>
              <a:xfrm flipV="1">
                <a:off x="5196295" y="533400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71" name="TextBox 70">
              <a:extLst>
                <a:ext uri="{FF2B5EF4-FFF2-40B4-BE49-F238E27FC236}">
                  <a16:creationId xmlns:a16="http://schemas.microsoft.com/office/drawing/2014/main" id="{7CA8F96E-3336-83F2-B92D-381B9F9B8E5C}"/>
                </a:ext>
              </a:extLst>
            </p:cNvPr>
            <p:cNvSpPr txBox="1"/>
            <p:nvPr/>
          </p:nvSpPr>
          <p:spPr>
            <a:xfrm>
              <a:off x="6327258" y="5045714"/>
              <a:ext cx="2254573" cy="307777"/>
            </a:xfrm>
            <a:prstGeom prst="rect">
              <a:avLst/>
            </a:prstGeom>
            <a:noFill/>
          </p:spPr>
          <p:txBody>
            <a:bodyPr wrap="square" rtlCol="0">
              <a:spAutoFit/>
            </a:bodyPr>
            <a:lstStyle/>
            <a:p>
              <a:r>
                <a:rPr lang="en-US" sz="1400" dirty="0"/>
                <a:t>Make sure it is a tree!</a:t>
              </a:r>
            </a:p>
          </p:txBody>
        </p:sp>
      </p:grpSp>
      <p:cxnSp>
        <p:nvCxnSpPr>
          <p:cNvPr id="73" name="Straight Connector 72">
            <a:extLst>
              <a:ext uri="{FF2B5EF4-FFF2-40B4-BE49-F238E27FC236}">
                <a16:creationId xmlns:a16="http://schemas.microsoft.com/office/drawing/2014/main" id="{34E007F6-EFC9-1BE6-2862-AB0E2BF38AAD}"/>
              </a:ext>
            </a:extLst>
          </p:cNvPr>
          <p:cNvCxnSpPr>
            <a:cxnSpLocks/>
          </p:cNvCxnSpPr>
          <p:nvPr/>
        </p:nvCxnSpPr>
        <p:spPr>
          <a:xfrm>
            <a:off x="6130122" y="5134439"/>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B6070B08-D6FB-01C5-A703-DBBBC5CCBBEC}"/>
              </a:ext>
            </a:extLst>
          </p:cNvPr>
          <p:cNvCxnSpPr>
            <a:cxnSpLocks/>
          </p:cNvCxnSpPr>
          <p:nvPr/>
        </p:nvCxnSpPr>
        <p:spPr>
          <a:xfrm flipV="1">
            <a:off x="6144818" y="5134439"/>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65B3088D-F5DE-A85D-F249-0099FD80A317}"/>
              </a:ext>
            </a:extLst>
          </p:cNvPr>
          <p:cNvCxnSpPr>
            <a:cxnSpLocks/>
          </p:cNvCxnSpPr>
          <p:nvPr/>
        </p:nvCxnSpPr>
        <p:spPr>
          <a:xfrm>
            <a:off x="6865877" y="3925250"/>
            <a:ext cx="182132"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8FDFA5FC-69F8-9CBF-2459-3F6B7F81DD4C}"/>
              </a:ext>
            </a:extLst>
          </p:cNvPr>
          <p:cNvCxnSpPr>
            <a:cxnSpLocks/>
          </p:cNvCxnSpPr>
          <p:nvPr/>
        </p:nvCxnSpPr>
        <p:spPr>
          <a:xfrm flipV="1">
            <a:off x="6880573" y="3925250"/>
            <a:ext cx="167436" cy="12348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468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MAZE. In Black and White.&quot; Art Board Print by TOMSREDBUBBLE | Redbubble">
            <a:extLst>
              <a:ext uri="{FF2B5EF4-FFF2-40B4-BE49-F238E27FC236}">
                <a16:creationId xmlns:a16="http://schemas.microsoft.com/office/drawing/2014/main" id="{2571153B-B059-4858-BF01-466BDD0CE4B3}"/>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3335" b="12480"/>
          <a:stretch/>
        </p:blipFill>
        <p:spPr bwMode="auto">
          <a:xfrm>
            <a:off x="914400" y="2133600"/>
            <a:ext cx="1778794" cy="1758554"/>
          </a:xfrm>
          <a:prstGeom prst="rect">
            <a:avLst/>
          </a:prstGeom>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B08B44E6-866D-4A5E-AFB3-D9DCA58C75D3}"/>
              </a:ext>
            </a:extLst>
          </p:cNvPr>
          <p:cNvSpPr/>
          <p:nvPr/>
        </p:nvSpPr>
        <p:spPr>
          <a:xfrm>
            <a:off x="914400" y="3908908"/>
            <a:ext cx="177879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a:solidFill>
                  <a:srgbClr val="FFFFFF"/>
                </a:solidFill>
              </a:rPr>
              <a:t>Maze</a:t>
            </a:r>
          </a:p>
        </p:txBody>
      </p:sp>
      <p:pic>
        <p:nvPicPr>
          <p:cNvPr id="1028" name="Picture 4" descr="The eight queens puzzle in Python | Solarian Programmer">
            <a:extLst>
              <a:ext uri="{FF2B5EF4-FFF2-40B4-BE49-F238E27FC236}">
                <a16:creationId xmlns:a16="http://schemas.microsoft.com/office/drawing/2014/main" id="{9FC19A06-CBF6-4819-B189-F9D337D6FC1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743200" y="2133600"/>
            <a:ext cx="1759744" cy="1758554"/>
          </a:xfrm>
          <a:prstGeom prst="rect">
            <a:avLst/>
          </a:prstGeom>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14677E2A-E997-42CC-B03B-6B72B6934E54}"/>
              </a:ext>
            </a:extLst>
          </p:cNvPr>
          <p:cNvSpPr/>
          <p:nvPr/>
        </p:nvSpPr>
        <p:spPr>
          <a:xfrm>
            <a:off x="2743200" y="3908908"/>
            <a:ext cx="175974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8-queens problem</a:t>
            </a:r>
          </a:p>
        </p:txBody>
      </p:sp>
      <p:pic>
        <p:nvPicPr>
          <p:cNvPr id="1026" name="Picture 2">
            <a:extLst>
              <a:ext uri="{FF2B5EF4-FFF2-40B4-BE49-F238E27FC236}">
                <a16:creationId xmlns:a16="http://schemas.microsoft.com/office/drawing/2014/main" id="{BEECF329-1304-4A9B-905D-61E6EC19569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4439"/>
          <a:stretch/>
        </p:blipFill>
        <p:spPr bwMode="auto">
          <a:xfrm>
            <a:off x="4554139" y="2133600"/>
            <a:ext cx="1872854" cy="1758554"/>
          </a:xfrm>
          <a:prstGeom prst="rect">
            <a:avLst/>
          </a:prstGeom>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6680FC1-2E9B-4D1E-BE6C-BA13EF788FB4}"/>
              </a:ext>
            </a:extLst>
          </p:cNvPr>
          <p:cNvSpPr/>
          <p:nvPr/>
        </p:nvSpPr>
        <p:spPr>
          <a:xfrm>
            <a:off x="4554139" y="3908908"/>
            <a:ext cx="187285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8-puzzle problem</a:t>
            </a:r>
          </a:p>
        </p:txBody>
      </p:sp>
      <p:pic>
        <p:nvPicPr>
          <p:cNvPr id="1030" name="Picture 6" descr="Tic-tac-toe - Wikipedia">
            <a:extLst>
              <a:ext uri="{FF2B5EF4-FFF2-40B4-BE49-F238E27FC236}">
                <a16:creationId xmlns:a16="http://schemas.microsoft.com/office/drawing/2014/main" id="{C8966331-BED0-4CC1-988D-8EF4F768252A}"/>
              </a:ext>
            </a:extLst>
          </p:cNvPr>
          <p:cNvPicPr>
            <a:picLocks noChangeAspect="1" noChangeArrowheads="1"/>
          </p:cNvPicPr>
          <p:nvPr/>
        </p:nvPicPr>
        <p:blipFill>
          <a:blip r:embed="rId5" cstate="print">
            <a:biLevel thresh="25000"/>
            <a:extLst>
              <a:ext uri="{BEBA8EAE-BF5A-486C-A8C5-ECC9F3942E4B}">
                <a14:imgProps xmlns:a14="http://schemas.microsoft.com/office/drawing/2010/main">
                  <a14:imgLayer r:embed="rId6">
                    <a14:imgEffect>
                      <a14:saturation sat="33000"/>
                    </a14:imgEffect>
                  </a14:imgLayer>
                </a14:imgProps>
              </a:ext>
              <a:ext uri="{28A0092B-C50C-407E-A947-70E740481C1C}">
                <a14:useLocalDpi xmlns:a14="http://schemas.microsoft.com/office/drawing/2010/main" val="0"/>
              </a:ext>
            </a:extLst>
          </a:blip>
          <a:stretch>
            <a:fillRect/>
          </a:stretch>
        </p:blipFill>
        <p:spPr bwMode="auto">
          <a:xfrm>
            <a:off x="6479381" y="2133600"/>
            <a:ext cx="1983581" cy="1758554"/>
          </a:xfrm>
          <a:prstGeom prst="rect">
            <a:avLst/>
          </a:prstGeom>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02506F6E-739D-46C1-AF74-95E930538CAD}"/>
              </a:ext>
            </a:extLst>
          </p:cNvPr>
          <p:cNvSpPr/>
          <p:nvPr/>
        </p:nvSpPr>
        <p:spPr>
          <a:xfrm>
            <a:off x="6479381" y="3908908"/>
            <a:ext cx="1983581"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Tic-tac-toe</a:t>
            </a:r>
          </a:p>
        </p:txBody>
      </p:sp>
      <p:sp>
        <p:nvSpPr>
          <p:cNvPr id="2" name="Title 1">
            <a:extLst>
              <a:ext uri="{FF2B5EF4-FFF2-40B4-BE49-F238E27FC236}">
                <a16:creationId xmlns:a16="http://schemas.microsoft.com/office/drawing/2014/main" id="{E0F39E30-6893-4BA5-A7BD-8CE03B569160}"/>
              </a:ext>
            </a:extLst>
          </p:cNvPr>
          <p:cNvSpPr>
            <a:spLocks noGrp="1"/>
          </p:cNvSpPr>
          <p:nvPr>
            <p:ph type="title"/>
          </p:nvPr>
        </p:nvSpPr>
        <p:spPr/>
        <p:txBody>
          <a:bodyPr vert="horz" lIns="68580" tIns="34290" rIns="68580" bIns="34290" rtlCol="0" anchor="ctr">
            <a:normAutofit/>
          </a:bodyPr>
          <a:lstStyle/>
          <a:p>
            <a:r>
              <a:rPr lang="en-US" sz="3000" dirty="0"/>
              <a:t>Examples: What is the </a:t>
            </a:r>
            <a:br>
              <a:rPr lang="en-US" sz="3000" dirty="0"/>
            </a:br>
            <a:r>
              <a:rPr lang="en-US" sz="3000" dirty="0"/>
              <a:t>Search Complexity?</a:t>
            </a:r>
          </a:p>
        </p:txBody>
      </p:sp>
      <p:sp>
        <p:nvSpPr>
          <p:cNvPr id="4" name="TextBox 3">
            <a:extLst>
              <a:ext uri="{FF2B5EF4-FFF2-40B4-BE49-F238E27FC236}">
                <a16:creationId xmlns:a16="http://schemas.microsoft.com/office/drawing/2014/main" id="{8FCC58D6-DB77-4484-9D8D-2B3CEA578693}"/>
              </a:ext>
            </a:extLst>
          </p:cNvPr>
          <p:cNvSpPr txBox="1"/>
          <p:nvPr/>
        </p:nvSpPr>
        <p:spPr>
          <a:xfrm>
            <a:off x="628650" y="1506023"/>
            <a:ext cx="8058150" cy="369332"/>
          </a:xfrm>
          <a:prstGeom prst="rect">
            <a:avLst/>
          </a:prstGeom>
          <a:noFill/>
        </p:spPr>
        <p:txBody>
          <a:bodyPr wrap="square" rtlCol="0">
            <a:spAutoFit/>
          </a:bodyPr>
          <a:lstStyle/>
          <a:p>
            <a:r>
              <a:rPr lang="en-US" dirty="0"/>
              <a:t>Often a rough upper limit is sufficient to determine how hard the search problem is.</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9BAAA905-860A-94E6-E3CF-51870995A788}"/>
                  </a:ext>
                </a:extLst>
              </p:cNvPr>
              <p:cNvSpPr txBox="1"/>
              <p:nvPr/>
            </p:nvSpPr>
            <p:spPr>
              <a:xfrm>
                <a:off x="646942" y="4428647"/>
                <a:ext cx="1143000" cy="92333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𝑏</m:t>
                      </m:r>
                      <m:r>
                        <a:rPr lang="en-US" b="0" i="1" smtClean="0">
                          <a:latin typeface="Cambria Math" panose="02040503050406030204" pitchFamily="18" charset="0"/>
                        </a:rPr>
                        <m:t> =</m:t>
                      </m:r>
                    </m:oMath>
                  </m:oMathPara>
                </a14:m>
                <a:endParaRPr lang="en-US" b="0" dirty="0"/>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𝑚</m:t>
                      </m:r>
                      <m:r>
                        <a:rPr lang="en-US" b="0" i="1" smtClean="0">
                          <a:latin typeface="Cambria Math" panose="02040503050406030204" pitchFamily="18" charset="0"/>
                        </a:rPr>
                        <m:t>=</m:t>
                      </m:r>
                    </m:oMath>
                  </m:oMathPara>
                </a14:m>
                <a:endParaRPr lang="en-US" b="0" dirty="0"/>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𝑑</m:t>
                      </m:r>
                      <m:r>
                        <a:rPr lang="en-US" b="0" i="1" smtClean="0">
                          <a:latin typeface="Cambria Math" panose="02040503050406030204" pitchFamily="18" charset="0"/>
                        </a:rPr>
                        <m:t> =</m:t>
                      </m:r>
                    </m:oMath>
                  </m:oMathPara>
                </a14:m>
                <a:endParaRPr lang="en-US" dirty="0"/>
              </a:p>
            </p:txBody>
          </p:sp>
        </mc:Choice>
        <mc:Fallback xmlns="">
          <p:sp>
            <p:nvSpPr>
              <p:cNvPr id="3" name="TextBox 2">
                <a:extLst>
                  <a:ext uri="{FF2B5EF4-FFF2-40B4-BE49-F238E27FC236}">
                    <a16:creationId xmlns:a16="http://schemas.microsoft.com/office/drawing/2014/main" id="{9BAAA905-860A-94E6-E3CF-51870995A788}"/>
                  </a:ext>
                </a:extLst>
              </p:cNvPr>
              <p:cNvSpPr txBox="1">
                <a:spLocks noRot="1" noChangeAspect="1" noMove="1" noResize="1" noEditPoints="1" noAdjustHandles="1" noChangeArrowheads="1" noChangeShapeType="1" noTextEdit="1"/>
              </p:cNvSpPr>
              <p:nvPr/>
            </p:nvSpPr>
            <p:spPr>
              <a:xfrm>
                <a:off x="646942" y="4428647"/>
                <a:ext cx="1143000" cy="923330"/>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EE7B21E8-57C0-5AD0-E7B5-27323CF7027D}"/>
                  </a:ext>
                </a:extLst>
              </p:cNvPr>
              <p:cNvSpPr/>
              <p:nvPr/>
            </p:nvSpPr>
            <p:spPr>
              <a:xfrm>
                <a:off x="5867400" y="607328"/>
                <a:ext cx="2514600" cy="67403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a:spAutoFit/>
              </a:bodyPr>
              <a:lstStyle/>
              <a:p>
                <a:pPr>
                  <a:lnSpc>
                    <a:spcPct val="90000"/>
                  </a:lnSpc>
                </a:pPr>
                <a14:m>
                  <m:oMath xmlns:m="http://schemas.openxmlformats.org/officeDocument/2006/math">
                    <m:r>
                      <a:rPr lang="en-US" sz="1400" i="1" dirty="0" smtClean="0">
                        <a:latin typeface="Cambria Math" panose="02040503050406030204" pitchFamily="18" charset="0"/>
                      </a:rPr>
                      <m:t>𝑏</m:t>
                    </m:r>
                  </m:oMath>
                </a14:m>
                <a:r>
                  <a:rPr lang="en-US" sz="1400" i="1" dirty="0"/>
                  <a:t>:</a:t>
                </a:r>
                <a:r>
                  <a:rPr lang="en-US" sz="1400" dirty="0"/>
                  <a:t> maximum branching factor</a:t>
                </a:r>
                <a:endParaRPr lang="en-US" sz="1400" i="1" dirty="0"/>
              </a:p>
              <a:p>
                <a:pPr>
                  <a:lnSpc>
                    <a:spcPct val="90000"/>
                  </a:lnSpc>
                </a:pPr>
                <a14:m>
                  <m:oMath xmlns:m="http://schemas.openxmlformats.org/officeDocument/2006/math">
                    <m:r>
                      <a:rPr lang="en-US" sz="1400" i="1" dirty="0" smtClean="0">
                        <a:latin typeface="Cambria Math" panose="02040503050406030204" pitchFamily="18" charset="0"/>
                      </a:rPr>
                      <m:t>𝑚</m:t>
                    </m:r>
                  </m:oMath>
                </a14:m>
                <a:r>
                  <a:rPr lang="en-US" sz="1400" i="1" dirty="0"/>
                  <a:t>: </a:t>
                </a:r>
                <a:r>
                  <a:rPr lang="en-US" sz="1400" dirty="0"/>
                  <a:t>max. depth of tree</a:t>
                </a:r>
              </a:p>
              <a:p>
                <a:pPr>
                  <a:lnSpc>
                    <a:spcPct val="90000"/>
                  </a:lnSpc>
                </a:pPr>
                <a14:m>
                  <m:oMath xmlns:m="http://schemas.openxmlformats.org/officeDocument/2006/math">
                    <m:r>
                      <a:rPr lang="en-US" sz="1400" i="1" dirty="0" smtClean="0">
                        <a:latin typeface="Cambria Math" panose="02040503050406030204" pitchFamily="18" charset="0"/>
                      </a:rPr>
                      <m:t>𝑑</m:t>
                    </m:r>
                  </m:oMath>
                </a14:m>
                <a:r>
                  <a:rPr lang="en-US" sz="1400" i="1" dirty="0"/>
                  <a:t>: </a:t>
                </a:r>
                <a:r>
                  <a:rPr lang="en-US" sz="1400" dirty="0"/>
                  <a:t>depth of the optimal solution</a:t>
                </a:r>
              </a:p>
            </p:txBody>
          </p:sp>
        </mc:Choice>
        <mc:Fallback xmlns="">
          <p:sp>
            <p:nvSpPr>
              <p:cNvPr id="10" name="Rectangle 9">
                <a:extLst>
                  <a:ext uri="{FF2B5EF4-FFF2-40B4-BE49-F238E27FC236}">
                    <a16:creationId xmlns:a16="http://schemas.microsoft.com/office/drawing/2014/main" id="{EE7B21E8-57C0-5AD0-E7B5-27323CF7027D}"/>
                  </a:ext>
                </a:extLst>
              </p:cNvPr>
              <p:cNvSpPr>
                <a:spLocks noRot="1" noChangeAspect="1" noMove="1" noResize="1" noEditPoints="1" noAdjustHandles="1" noChangeArrowheads="1" noChangeShapeType="1" noTextEdit="1"/>
              </p:cNvSpPr>
              <p:nvPr/>
            </p:nvSpPr>
            <p:spPr>
              <a:xfrm>
                <a:off x="5867400" y="607328"/>
                <a:ext cx="2514600" cy="674031"/>
              </a:xfrm>
              <a:prstGeom prst="rect">
                <a:avLst/>
              </a:prstGeom>
              <a:blipFill>
                <a:blip r:embed="rId8"/>
                <a:stretch>
                  <a:fillRect t="-3571" b="-8036"/>
                </a:stretch>
              </a:blipFill>
            </p:spPr>
            <p:txBody>
              <a:bodyPr/>
              <a:lstStyle/>
              <a:p>
                <a:r>
                  <a:rPr lang="en-US">
                    <a:noFill/>
                  </a:rPr>
                  <a:t> </a:t>
                </a:r>
              </a:p>
            </p:txBody>
          </p:sp>
        </mc:Fallback>
      </mc:AlternateContent>
    </p:spTree>
    <p:extLst>
      <p:ext uri="{BB962C8B-B14F-4D97-AF65-F5344CB8AC3E}">
        <p14:creationId xmlns:p14="http://schemas.microsoft.com/office/powerpoint/2010/main" val="41850644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009B0-C3B3-4372-8611-9599815018B5}"/>
            </a:ext>
          </a:extLst>
        </p:cNvPr>
        <p:cNvGrpSpPr/>
        <p:nvPr/>
      </p:nvGrpSpPr>
      <p:grpSpPr>
        <a:xfrm>
          <a:off x="0" y="0"/>
          <a:ext cx="0" cy="0"/>
          <a:chOff x="0" y="0"/>
          <a:chExt cx="0" cy="0"/>
        </a:xfrm>
      </p:grpSpPr>
      <p:pic>
        <p:nvPicPr>
          <p:cNvPr id="1032" name="Picture 8" descr="MAZE. In Black and White.&quot; Art Board Print by TOMSREDBUBBLE | Redbubble">
            <a:extLst>
              <a:ext uri="{FF2B5EF4-FFF2-40B4-BE49-F238E27FC236}">
                <a16:creationId xmlns:a16="http://schemas.microsoft.com/office/drawing/2014/main" id="{919FC951-B8E8-5127-A904-DE8A7AF32B7E}"/>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3335" b="12480"/>
          <a:stretch/>
        </p:blipFill>
        <p:spPr bwMode="auto">
          <a:xfrm>
            <a:off x="914400" y="2133600"/>
            <a:ext cx="1778794" cy="1758554"/>
          </a:xfrm>
          <a:prstGeom prst="rect">
            <a:avLst/>
          </a:prstGeom>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1DA3F89B-1168-673A-0662-D7E903AC24FB}"/>
              </a:ext>
            </a:extLst>
          </p:cNvPr>
          <p:cNvSpPr/>
          <p:nvPr/>
        </p:nvSpPr>
        <p:spPr>
          <a:xfrm>
            <a:off x="914400" y="3908908"/>
            <a:ext cx="177879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a:solidFill>
                  <a:srgbClr val="FFFFFF"/>
                </a:solidFill>
              </a:rPr>
              <a:t>Maze</a:t>
            </a:r>
          </a:p>
        </p:txBody>
      </p:sp>
      <p:pic>
        <p:nvPicPr>
          <p:cNvPr id="1028" name="Picture 4" descr="The eight queens puzzle in Python | Solarian Programmer">
            <a:extLst>
              <a:ext uri="{FF2B5EF4-FFF2-40B4-BE49-F238E27FC236}">
                <a16:creationId xmlns:a16="http://schemas.microsoft.com/office/drawing/2014/main" id="{4DBDC790-C2DE-54FB-0690-FAADFEB2522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743200" y="2133600"/>
            <a:ext cx="1759744" cy="1758554"/>
          </a:xfrm>
          <a:prstGeom prst="rect">
            <a:avLst/>
          </a:prstGeom>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0581061-96C1-8410-9D29-EB45FBCEAB2F}"/>
              </a:ext>
            </a:extLst>
          </p:cNvPr>
          <p:cNvSpPr/>
          <p:nvPr/>
        </p:nvSpPr>
        <p:spPr>
          <a:xfrm>
            <a:off x="2743200" y="3908908"/>
            <a:ext cx="175974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8-queens problem</a:t>
            </a:r>
          </a:p>
        </p:txBody>
      </p:sp>
      <p:pic>
        <p:nvPicPr>
          <p:cNvPr id="1026" name="Picture 2">
            <a:extLst>
              <a:ext uri="{FF2B5EF4-FFF2-40B4-BE49-F238E27FC236}">
                <a16:creationId xmlns:a16="http://schemas.microsoft.com/office/drawing/2014/main" id="{CB0CAEA0-4BD4-D1B6-4861-331017057E0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4439"/>
          <a:stretch/>
        </p:blipFill>
        <p:spPr bwMode="auto">
          <a:xfrm>
            <a:off x="4554139" y="2133600"/>
            <a:ext cx="1872854" cy="1758554"/>
          </a:xfrm>
          <a:prstGeom prst="rect">
            <a:avLst/>
          </a:prstGeom>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725794C8-869A-4446-ED77-AA84F07764F7}"/>
              </a:ext>
            </a:extLst>
          </p:cNvPr>
          <p:cNvSpPr/>
          <p:nvPr/>
        </p:nvSpPr>
        <p:spPr>
          <a:xfrm>
            <a:off x="4554139" y="3908908"/>
            <a:ext cx="1872854"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8-puzzle problem</a:t>
            </a:r>
          </a:p>
        </p:txBody>
      </p:sp>
      <p:pic>
        <p:nvPicPr>
          <p:cNvPr id="1030" name="Picture 6" descr="Tic-tac-toe - Wikipedia">
            <a:extLst>
              <a:ext uri="{FF2B5EF4-FFF2-40B4-BE49-F238E27FC236}">
                <a16:creationId xmlns:a16="http://schemas.microsoft.com/office/drawing/2014/main" id="{414EA962-7633-FF8E-D45A-CD621CE39C0C}"/>
              </a:ext>
            </a:extLst>
          </p:cNvPr>
          <p:cNvPicPr>
            <a:picLocks noChangeAspect="1" noChangeArrowheads="1"/>
          </p:cNvPicPr>
          <p:nvPr/>
        </p:nvPicPr>
        <p:blipFill>
          <a:blip r:embed="rId5" cstate="print">
            <a:biLevel thresh="25000"/>
            <a:extLst>
              <a:ext uri="{BEBA8EAE-BF5A-486C-A8C5-ECC9F3942E4B}">
                <a14:imgProps xmlns:a14="http://schemas.microsoft.com/office/drawing/2010/main">
                  <a14:imgLayer r:embed="rId6">
                    <a14:imgEffect>
                      <a14:saturation sat="33000"/>
                    </a14:imgEffect>
                  </a14:imgLayer>
                </a14:imgProps>
              </a:ext>
              <a:ext uri="{28A0092B-C50C-407E-A947-70E740481C1C}">
                <a14:useLocalDpi xmlns:a14="http://schemas.microsoft.com/office/drawing/2010/main" val="0"/>
              </a:ext>
            </a:extLst>
          </a:blip>
          <a:stretch>
            <a:fillRect/>
          </a:stretch>
        </p:blipFill>
        <p:spPr bwMode="auto">
          <a:xfrm>
            <a:off x="6479381" y="2133600"/>
            <a:ext cx="1983581" cy="1758554"/>
          </a:xfrm>
          <a:prstGeom prst="rect">
            <a:avLst/>
          </a:prstGeom>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3731585-6367-DB65-4FDC-B99E58BC7526}"/>
              </a:ext>
            </a:extLst>
          </p:cNvPr>
          <p:cNvSpPr/>
          <p:nvPr/>
        </p:nvSpPr>
        <p:spPr>
          <a:xfrm>
            <a:off x="6479381" y="3908908"/>
            <a:ext cx="1983581" cy="351235"/>
          </a:xfrm>
          <a:prstGeom prst="rect">
            <a:avLst/>
          </a:prstGeom>
          <a:solidFill>
            <a:srgbClr val="000000">
              <a:alpha val="50000"/>
            </a:srgbClr>
          </a:solidFill>
          <a:ln>
            <a:noFill/>
          </a:ln>
        </p:spPr>
        <p:txBody>
          <a:bodyPr wrap="square" anchor="ctr">
            <a:noAutofit/>
          </a:bodyPr>
          <a:lstStyle/>
          <a:p>
            <a:pPr algn="ctr">
              <a:spcAft>
                <a:spcPts val="450"/>
              </a:spcAft>
            </a:pPr>
            <a:r>
              <a:rPr lang="en-US" sz="1200" dirty="0">
                <a:solidFill>
                  <a:srgbClr val="FFFFFF"/>
                </a:solidFill>
              </a:rPr>
              <a:t>Tic-tac-toe</a:t>
            </a:r>
          </a:p>
        </p:txBody>
      </p:sp>
      <p:sp>
        <p:nvSpPr>
          <p:cNvPr id="2" name="Title 1">
            <a:extLst>
              <a:ext uri="{FF2B5EF4-FFF2-40B4-BE49-F238E27FC236}">
                <a16:creationId xmlns:a16="http://schemas.microsoft.com/office/drawing/2014/main" id="{C32EB4C7-5944-5D61-664F-D8ECDA4D36EC}"/>
              </a:ext>
            </a:extLst>
          </p:cNvPr>
          <p:cNvSpPr>
            <a:spLocks noGrp="1"/>
          </p:cNvSpPr>
          <p:nvPr>
            <p:ph type="title"/>
          </p:nvPr>
        </p:nvSpPr>
        <p:spPr/>
        <p:txBody>
          <a:bodyPr vert="horz" lIns="68580" tIns="34290" rIns="68580" bIns="34290" rtlCol="0" anchor="ctr">
            <a:normAutofit/>
          </a:bodyPr>
          <a:lstStyle/>
          <a:p>
            <a:r>
              <a:rPr lang="en-US" sz="3000" dirty="0"/>
              <a:t>Examples: What is the </a:t>
            </a:r>
            <a:br>
              <a:rPr lang="en-US" sz="3000" dirty="0"/>
            </a:br>
            <a:r>
              <a:rPr lang="en-US" sz="3000" dirty="0"/>
              <a:t>Search Complexity?</a:t>
            </a:r>
          </a:p>
        </p:txBody>
      </p:sp>
      <p:sp>
        <p:nvSpPr>
          <p:cNvPr id="4" name="TextBox 3">
            <a:extLst>
              <a:ext uri="{FF2B5EF4-FFF2-40B4-BE49-F238E27FC236}">
                <a16:creationId xmlns:a16="http://schemas.microsoft.com/office/drawing/2014/main" id="{95CDD5FF-CBDC-A4B1-03FE-A5241EEC062C}"/>
              </a:ext>
            </a:extLst>
          </p:cNvPr>
          <p:cNvSpPr txBox="1"/>
          <p:nvPr/>
        </p:nvSpPr>
        <p:spPr>
          <a:xfrm>
            <a:off x="628650" y="1506023"/>
            <a:ext cx="8058150" cy="369332"/>
          </a:xfrm>
          <a:prstGeom prst="rect">
            <a:avLst/>
          </a:prstGeom>
          <a:noFill/>
        </p:spPr>
        <p:txBody>
          <a:bodyPr wrap="square" rtlCol="0">
            <a:spAutoFit/>
          </a:bodyPr>
          <a:lstStyle/>
          <a:p>
            <a:r>
              <a:rPr lang="en-US" dirty="0"/>
              <a:t>Often a rough upper limit is sufficient to determine how hard the search problem is.</a:t>
            </a:r>
          </a:p>
        </p:txBody>
      </p:sp>
      <p:cxnSp>
        <p:nvCxnSpPr>
          <p:cNvPr id="15" name="Straight Connector 14">
            <a:extLst>
              <a:ext uri="{FF2B5EF4-FFF2-40B4-BE49-F238E27FC236}">
                <a16:creationId xmlns:a16="http://schemas.microsoft.com/office/drawing/2014/main" id="{3D01DA36-F4F3-A135-DF09-7FB207F88BFC}"/>
              </a:ext>
            </a:extLst>
          </p:cNvPr>
          <p:cNvCxnSpPr/>
          <p:nvPr/>
        </p:nvCxnSpPr>
        <p:spPr>
          <a:xfrm>
            <a:off x="2693194" y="4343400"/>
            <a:ext cx="0" cy="1981200"/>
          </a:xfrm>
          <a:prstGeom prst="line">
            <a:avLst/>
          </a:prstGeom>
          <a:ln w="1270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8CF66C1F-4B47-8B1B-8497-94886E691E2B}"/>
              </a:ext>
            </a:extLst>
          </p:cNvPr>
          <p:cNvCxnSpPr/>
          <p:nvPr/>
        </p:nvCxnSpPr>
        <p:spPr>
          <a:xfrm>
            <a:off x="4554139" y="4343400"/>
            <a:ext cx="0" cy="1981200"/>
          </a:xfrm>
          <a:prstGeom prst="line">
            <a:avLst/>
          </a:prstGeom>
          <a:ln w="1270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7" name="Straight Connector 16">
            <a:extLst>
              <a:ext uri="{FF2B5EF4-FFF2-40B4-BE49-F238E27FC236}">
                <a16:creationId xmlns:a16="http://schemas.microsoft.com/office/drawing/2014/main" id="{82AC0B37-DD12-F003-69A2-759148500B35}"/>
              </a:ext>
            </a:extLst>
          </p:cNvPr>
          <p:cNvCxnSpPr/>
          <p:nvPr/>
        </p:nvCxnSpPr>
        <p:spPr>
          <a:xfrm>
            <a:off x="6479381" y="4343400"/>
            <a:ext cx="0" cy="1981200"/>
          </a:xfrm>
          <a:prstGeom prst="line">
            <a:avLst/>
          </a:prstGeom>
          <a:ln w="1270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684B0078-B220-5B9D-D9C6-448A9B7D1D41}"/>
                  </a:ext>
                </a:extLst>
              </p:cNvPr>
              <p:cNvSpPr txBox="1"/>
              <p:nvPr/>
            </p:nvSpPr>
            <p:spPr>
              <a:xfrm>
                <a:off x="879387" y="4329545"/>
                <a:ext cx="1702373" cy="1538883"/>
              </a:xfrm>
              <a:prstGeom prst="rect">
                <a:avLst/>
              </a:prstGeom>
              <a:noFill/>
            </p:spPr>
            <p:txBody>
              <a:bodyPr wrap="square" rtlCol="0">
                <a:spAutoFit/>
              </a:bodyPr>
              <a:lstStyle/>
              <a:p>
                <a:pPr indent="-457200">
                  <a:spcBef>
                    <a:spcPts val="600"/>
                  </a:spcBef>
                </a:pPr>
                <a14:m>
                  <m:oMath xmlns:m="http://schemas.openxmlformats.org/officeDocument/2006/math">
                    <m:r>
                      <a:rPr lang="en-US" sz="1200" b="0" i="1" smtClean="0">
                        <a:latin typeface="Cambria Math" panose="02040503050406030204" pitchFamily="18" charset="0"/>
                      </a:rPr>
                      <m:t>𝑏</m:t>
                    </m:r>
                    <m:r>
                      <a:rPr lang="en-US" sz="1200" b="0" i="1" smtClean="0">
                        <a:latin typeface="Cambria Math" panose="02040503050406030204" pitchFamily="18" charset="0"/>
                      </a:rPr>
                      <m:t> =4</m:t>
                    </m:r>
                  </m:oMath>
                </a14:m>
                <a:r>
                  <a:rPr lang="en-US" sz="1200" b="0" dirty="0"/>
                  <a:t> actions</a:t>
                </a:r>
                <a:endParaRPr lang="en-US" sz="1200" b="0" i="1" dirty="0">
                  <a:latin typeface="Cambria Math" panose="02040503050406030204" pitchFamily="18" charset="0"/>
                </a:endParaRPr>
              </a:p>
              <a:p>
                <a:pPr indent="-457200">
                  <a:spcBef>
                    <a:spcPts val="600"/>
                  </a:spcBef>
                </a:pPr>
                <a14:m>
                  <m:oMath xmlns:m="http://schemas.openxmlformats.org/officeDocument/2006/math">
                    <m:r>
                      <a:rPr lang="en-US" sz="1200" b="0" i="1" smtClean="0">
                        <a:latin typeface="Cambria Math" panose="02040503050406030204" pitchFamily="18" charset="0"/>
                      </a:rPr>
                      <m:t>𝑚</m:t>
                    </m:r>
                    <m:r>
                      <a:rPr lang="en-US" sz="1200" b="0" i="1" smtClean="0">
                        <a:latin typeface="Cambria Math" panose="02040503050406030204" pitchFamily="18" charset="0"/>
                      </a:rPr>
                      <m:t>=</m:t>
                    </m:r>
                  </m:oMath>
                </a14:m>
                <a:r>
                  <a:rPr lang="en-US" sz="1200" b="0" dirty="0"/>
                  <a:t> longest path to the goal or a dead end (bounded by </a:t>
                </a:r>
                <a14:m>
                  <m:oMath xmlns:m="http://schemas.openxmlformats.org/officeDocument/2006/math">
                    <m:r>
                      <a:rPr lang="en-US" sz="1200" b="0" i="1" dirty="0" smtClean="0">
                        <a:latin typeface="Cambria Math" panose="02040503050406030204" pitchFamily="18" charset="0"/>
                      </a:rPr>
                      <m:t>𝑥</m:t>
                    </m:r>
                    <m:r>
                      <a:rPr lang="en-US" sz="1200" b="0" i="1" dirty="0" smtClean="0">
                        <a:latin typeface="Cambria Math" panose="02040503050406030204" pitchFamily="18" charset="0"/>
                      </a:rPr>
                      <m:t>×</m:t>
                    </m:r>
                    <m:r>
                      <a:rPr lang="en-US" sz="1200" b="0" i="1" dirty="0" smtClean="0">
                        <a:latin typeface="Cambria Math" panose="02040503050406030204" pitchFamily="18" charset="0"/>
                      </a:rPr>
                      <m:t>𝑦</m:t>
                    </m:r>
                  </m:oMath>
                </a14:m>
                <a:r>
                  <a:rPr lang="en-US" sz="1200" b="0" dirty="0"/>
                  <a:t>)</a:t>
                </a:r>
                <a:endParaRPr lang="en-US" sz="1200" b="0" i="1" dirty="0">
                  <a:latin typeface="Cambria Math" panose="02040503050406030204" pitchFamily="18" charset="0"/>
                </a:endParaRPr>
              </a:p>
              <a:p>
                <a:pPr indent="-457200">
                  <a:spcBef>
                    <a:spcPts val="600"/>
                  </a:spcBef>
                </a:pPr>
                <a14:m>
                  <m:oMath xmlns:m="http://schemas.openxmlformats.org/officeDocument/2006/math">
                    <m:r>
                      <a:rPr lang="en-US" sz="1200" b="0" i="1" smtClean="0">
                        <a:latin typeface="Cambria Math" panose="02040503050406030204" pitchFamily="18" charset="0"/>
                      </a:rPr>
                      <m:t>𝑑</m:t>
                    </m:r>
                    <m:r>
                      <a:rPr lang="en-US" sz="1200" b="0" i="1" smtClean="0">
                        <a:latin typeface="Cambria Math" panose="02040503050406030204" pitchFamily="18" charset="0"/>
                      </a:rPr>
                      <m:t> =</m:t>
                    </m:r>
                  </m:oMath>
                </a14:m>
                <a:r>
                  <a:rPr lang="en-US" sz="1200" dirty="0"/>
                  <a:t> shortest path to the goal (bounded by </a:t>
                </a:r>
                <a14:m>
                  <m:oMath xmlns:m="http://schemas.openxmlformats.org/officeDocument/2006/math">
                    <m:r>
                      <a:rPr lang="en-US" sz="1200" i="1" dirty="0">
                        <a:latin typeface="Cambria Math" panose="02040503050406030204" pitchFamily="18" charset="0"/>
                      </a:rPr>
                      <m:t>𝑥</m:t>
                    </m:r>
                    <m:r>
                      <a:rPr lang="en-US" sz="1200" i="1" dirty="0">
                        <a:latin typeface="Cambria Math" panose="02040503050406030204" pitchFamily="18" charset="0"/>
                      </a:rPr>
                      <m:t>×</m:t>
                    </m:r>
                    <m:r>
                      <a:rPr lang="en-US" sz="1200" i="1" dirty="0">
                        <a:latin typeface="Cambria Math" panose="02040503050406030204" pitchFamily="18" charset="0"/>
                      </a:rPr>
                      <m:t>𝑦</m:t>
                    </m:r>
                  </m:oMath>
                </a14:m>
                <a:r>
                  <a:rPr lang="en-US" sz="1200" dirty="0"/>
                  <a:t>)</a:t>
                </a:r>
              </a:p>
            </p:txBody>
          </p:sp>
        </mc:Choice>
        <mc:Fallback xmlns="">
          <p:sp>
            <p:nvSpPr>
              <p:cNvPr id="14" name="TextBox 13">
                <a:extLst>
                  <a:ext uri="{FF2B5EF4-FFF2-40B4-BE49-F238E27FC236}">
                    <a16:creationId xmlns:a16="http://schemas.microsoft.com/office/drawing/2014/main" id="{684B0078-B220-5B9D-D9C6-448A9B7D1D41}"/>
                  </a:ext>
                </a:extLst>
              </p:cNvPr>
              <p:cNvSpPr txBox="1">
                <a:spLocks noRot="1" noChangeAspect="1" noMove="1" noResize="1" noEditPoints="1" noAdjustHandles="1" noChangeArrowheads="1" noChangeShapeType="1" noTextEdit="1"/>
              </p:cNvSpPr>
              <p:nvPr/>
            </p:nvSpPr>
            <p:spPr>
              <a:xfrm>
                <a:off x="879387" y="4329545"/>
                <a:ext cx="1702373" cy="1538883"/>
              </a:xfrm>
              <a:prstGeom prst="rect">
                <a:avLst/>
              </a:prstGeom>
              <a:blipFill>
                <a:blip r:embed="rId7"/>
                <a:stretch>
                  <a:fillRect r="-714" b="-19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Rectangle 17">
                <a:extLst>
                  <a:ext uri="{FF2B5EF4-FFF2-40B4-BE49-F238E27FC236}">
                    <a16:creationId xmlns:a16="http://schemas.microsoft.com/office/drawing/2014/main" id="{9AC0A6CC-6376-B0F7-C367-66E0CD02877C}"/>
                  </a:ext>
                </a:extLst>
              </p:cNvPr>
              <p:cNvSpPr/>
              <p:nvPr/>
            </p:nvSpPr>
            <p:spPr>
              <a:xfrm>
                <a:off x="5867400" y="607328"/>
                <a:ext cx="2514600" cy="67403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a:spAutoFit/>
              </a:bodyPr>
              <a:lstStyle/>
              <a:p>
                <a:pPr>
                  <a:lnSpc>
                    <a:spcPct val="90000"/>
                  </a:lnSpc>
                </a:pPr>
                <a14:m>
                  <m:oMath xmlns:m="http://schemas.openxmlformats.org/officeDocument/2006/math">
                    <m:r>
                      <a:rPr lang="en-US" sz="1400" i="1" dirty="0" smtClean="0">
                        <a:latin typeface="Cambria Math" panose="02040503050406030204" pitchFamily="18" charset="0"/>
                      </a:rPr>
                      <m:t>𝑏</m:t>
                    </m:r>
                  </m:oMath>
                </a14:m>
                <a:r>
                  <a:rPr lang="en-US" sz="1400" i="1" dirty="0"/>
                  <a:t>:</a:t>
                </a:r>
                <a:r>
                  <a:rPr lang="en-US" sz="1400" dirty="0"/>
                  <a:t> maximum branching factor</a:t>
                </a:r>
                <a:endParaRPr lang="en-US" sz="1400" i="1" dirty="0"/>
              </a:p>
              <a:p>
                <a:pPr>
                  <a:lnSpc>
                    <a:spcPct val="90000"/>
                  </a:lnSpc>
                </a:pPr>
                <a14:m>
                  <m:oMath xmlns:m="http://schemas.openxmlformats.org/officeDocument/2006/math">
                    <m:r>
                      <a:rPr lang="en-US" sz="1400" i="1" dirty="0" smtClean="0">
                        <a:latin typeface="Cambria Math" panose="02040503050406030204" pitchFamily="18" charset="0"/>
                      </a:rPr>
                      <m:t>𝑚</m:t>
                    </m:r>
                  </m:oMath>
                </a14:m>
                <a:r>
                  <a:rPr lang="en-US" sz="1400" i="1" dirty="0"/>
                  <a:t>: </a:t>
                </a:r>
                <a:r>
                  <a:rPr lang="en-US" sz="1400" dirty="0"/>
                  <a:t>max. depth of tree</a:t>
                </a:r>
              </a:p>
              <a:p>
                <a:pPr>
                  <a:lnSpc>
                    <a:spcPct val="90000"/>
                  </a:lnSpc>
                </a:pPr>
                <a14:m>
                  <m:oMath xmlns:m="http://schemas.openxmlformats.org/officeDocument/2006/math">
                    <m:r>
                      <a:rPr lang="en-US" sz="1400" i="1" dirty="0" smtClean="0">
                        <a:latin typeface="Cambria Math" panose="02040503050406030204" pitchFamily="18" charset="0"/>
                      </a:rPr>
                      <m:t>𝑑</m:t>
                    </m:r>
                  </m:oMath>
                </a14:m>
                <a:r>
                  <a:rPr lang="en-US" sz="1400" i="1" dirty="0"/>
                  <a:t>: </a:t>
                </a:r>
                <a:r>
                  <a:rPr lang="en-US" sz="1400" dirty="0"/>
                  <a:t>depth of the optimal solution</a:t>
                </a:r>
              </a:p>
            </p:txBody>
          </p:sp>
        </mc:Choice>
        <mc:Fallback xmlns="">
          <p:sp>
            <p:nvSpPr>
              <p:cNvPr id="18" name="Rectangle 17">
                <a:extLst>
                  <a:ext uri="{FF2B5EF4-FFF2-40B4-BE49-F238E27FC236}">
                    <a16:creationId xmlns:a16="http://schemas.microsoft.com/office/drawing/2014/main" id="{9AC0A6CC-6376-B0F7-C367-66E0CD02877C}"/>
                  </a:ext>
                </a:extLst>
              </p:cNvPr>
              <p:cNvSpPr>
                <a:spLocks noRot="1" noChangeAspect="1" noMove="1" noResize="1" noEditPoints="1" noAdjustHandles="1" noChangeArrowheads="1" noChangeShapeType="1" noTextEdit="1"/>
              </p:cNvSpPr>
              <p:nvPr/>
            </p:nvSpPr>
            <p:spPr>
              <a:xfrm>
                <a:off x="5867400" y="607328"/>
                <a:ext cx="2514600" cy="674031"/>
              </a:xfrm>
              <a:prstGeom prst="rect">
                <a:avLst/>
              </a:prstGeom>
              <a:blipFill>
                <a:blip r:embed="rId8"/>
                <a:stretch>
                  <a:fillRect t="-3571" b="-803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8631E8F9-1073-FF1A-EDB4-BCE6243CB0B3}"/>
                  </a:ext>
                </a:extLst>
              </p:cNvPr>
              <p:cNvSpPr txBox="1"/>
              <p:nvPr/>
            </p:nvSpPr>
            <p:spPr>
              <a:xfrm>
                <a:off x="2779407" y="4329544"/>
                <a:ext cx="1702373" cy="1916166"/>
              </a:xfrm>
              <a:prstGeom prst="rect">
                <a:avLst/>
              </a:prstGeom>
              <a:noFill/>
            </p:spPr>
            <p:txBody>
              <a:bodyPr wrap="square" rtlCol="0">
                <a:spAutoFit/>
              </a:bodyPr>
              <a:lstStyle/>
              <a:p>
                <a:pPr indent="-457200">
                  <a:spcBef>
                    <a:spcPts val="600"/>
                  </a:spcBef>
                </a:pPr>
                <a:r>
                  <a:rPr lang="en-US" sz="1200" dirty="0"/>
                  <a:t>Action: Move one queen at a time</a:t>
                </a:r>
              </a:p>
              <a:p>
                <a:pPr indent="-457200">
                  <a:spcBef>
                    <a:spcPts val="600"/>
                  </a:spcBef>
                </a:pPr>
                <a:endParaRPr lang="en-US" sz="1200" b="0" i="1" dirty="0">
                  <a:latin typeface="Cambria Math" panose="02040503050406030204" pitchFamily="18" charset="0"/>
                </a:endParaRPr>
              </a:p>
              <a:p>
                <a:pPr indent="-457200">
                  <a:spcBef>
                    <a:spcPts val="600"/>
                  </a:spcBef>
                </a:pPr>
                <a14:m>
                  <m:oMath xmlns:m="http://schemas.openxmlformats.org/officeDocument/2006/math">
                    <m:r>
                      <a:rPr lang="en-US" sz="1200" b="0" i="1" smtClean="0">
                        <a:latin typeface="Cambria Math" panose="02040503050406030204" pitchFamily="18" charset="0"/>
                      </a:rPr>
                      <m:t>𝑏</m:t>
                    </m:r>
                    <m:r>
                      <a:rPr lang="en-US" sz="1200" b="0" i="1" smtClean="0">
                        <a:latin typeface="Cambria Math" panose="02040503050406030204" pitchFamily="18" charset="0"/>
                      </a:rPr>
                      <m:t> =</m:t>
                    </m:r>
                  </m:oMath>
                </a14:m>
                <a:r>
                  <a:rPr lang="en-US" sz="1200" dirty="0"/>
                  <a:t> </a:t>
                </a:r>
                <a14:m>
                  <m:oMath xmlns:m="http://schemas.openxmlformats.org/officeDocument/2006/math">
                    <m:r>
                      <a:rPr lang="en-US" sz="1100" b="0" i="0" dirty="0" smtClean="0">
                        <a:latin typeface="Cambria Math" panose="02040503050406030204" pitchFamily="18" charset="0"/>
                      </a:rPr>
                      <m:t>8</m:t>
                    </m:r>
                    <m:r>
                      <a:rPr lang="en-US" sz="1100" b="0" i="1" dirty="0" smtClean="0">
                        <a:latin typeface="Cambria Math" panose="02040503050406030204" pitchFamily="18" charset="0"/>
                      </a:rPr>
                      <m:t>×(</m:t>
                    </m:r>
                    <m:r>
                      <a:rPr lang="en-US" sz="1100" i="1" dirty="0" smtClean="0">
                        <a:latin typeface="Cambria Math" panose="02040503050406030204" pitchFamily="18" charset="0"/>
                      </a:rPr>
                      <m:t>64−</m:t>
                    </m:r>
                    <m:r>
                      <a:rPr lang="en-US" sz="1100" b="0" i="1" dirty="0" smtClean="0">
                        <a:latin typeface="Cambria Math" panose="02040503050406030204" pitchFamily="18" charset="0"/>
                      </a:rPr>
                      <m:t>8)</m:t>
                    </m:r>
                    <m:r>
                      <a:rPr lang="en-US" sz="1100" i="1" dirty="0" smtClean="0">
                        <a:latin typeface="Cambria Math" panose="02040503050406030204" pitchFamily="18" charset="0"/>
                      </a:rPr>
                      <m:t>=</m:t>
                    </m:r>
                    <m:r>
                      <a:rPr lang="en-US" sz="1100" b="0" i="1" dirty="0" smtClean="0">
                        <a:latin typeface="Cambria Math" panose="02040503050406030204" pitchFamily="18" charset="0"/>
                      </a:rPr>
                      <m:t>448</m:t>
                    </m:r>
                  </m:oMath>
                </a14:m>
                <a:endParaRPr lang="en-US" sz="1200" b="0" i="1" dirty="0">
                  <a:latin typeface="Cambria Math" panose="02040503050406030204" pitchFamily="18" charset="0"/>
                </a:endParaRPr>
              </a:p>
              <a:p>
                <a:pPr indent="-457200">
                  <a:spcBef>
                    <a:spcPts val="600"/>
                  </a:spcBef>
                </a:pPr>
                <a14:m>
                  <m:oMath xmlns:m="http://schemas.openxmlformats.org/officeDocument/2006/math">
                    <m:r>
                      <a:rPr lang="en-US" sz="1200" b="0" i="1" smtClean="0">
                        <a:latin typeface="Cambria Math" panose="02040503050406030204" pitchFamily="18" charset="0"/>
                      </a:rPr>
                      <m:t>𝑚</m:t>
                    </m:r>
                    <m:r>
                      <a:rPr lang="en-US" sz="1200" b="0" i="1" smtClean="0">
                        <a:latin typeface="Cambria Math" panose="02040503050406030204" pitchFamily="18" charset="0"/>
                      </a:rPr>
                      <m:t>=</m:t>
                    </m:r>
                  </m:oMath>
                </a14:m>
                <a:r>
                  <a:rPr lang="en-US" sz="1200" b="0" dirty="0"/>
                  <a:t> We may have to try all: </a:t>
                </a:r>
                <a14:m>
                  <m:oMath xmlns:m="http://schemas.openxmlformats.org/officeDocument/2006/math">
                    <m:d>
                      <m:dPr>
                        <m:ctrlPr>
                          <a:rPr lang="en-US" sz="1200" i="1">
                            <a:latin typeface="Cambria Math" panose="02040503050406030204" pitchFamily="18" charset="0"/>
                          </a:rPr>
                        </m:ctrlPr>
                      </m:dPr>
                      <m:e>
                        <m:f>
                          <m:fPr>
                            <m:type m:val="noBar"/>
                            <m:ctrlPr>
                              <a:rPr lang="en-US" sz="1200" i="1">
                                <a:latin typeface="Cambria Math" panose="02040503050406030204" pitchFamily="18" charset="0"/>
                              </a:rPr>
                            </m:ctrlPr>
                          </m:fPr>
                          <m:num>
                            <m:r>
                              <a:rPr lang="en-US" sz="1200" i="1">
                                <a:latin typeface="Cambria Math" panose="02040503050406030204" pitchFamily="18" charset="0"/>
                              </a:rPr>
                              <m:t>64</m:t>
                            </m:r>
                          </m:num>
                          <m:den>
                            <m:r>
                              <a:rPr lang="en-US" sz="1200" i="1">
                                <a:latin typeface="Cambria Math" panose="02040503050406030204" pitchFamily="18" charset="0"/>
                              </a:rPr>
                              <m:t>8</m:t>
                            </m:r>
                          </m:den>
                        </m:f>
                      </m:e>
                    </m:d>
                    <m:r>
                      <a:rPr lang="en-US" sz="1200" i="1">
                        <a:latin typeface="Cambria Math" panose="02040503050406030204" pitchFamily="18" charset="0"/>
                      </a:rPr>
                      <m:t>≈4.4×</m:t>
                    </m:r>
                    <m:sSup>
                      <m:sSupPr>
                        <m:ctrlPr>
                          <a:rPr lang="en-US" sz="1200" i="1">
                            <a:latin typeface="Cambria Math" panose="02040503050406030204" pitchFamily="18" charset="0"/>
                          </a:rPr>
                        </m:ctrlPr>
                      </m:sSupPr>
                      <m:e>
                        <m:r>
                          <a:rPr lang="en-US" sz="1200" i="1">
                            <a:latin typeface="Cambria Math" panose="02040503050406030204" pitchFamily="18" charset="0"/>
                          </a:rPr>
                          <m:t>10</m:t>
                        </m:r>
                      </m:e>
                      <m:sup>
                        <m:r>
                          <a:rPr lang="en-US" sz="1200" i="1">
                            <a:latin typeface="Cambria Math" panose="02040503050406030204" pitchFamily="18" charset="0"/>
                          </a:rPr>
                          <m:t>9</m:t>
                        </m:r>
                      </m:sup>
                    </m:sSup>
                  </m:oMath>
                </a14:m>
                <a:endParaRPr lang="en-US" sz="1200" b="0" i="1" dirty="0">
                  <a:latin typeface="Cambria Math" panose="02040503050406030204" pitchFamily="18" charset="0"/>
                </a:endParaRPr>
              </a:p>
              <a:p>
                <a:pPr indent="-457200">
                  <a:spcBef>
                    <a:spcPts val="600"/>
                  </a:spcBef>
                </a:pPr>
                <a14:m>
                  <m:oMath xmlns:m="http://schemas.openxmlformats.org/officeDocument/2006/math">
                    <m:r>
                      <a:rPr lang="en-US" sz="1200" b="0" i="1" smtClean="0">
                        <a:latin typeface="Cambria Math" panose="02040503050406030204" pitchFamily="18" charset="0"/>
                      </a:rPr>
                      <m:t>𝑑</m:t>
                    </m:r>
                    <m:r>
                      <a:rPr lang="en-US" sz="1200" b="0" i="1" smtClean="0">
                        <a:latin typeface="Cambria Math" panose="02040503050406030204" pitchFamily="18" charset="0"/>
                      </a:rPr>
                      <m:t> =</m:t>
                    </m:r>
                  </m:oMath>
                </a14:m>
                <a:r>
                  <a:rPr lang="en-US" sz="1200" dirty="0"/>
                  <a:t> move each queen in the right spot = 8</a:t>
                </a:r>
              </a:p>
            </p:txBody>
          </p:sp>
        </mc:Choice>
        <mc:Fallback xmlns="">
          <p:sp>
            <p:nvSpPr>
              <p:cNvPr id="19" name="TextBox 18">
                <a:extLst>
                  <a:ext uri="{FF2B5EF4-FFF2-40B4-BE49-F238E27FC236}">
                    <a16:creationId xmlns:a16="http://schemas.microsoft.com/office/drawing/2014/main" id="{8631E8F9-1073-FF1A-EDB4-BCE6243CB0B3}"/>
                  </a:ext>
                </a:extLst>
              </p:cNvPr>
              <p:cNvSpPr txBox="1">
                <a:spLocks noRot="1" noChangeAspect="1" noMove="1" noResize="1" noEditPoints="1" noAdjustHandles="1" noChangeArrowheads="1" noChangeShapeType="1" noTextEdit="1"/>
              </p:cNvSpPr>
              <p:nvPr/>
            </p:nvSpPr>
            <p:spPr>
              <a:xfrm>
                <a:off x="2779407" y="4329544"/>
                <a:ext cx="1702373" cy="1916166"/>
              </a:xfrm>
              <a:prstGeom prst="rect">
                <a:avLst/>
              </a:prstGeom>
              <a:blipFill>
                <a:blip r:embed="rId9"/>
                <a:stretch>
                  <a:fillRect l="-358" b="-15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96E0F7A5-7640-A82C-C1F5-61327201BE17}"/>
                  </a:ext>
                </a:extLst>
              </p:cNvPr>
              <p:cNvSpPr txBox="1"/>
              <p:nvPr/>
            </p:nvSpPr>
            <p:spPr>
              <a:xfrm>
                <a:off x="4589862" y="4304606"/>
                <a:ext cx="1702373" cy="1354217"/>
              </a:xfrm>
              <a:prstGeom prst="rect">
                <a:avLst/>
              </a:prstGeom>
              <a:noFill/>
            </p:spPr>
            <p:txBody>
              <a:bodyPr wrap="square" rtlCol="0">
                <a:spAutoFit/>
              </a:bodyPr>
              <a:lstStyle/>
              <a:p>
                <a:pPr indent="-457200">
                  <a:spcBef>
                    <a:spcPts val="600"/>
                  </a:spcBef>
                </a:pPr>
                <a14:m>
                  <m:oMath xmlns:m="http://schemas.openxmlformats.org/officeDocument/2006/math">
                    <m:r>
                      <a:rPr lang="en-US" sz="1200" b="0" i="1" smtClean="0">
                        <a:latin typeface="Cambria Math" panose="02040503050406030204" pitchFamily="18" charset="0"/>
                      </a:rPr>
                      <m:t>𝑏</m:t>
                    </m:r>
                    <m:r>
                      <a:rPr lang="en-US" sz="1200" b="0" i="1" smtClean="0">
                        <a:latin typeface="Cambria Math" panose="02040503050406030204" pitchFamily="18" charset="0"/>
                      </a:rPr>
                      <m:t> =4</m:t>
                    </m:r>
                  </m:oMath>
                </a14:m>
                <a:r>
                  <a:rPr lang="en-US" sz="1200" b="0" dirty="0"/>
                  <a:t> actions to move the empty tile.</a:t>
                </a:r>
                <a:endParaRPr lang="en-US" sz="1200" b="0" i="1" dirty="0">
                  <a:latin typeface="Cambria Math" panose="02040503050406030204" pitchFamily="18" charset="0"/>
                </a:endParaRPr>
              </a:p>
              <a:p>
                <a:pPr indent="-457200">
                  <a:spcBef>
                    <a:spcPts val="600"/>
                  </a:spcBef>
                </a:pPr>
                <a14:m>
                  <m:oMath xmlns:m="http://schemas.openxmlformats.org/officeDocument/2006/math">
                    <m:r>
                      <a:rPr lang="en-US" sz="1200" b="0" i="1" smtClean="0">
                        <a:latin typeface="Cambria Math" panose="02040503050406030204" pitchFamily="18" charset="0"/>
                      </a:rPr>
                      <m:t>𝑚</m:t>
                    </m:r>
                    <m:r>
                      <a:rPr lang="en-US" sz="1200" b="0" i="1" smtClean="0">
                        <a:latin typeface="Cambria Math" panose="02040503050406030204" pitchFamily="18" charset="0"/>
                      </a:rPr>
                      <m:t>=</m:t>
                    </m:r>
                  </m:oMath>
                </a14:m>
                <a:r>
                  <a:rPr lang="en-US" sz="1200" b="0" dirty="0"/>
                  <a:t> Try all </a:t>
                </a:r>
                <a14:m>
                  <m:oMath xmlns:m="http://schemas.openxmlformats.org/officeDocument/2006/math">
                    <m:r>
                      <a:rPr lang="en-US" sz="1200" b="0" i="1" dirty="0" smtClean="0">
                        <a:latin typeface="Cambria Math" panose="02040503050406030204" pitchFamily="18" charset="0"/>
                      </a:rPr>
                      <m:t>𝑂</m:t>
                    </m:r>
                    <m:r>
                      <a:rPr lang="en-US" sz="1200" b="0" i="1" dirty="0" smtClean="0">
                        <a:latin typeface="Cambria Math" panose="02040503050406030204" pitchFamily="18" charset="0"/>
                      </a:rPr>
                      <m:t>(9!) </m:t>
                    </m:r>
                  </m:oMath>
                </a14:m>
                <a:endParaRPr lang="en-US" sz="1200" b="0" dirty="0"/>
              </a:p>
              <a:p>
                <a:pPr indent="-457200">
                  <a:spcBef>
                    <a:spcPts val="600"/>
                  </a:spcBef>
                </a:pPr>
                <a14:m>
                  <m:oMath xmlns:m="http://schemas.openxmlformats.org/officeDocument/2006/math">
                    <m:r>
                      <a:rPr lang="en-US" sz="1200" b="0" i="1" smtClean="0">
                        <a:latin typeface="Cambria Math" panose="02040503050406030204" pitchFamily="18" charset="0"/>
                      </a:rPr>
                      <m:t>𝑑</m:t>
                    </m:r>
                    <m:r>
                      <a:rPr lang="en-US" sz="1200" b="0" i="1" smtClean="0">
                        <a:latin typeface="Cambria Math" panose="02040503050406030204" pitchFamily="18" charset="0"/>
                      </a:rPr>
                      <m:t> =</m:t>
                    </m:r>
                  </m:oMath>
                </a14:m>
                <a:r>
                  <a:rPr lang="en-US" sz="1200" dirty="0"/>
                  <a:t> ??? We need to solve the problem to know.</a:t>
                </a:r>
              </a:p>
            </p:txBody>
          </p:sp>
        </mc:Choice>
        <mc:Fallback xmlns="">
          <p:sp>
            <p:nvSpPr>
              <p:cNvPr id="20" name="TextBox 19">
                <a:extLst>
                  <a:ext uri="{FF2B5EF4-FFF2-40B4-BE49-F238E27FC236}">
                    <a16:creationId xmlns:a16="http://schemas.microsoft.com/office/drawing/2014/main" id="{96E0F7A5-7640-A82C-C1F5-61327201BE17}"/>
                  </a:ext>
                </a:extLst>
              </p:cNvPr>
              <p:cNvSpPr txBox="1">
                <a:spLocks noRot="1" noChangeAspect="1" noMove="1" noResize="1" noEditPoints="1" noAdjustHandles="1" noChangeArrowheads="1" noChangeShapeType="1" noTextEdit="1"/>
              </p:cNvSpPr>
              <p:nvPr/>
            </p:nvSpPr>
            <p:spPr>
              <a:xfrm>
                <a:off x="4589862" y="4304606"/>
                <a:ext cx="1702373" cy="1354217"/>
              </a:xfrm>
              <a:prstGeom prst="rect">
                <a:avLst/>
              </a:prstGeom>
              <a:blipFill>
                <a:blip r:embed="rId10"/>
                <a:stretch>
                  <a:fillRect l="-358" b="-270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F376000C-EFEB-4AAB-EC0B-1DEC37DB63B2}"/>
                  </a:ext>
                </a:extLst>
              </p:cNvPr>
              <p:cNvSpPr txBox="1"/>
              <p:nvPr/>
            </p:nvSpPr>
            <p:spPr>
              <a:xfrm>
                <a:off x="6514017" y="4311533"/>
                <a:ext cx="1702373" cy="1092607"/>
              </a:xfrm>
              <a:prstGeom prst="rect">
                <a:avLst/>
              </a:prstGeom>
              <a:noFill/>
            </p:spPr>
            <p:txBody>
              <a:bodyPr wrap="square" rtlCol="0">
                <a:spAutoFit/>
              </a:bodyPr>
              <a:lstStyle/>
              <a:p>
                <a:pPr indent="-457200">
                  <a:spcBef>
                    <a:spcPts val="600"/>
                  </a:spcBef>
                </a:pPr>
                <a14:m>
                  <m:oMath xmlns:m="http://schemas.openxmlformats.org/officeDocument/2006/math">
                    <m:r>
                      <a:rPr lang="en-US" sz="1200" b="0" i="1" smtClean="0">
                        <a:latin typeface="Cambria Math" panose="02040503050406030204" pitchFamily="18" charset="0"/>
                      </a:rPr>
                      <m:t>𝑏</m:t>
                    </m:r>
                    <m:r>
                      <a:rPr lang="en-US" sz="1200" b="0" i="1" smtClean="0">
                        <a:latin typeface="Cambria Math" panose="02040503050406030204" pitchFamily="18" charset="0"/>
                      </a:rPr>
                      <m:t> =9</m:t>
                    </m:r>
                  </m:oMath>
                </a14:m>
                <a:r>
                  <a:rPr lang="en-US" sz="1200" b="0" dirty="0"/>
                  <a:t> actions for the first move.</a:t>
                </a:r>
                <a:endParaRPr lang="en-US" sz="1200" b="0" i="1" dirty="0">
                  <a:latin typeface="Cambria Math" panose="02040503050406030204" pitchFamily="18" charset="0"/>
                </a:endParaRPr>
              </a:p>
              <a:p>
                <a:pPr indent="-457200">
                  <a:spcBef>
                    <a:spcPts val="600"/>
                  </a:spcBef>
                </a:pPr>
                <a14:m>
                  <m:oMathPara xmlns:m="http://schemas.openxmlformats.org/officeDocument/2006/math">
                    <m:oMathParaPr>
                      <m:jc m:val="left"/>
                    </m:oMathParaPr>
                    <m:oMath xmlns:m="http://schemas.openxmlformats.org/officeDocument/2006/math">
                      <m:r>
                        <a:rPr lang="en-US" sz="1200" b="0" i="1" smtClean="0">
                          <a:latin typeface="Cambria Math" panose="02040503050406030204" pitchFamily="18" charset="0"/>
                        </a:rPr>
                        <m:t>𝑚</m:t>
                      </m:r>
                      <m:r>
                        <a:rPr lang="en-US" sz="1200" b="0" i="1" smtClean="0">
                          <a:latin typeface="Cambria Math" panose="02040503050406030204" pitchFamily="18" charset="0"/>
                        </a:rPr>
                        <m:t>=9</m:t>
                      </m:r>
                    </m:oMath>
                  </m:oMathPara>
                </a14:m>
                <a:endParaRPr lang="en-US" sz="1200" b="0" dirty="0"/>
              </a:p>
              <a:p>
                <a:pPr indent="-457200">
                  <a:spcBef>
                    <a:spcPts val="600"/>
                  </a:spcBef>
                </a:pPr>
                <a14:m>
                  <m:oMath xmlns:m="http://schemas.openxmlformats.org/officeDocument/2006/math">
                    <m:r>
                      <a:rPr lang="en-US" sz="1200" b="0" i="1" smtClean="0">
                        <a:latin typeface="Cambria Math" panose="02040503050406030204" pitchFamily="18" charset="0"/>
                      </a:rPr>
                      <m:t>𝑑</m:t>
                    </m:r>
                    <m:r>
                      <a:rPr lang="en-US" sz="1200" b="0" i="1" smtClean="0">
                        <a:latin typeface="Cambria Math" panose="02040503050406030204" pitchFamily="18" charset="0"/>
                      </a:rPr>
                      <m:t> =9</m:t>
                    </m:r>
                  </m:oMath>
                </a14:m>
                <a:r>
                  <a:rPr lang="en-US" sz="1200" dirty="0"/>
                  <a:t> (if both play optimal)</a:t>
                </a:r>
              </a:p>
            </p:txBody>
          </p:sp>
        </mc:Choice>
        <mc:Fallback xmlns="">
          <p:sp>
            <p:nvSpPr>
              <p:cNvPr id="21" name="TextBox 20">
                <a:extLst>
                  <a:ext uri="{FF2B5EF4-FFF2-40B4-BE49-F238E27FC236}">
                    <a16:creationId xmlns:a16="http://schemas.microsoft.com/office/drawing/2014/main" id="{F376000C-EFEB-4AAB-EC0B-1DEC37DB63B2}"/>
                  </a:ext>
                </a:extLst>
              </p:cNvPr>
              <p:cNvSpPr txBox="1">
                <a:spLocks noRot="1" noChangeAspect="1" noMove="1" noResize="1" noEditPoints="1" noAdjustHandles="1" noChangeArrowheads="1" noChangeShapeType="1" noTextEdit="1"/>
              </p:cNvSpPr>
              <p:nvPr/>
            </p:nvSpPr>
            <p:spPr>
              <a:xfrm>
                <a:off x="6514017" y="4311533"/>
                <a:ext cx="1702373" cy="1092607"/>
              </a:xfrm>
              <a:prstGeom prst="rect">
                <a:avLst/>
              </a:prstGeom>
              <a:blipFill>
                <a:blip r:embed="rId11"/>
                <a:stretch>
                  <a:fillRect l="-358" b="-3333"/>
                </a:stretch>
              </a:blipFill>
            </p:spPr>
            <p:txBody>
              <a:bodyPr/>
              <a:lstStyle/>
              <a:p>
                <a:r>
                  <a:rPr lang="en-US">
                    <a:noFill/>
                  </a:rPr>
                  <a:t> </a:t>
                </a:r>
              </a:p>
            </p:txBody>
          </p:sp>
        </mc:Fallback>
      </mc:AlternateContent>
    </p:spTree>
    <p:extLst>
      <p:ext uri="{BB962C8B-B14F-4D97-AF65-F5344CB8AC3E}">
        <p14:creationId xmlns:p14="http://schemas.microsoft.com/office/powerpoint/2010/main" val="23345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9" grpId="0"/>
      <p:bldP spid="20" grpId="0"/>
      <p:bldP spid="21"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28" name="Rectangle 7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Choose A Path Stock Photos And Images - 123RF">
            <a:extLst>
              <a:ext uri="{FF2B5EF4-FFF2-40B4-BE49-F238E27FC236}">
                <a16:creationId xmlns:a16="http://schemas.microsoft.com/office/drawing/2014/main" id="{5C15033E-E7BC-49C3-9A52-69C05C52AA22}"/>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a:stretch/>
        </p:blipFill>
        <p:spPr bwMode="auto">
          <a:xfrm>
            <a:off x="20" y="1"/>
            <a:ext cx="9143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6">
            <a:extLst>
              <a:ext uri="{FF2B5EF4-FFF2-40B4-BE49-F238E27FC236}">
                <a16:creationId xmlns:a16="http://schemas.microsoft.com/office/drawing/2014/main" id="{7F94346C-F8A3-4492-9257-74C89F764643}"/>
              </a:ext>
            </a:extLst>
          </p:cNvPr>
          <p:cNvSpPr>
            <a:spLocks noGrp="1"/>
          </p:cNvSpPr>
          <p:nvPr>
            <p:ph type="title"/>
          </p:nvPr>
        </p:nvSpPr>
        <p:spPr>
          <a:xfrm>
            <a:off x="914400" y="76200"/>
            <a:ext cx="6858000" cy="1011238"/>
          </a:xfrm>
        </p:spPr>
        <p:txBody>
          <a:bodyPr vert="horz" lIns="91440" tIns="45720" rIns="91440" bIns="45720" rtlCol="0" anchor="b">
            <a:normAutofit/>
          </a:bodyPr>
          <a:lstStyle/>
          <a:p>
            <a:pPr algn="ctr" defTabSz="914400"/>
            <a:r>
              <a:rPr lang="en-US" sz="6000" b="1" dirty="0">
                <a:solidFill>
                  <a:srgbClr val="FFFFFF"/>
                </a:solidFill>
              </a:rPr>
              <a:t>Uninformed Search</a:t>
            </a:r>
          </a:p>
        </p:txBody>
      </p:sp>
      <p:sp>
        <p:nvSpPr>
          <p:cNvPr id="3" name="TextBox 2">
            <a:extLst>
              <a:ext uri="{FF2B5EF4-FFF2-40B4-BE49-F238E27FC236}">
                <a16:creationId xmlns:a16="http://schemas.microsoft.com/office/drawing/2014/main" id="{088059E6-D753-634D-91CF-99F459E33810}"/>
              </a:ext>
            </a:extLst>
          </p:cNvPr>
          <p:cNvSpPr txBox="1"/>
          <p:nvPr/>
        </p:nvSpPr>
        <p:spPr>
          <a:xfrm>
            <a:off x="3276600" y="6165502"/>
            <a:ext cx="2971800" cy="461665"/>
          </a:xfrm>
          <a:prstGeom prst="rect">
            <a:avLst/>
          </a:prstGeom>
          <a:noFill/>
        </p:spPr>
        <p:txBody>
          <a:bodyPr wrap="square">
            <a:spAutoFit/>
          </a:bodyPr>
          <a:lstStyle/>
          <a:p>
            <a:pPr algn="ctr"/>
            <a:r>
              <a:rPr lang="en-US" sz="2400" dirty="0">
                <a:solidFill>
                  <a:srgbClr val="FFFFFF"/>
                </a:solidFill>
              </a:rPr>
              <a:t>Breadth-First Search</a:t>
            </a:r>
            <a:endParaRPr lang="en-US" sz="2400" dirty="0"/>
          </a:p>
        </p:txBody>
      </p:sp>
    </p:spTree>
    <p:extLst>
      <p:ext uri="{BB962C8B-B14F-4D97-AF65-F5344CB8AC3E}">
        <p14:creationId xmlns:p14="http://schemas.microsoft.com/office/powerpoint/2010/main" val="379058558"/>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dirty="0"/>
              <a:t>Uninformed Search Strategies</a:t>
            </a:r>
          </a:p>
        </p:txBody>
      </p:sp>
      <p:sp>
        <p:nvSpPr>
          <p:cNvPr id="25603" name="Rectangle 3"/>
          <p:cNvSpPr>
            <a:spLocks noGrp="1" noChangeArrowheads="1"/>
          </p:cNvSpPr>
          <p:nvPr>
            <p:ph idx="1"/>
          </p:nvPr>
        </p:nvSpPr>
        <p:spPr/>
        <p:txBody>
          <a:bodyPr>
            <a:normAutofit lnSpcReduction="10000"/>
          </a:bodyPr>
          <a:lstStyle/>
          <a:p>
            <a:pPr marL="0" indent="0">
              <a:buNone/>
            </a:pPr>
            <a:r>
              <a:rPr lang="en-US" dirty="0"/>
              <a:t>The search algorithm/planning agent is </a:t>
            </a:r>
            <a:r>
              <a:rPr lang="en-US" b="1" dirty="0">
                <a:solidFill>
                  <a:srgbClr val="FF0000"/>
                </a:solidFill>
              </a:rPr>
              <a:t>not provided with information about how close a state is to the goal state</a:t>
            </a:r>
            <a:r>
              <a:rPr lang="en-US" dirty="0"/>
              <a:t>. </a:t>
            </a:r>
          </a:p>
          <a:p>
            <a:pPr marL="0" indent="0">
              <a:buNone/>
            </a:pPr>
            <a:endParaRPr lang="en-US" dirty="0"/>
          </a:p>
          <a:p>
            <a:pPr marL="0" indent="0">
              <a:buNone/>
            </a:pPr>
            <a:r>
              <a:rPr lang="en-US" dirty="0"/>
              <a:t>It can only use </a:t>
            </a:r>
          </a:p>
          <a:p>
            <a:pPr lvl="1"/>
            <a:r>
              <a:rPr lang="en-US" dirty="0"/>
              <a:t>the labels of the </a:t>
            </a:r>
            <a:r>
              <a:rPr lang="en-US" b="1" dirty="0"/>
              <a:t>atomic states </a:t>
            </a:r>
            <a:r>
              <a:rPr lang="en-US" dirty="0"/>
              <a:t>and </a:t>
            </a:r>
          </a:p>
          <a:p>
            <a:pPr lvl="1"/>
            <a:r>
              <a:rPr lang="en-US" dirty="0"/>
              <a:t>the transition function.</a:t>
            </a:r>
          </a:p>
          <a:p>
            <a:pPr marL="0" indent="0">
              <a:buNone/>
            </a:pPr>
            <a:endParaRPr lang="en-US" dirty="0"/>
          </a:p>
          <a:p>
            <a:pPr marL="0" indent="0">
              <a:buNone/>
            </a:pPr>
            <a:r>
              <a:rPr lang="en-US" b="1" dirty="0"/>
              <a:t>Idea</a:t>
            </a:r>
            <a:r>
              <a:rPr lang="en-US" dirty="0"/>
              <a:t>: blindly search, following a simple strategy, until the goal state is reached.</a:t>
            </a:r>
          </a:p>
          <a:p>
            <a:endParaRPr lang="en-US" dirty="0"/>
          </a:p>
          <a:p>
            <a:pPr marL="0" indent="0">
              <a:buNone/>
            </a:pPr>
            <a:r>
              <a:rPr lang="en-US" b="1" dirty="0"/>
              <a:t>Search strategies:</a:t>
            </a:r>
          </a:p>
          <a:p>
            <a:pPr lvl="1"/>
            <a:r>
              <a:rPr lang="en-US" b="1" dirty="0">
                <a:solidFill>
                  <a:srgbClr val="FF0000"/>
                </a:solidFill>
              </a:rPr>
              <a:t>Breadth-first search strategy</a:t>
            </a:r>
            <a:r>
              <a:rPr lang="en-US" dirty="0"/>
              <a:t>: BFS and uniform-cost search</a:t>
            </a:r>
          </a:p>
          <a:p>
            <a:pPr lvl="1"/>
            <a:r>
              <a:rPr lang="en-US" b="1" dirty="0">
                <a:solidFill>
                  <a:srgbClr val="FF0000"/>
                </a:solidFill>
              </a:rPr>
              <a:t>Depth-first search strategy</a:t>
            </a:r>
            <a:r>
              <a:rPr lang="en-US" dirty="0"/>
              <a:t>: DFS and Iterative deepening search</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dirty="0"/>
              <a:t>Breadth-First Search (BFS)</a:t>
            </a:r>
          </a:p>
        </p:txBody>
      </p:sp>
      <p:sp>
        <p:nvSpPr>
          <p:cNvPr id="25603" name="Rectangle 3"/>
          <p:cNvSpPr>
            <a:spLocks noGrp="1" noChangeArrowheads="1"/>
          </p:cNvSpPr>
          <p:nvPr>
            <p:ph idx="1"/>
          </p:nvPr>
        </p:nvSpPr>
        <p:spPr>
          <a:xfrm>
            <a:off x="628650" y="1825625"/>
            <a:ext cx="7886700" cy="820303"/>
          </a:xfrm>
        </p:spPr>
        <p:txBody>
          <a:bodyPr>
            <a:normAutofit/>
          </a:bodyPr>
          <a:lstStyle/>
          <a:p>
            <a:pPr marL="0" indent="0">
              <a:buNone/>
            </a:pPr>
            <a:r>
              <a:rPr lang="en-US" b="1" dirty="0"/>
              <a:t>Expansion rule: </a:t>
            </a:r>
            <a:r>
              <a:rPr lang="en-US" dirty="0"/>
              <a:t>Expand shallowest unexpanded node in the frontier (=</a:t>
            </a:r>
            <a:r>
              <a:rPr lang="en-US" b="1" dirty="0"/>
              <a:t>FIFO</a:t>
            </a:r>
            <a:r>
              <a:rPr lang="en-US" dirty="0"/>
              <a:t>). </a:t>
            </a:r>
          </a:p>
        </p:txBody>
      </p:sp>
      <p:pic>
        <p:nvPicPr>
          <p:cNvPr id="2" name="Picture 1">
            <a:extLst>
              <a:ext uri="{FF2B5EF4-FFF2-40B4-BE49-F238E27FC236}">
                <a16:creationId xmlns:a16="http://schemas.microsoft.com/office/drawing/2014/main" id="{50478804-D19B-42CB-9174-573046574EBF}"/>
              </a:ext>
            </a:extLst>
          </p:cNvPr>
          <p:cNvPicPr>
            <a:picLocks noChangeAspect="1"/>
          </p:cNvPicPr>
          <p:nvPr/>
        </p:nvPicPr>
        <p:blipFill>
          <a:blip r:embed="rId3"/>
          <a:stretch>
            <a:fillRect/>
          </a:stretch>
        </p:blipFill>
        <p:spPr>
          <a:xfrm>
            <a:off x="254062" y="2514600"/>
            <a:ext cx="8635876" cy="2047906"/>
          </a:xfrm>
          <a:prstGeom prst="rect">
            <a:avLst/>
          </a:prstGeom>
        </p:spPr>
      </p:pic>
      <p:sp>
        <p:nvSpPr>
          <p:cNvPr id="3" name="Rectangle 2">
            <a:extLst>
              <a:ext uri="{FF2B5EF4-FFF2-40B4-BE49-F238E27FC236}">
                <a16:creationId xmlns:a16="http://schemas.microsoft.com/office/drawing/2014/main" id="{6586C735-C78E-442B-A9DB-C9383AB15207}"/>
              </a:ext>
            </a:extLst>
          </p:cNvPr>
          <p:cNvSpPr/>
          <p:nvPr/>
        </p:nvSpPr>
        <p:spPr>
          <a:xfrm>
            <a:off x="381000" y="4731922"/>
            <a:ext cx="8382000" cy="175432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wrap="square">
            <a:spAutoFit/>
          </a:bodyPr>
          <a:lstStyle/>
          <a:p>
            <a:r>
              <a:rPr lang="en-US" b="1" dirty="0"/>
              <a:t>Data Structures</a:t>
            </a:r>
          </a:p>
          <a:p>
            <a:pPr marL="285750" indent="-285750">
              <a:buFont typeface="Arial" panose="020B0604020202020204" pitchFamily="34" charset="0"/>
              <a:buChar char="•"/>
            </a:pPr>
            <a:r>
              <a:rPr lang="en-US" b="1" dirty="0"/>
              <a:t>Frontier </a:t>
            </a:r>
            <a:r>
              <a:rPr lang="en-US" dirty="0"/>
              <a:t>data structure: holds references to the green nodes (green) and is implemented as a FIFO </a:t>
            </a:r>
            <a:r>
              <a:rPr lang="en-US" b="1" dirty="0"/>
              <a:t>queue</a:t>
            </a:r>
            <a:r>
              <a:rPr lang="en-US" dirty="0"/>
              <a:t>.</a:t>
            </a:r>
          </a:p>
          <a:p>
            <a:pPr marL="285750" indent="-285750">
              <a:buFont typeface="Arial" panose="020B0604020202020204" pitchFamily="34" charset="0"/>
              <a:buChar char="•"/>
            </a:pPr>
            <a:r>
              <a:rPr lang="en-US" b="1" dirty="0"/>
              <a:t>Reached</a:t>
            </a:r>
            <a:r>
              <a:rPr lang="en-US" dirty="0"/>
              <a:t> data structure: holds references to all visited nodes (gray and green) and is used to prevent visiting nodes more than once (cycle and redundant path checking).</a:t>
            </a:r>
          </a:p>
          <a:p>
            <a:pPr marL="285750" indent="-285750">
              <a:buFont typeface="Arial" panose="020B0604020202020204" pitchFamily="34" charset="0"/>
              <a:buChar char="•"/>
            </a:pPr>
            <a:r>
              <a:rPr lang="en-US" dirty="0"/>
              <a:t>Builds a</a:t>
            </a:r>
            <a:r>
              <a:rPr lang="en-US" b="1" dirty="0"/>
              <a:t> complete tree </a:t>
            </a:r>
            <a:r>
              <a:rPr lang="en-US" dirty="0"/>
              <a:t>with links between parent and child.</a:t>
            </a:r>
            <a:endParaRPr lang="en-US" b="1" dirty="0"/>
          </a:p>
        </p:txBody>
      </p:sp>
    </p:spTree>
    <p:extLst>
      <p:ext uri="{BB962C8B-B14F-4D97-AF65-F5344CB8AC3E}">
        <p14:creationId xmlns:p14="http://schemas.microsoft.com/office/powerpoint/2010/main" val="34609538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778E-116C-4A58-BEA9-76E3144E1FE8}"/>
              </a:ext>
            </a:extLst>
          </p:cNvPr>
          <p:cNvSpPr>
            <a:spLocks noGrp="1"/>
          </p:cNvSpPr>
          <p:nvPr>
            <p:ph type="title"/>
          </p:nvPr>
        </p:nvSpPr>
        <p:spPr/>
        <p:txBody>
          <a:bodyPr/>
          <a:lstStyle/>
          <a:p>
            <a:r>
              <a:rPr lang="en-US" dirty="0"/>
              <a:t>Implementation: Breadth-First Search </a:t>
            </a:r>
          </a:p>
        </p:txBody>
      </p:sp>
      <p:sp>
        <p:nvSpPr>
          <p:cNvPr id="6" name="Slide Number Placeholder 5">
            <a:extLst>
              <a:ext uri="{FF2B5EF4-FFF2-40B4-BE49-F238E27FC236}">
                <a16:creationId xmlns:a16="http://schemas.microsoft.com/office/drawing/2014/main" id="{44E064F9-98BA-4E2A-A11B-578018FD1F64}"/>
              </a:ext>
            </a:extLst>
          </p:cNvPr>
          <p:cNvSpPr>
            <a:spLocks noGrp="1"/>
          </p:cNvSpPr>
          <p:nvPr>
            <p:ph type="sldNum" sz="quarter" idx="12"/>
          </p:nvPr>
        </p:nvSpPr>
        <p:spPr/>
        <p:txBody>
          <a:bodyPr/>
          <a:lstStyle/>
          <a:p>
            <a:fld id="{E97C47EE-1537-423B-A9B2-96D7BC867AC1}" type="slidenum">
              <a:rPr lang="en-US" smtClean="0"/>
              <a:t>37</a:t>
            </a:fld>
            <a:endParaRPr lang="en-US"/>
          </a:p>
        </p:txBody>
      </p:sp>
      <p:pic>
        <p:nvPicPr>
          <p:cNvPr id="8" name="Picture 7">
            <a:extLst>
              <a:ext uri="{FF2B5EF4-FFF2-40B4-BE49-F238E27FC236}">
                <a16:creationId xmlns:a16="http://schemas.microsoft.com/office/drawing/2014/main" id="{0445D743-DD23-48C7-BA32-92F6DD07F4DC}"/>
              </a:ext>
            </a:extLst>
          </p:cNvPr>
          <p:cNvPicPr>
            <a:picLocks noChangeAspect="1"/>
          </p:cNvPicPr>
          <p:nvPr/>
        </p:nvPicPr>
        <p:blipFill>
          <a:blip r:embed="rId2"/>
          <a:stretch>
            <a:fillRect/>
          </a:stretch>
        </p:blipFill>
        <p:spPr>
          <a:xfrm>
            <a:off x="381000" y="2133601"/>
            <a:ext cx="7682555" cy="3657599"/>
          </a:xfrm>
          <a:prstGeom prst="rect">
            <a:avLst/>
          </a:prstGeom>
        </p:spPr>
        <p:style>
          <a:lnRef idx="2">
            <a:schemeClr val="accent2"/>
          </a:lnRef>
          <a:fillRef idx="1">
            <a:schemeClr val="lt1"/>
          </a:fillRef>
          <a:effectRef idx="0">
            <a:schemeClr val="accent2"/>
          </a:effectRef>
          <a:fontRef idx="minor">
            <a:schemeClr val="dk1"/>
          </a:fontRef>
        </p:style>
      </p:pic>
      <p:sp>
        <p:nvSpPr>
          <p:cNvPr id="10" name="Speech Bubble: Rectangle with Corners Rounded 9">
            <a:extLst>
              <a:ext uri="{FF2B5EF4-FFF2-40B4-BE49-F238E27FC236}">
                <a16:creationId xmlns:a16="http://schemas.microsoft.com/office/drawing/2014/main" id="{1CCC5912-F481-427C-8D65-4F8A17B66501}"/>
              </a:ext>
            </a:extLst>
          </p:cNvPr>
          <p:cNvSpPr/>
          <p:nvPr/>
        </p:nvSpPr>
        <p:spPr>
          <a:xfrm>
            <a:off x="5571134" y="4911032"/>
            <a:ext cx="3214168" cy="1162743"/>
          </a:xfrm>
          <a:prstGeom prst="wedgeRoundRectCallout">
            <a:avLst>
              <a:gd name="adj1" fmla="val -110522"/>
              <a:gd name="adj2" fmla="val -60753"/>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reached</a:t>
            </a:r>
            <a:r>
              <a:rPr lang="en-US" dirty="0"/>
              <a:t> makes sure we do not visit nodes twice (e.g., in a cycle or other redundant path). Fast lookup is important.</a:t>
            </a:r>
          </a:p>
        </p:txBody>
      </p:sp>
      <p:sp>
        <p:nvSpPr>
          <p:cNvPr id="9" name="Speech Bubble: Rectangle with Corners Rounded 8">
            <a:extLst>
              <a:ext uri="{FF2B5EF4-FFF2-40B4-BE49-F238E27FC236}">
                <a16:creationId xmlns:a16="http://schemas.microsoft.com/office/drawing/2014/main" id="{EE9CAB1B-2075-4624-BD89-9EDD8A7CABB3}"/>
              </a:ext>
            </a:extLst>
          </p:cNvPr>
          <p:cNvSpPr/>
          <p:nvPr/>
        </p:nvSpPr>
        <p:spPr>
          <a:xfrm>
            <a:off x="5593436" y="3271923"/>
            <a:ext cx="3191866" cy="766677"/>
          </a:xfrm>
          <a:prstGeom prst="wedgeRoundRectCallout">
            <a:avLst>
              <a:gd name="adj1" fmla="val -115763"/>
              <a:gd name="adj2" fmla="val 4015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Expand </a:t>
            </a:r>
            <a:r>
              <a:rPr lang="en-US" dirty="0"/>
              <a:t>adds the next level below node to the frontier.</a:t>
            </a:r>
          </a:p>
        </p:txBody>
      </p:sp>
      <p:sp>
        <p:nvSpPr>
          <p:cNvPr id="3" name="Rectangle 2">
            <a:extLst>
              <a:ext uri="{FF2B5EF4-FFF2-40B4-BE49-F238E27FC236}">
                <a16:creationId xmlns:a16="http://schemas.microsoft.com/office/drawing/2014/main" id="{0DDCC928-4A9A-518D-B6BC-328D34F5733A}"/>
              </a:ext>
            </a:extLst>
          </p:cNvPr>
          <p:cNvSpPr/>
          <p:nvPr/>
        </p:nvSpPr>
        <p:spPr>
          <a:xfrm>
            <a:off x="1981200" y="2971800"/>
            <a:ext cx="11430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AB171C3-3A9B-9667-057E-94FE0D6C84FD}"/>
              </a:ext>
            </a:extLst>
          </p:cNvPr>
          <p:cNvSpPr/>
          <p:nvPr/>
        </p:nvSpPr>
        <p:spPr>
          <a:xfrm>
            <a:off x="2438400" y="4670579"/>
            <a:ext cx="7620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21067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778E-116C-4A58-BEA9-76E3144E1FE8}"/>
              </a:ext>
            </a:extLst>
          </p:cNvPr>
          <p:cNvSpPr>
            <a:spLocks noGrp="1"/>
          </p:cNvSpPr>
          <p:nvPr>
            <p:ph type="title"/>
          </p:nvPr>
        </p:nvSpPr>
        <p:spPr/>
        <p:txBody>
          <a:bodyPr/>
          <a:lstStyle/>
          <a:p>
            <a:r>
              <a:rPr lang="en-US" dirty="0"/>
              <a:t>Implementation: Expanding the Search Tree</a:t>
            </a:r>
          </a:p>
        </p:txBody>
      </p:sp>
      <p:sp>
        <p:nvSpPr>
          <p:cNvPr id="7" name="Content Placeholder 6">
            <a:extLst>
              <a:ext uri="{FF2B5EF4-FFF2-40B4-BE49-F238E27FC236}">
                <a16:creationId xmlns:a16="http://schemas.microsoft.com/office/drawing/2014/main" id="{0A021354-63AE-4594-BEF3-6E20F5FE68F1}"/>
              </a:ext>
            </a:extLst>
          </p:cNvPr>
          <p:cNvSpPr>
            <a:spLocks noGrp="1"/>
          </p:cNvSpPr>
          <p:nvPr>
            <p:ph idx="1"/>
          </p:nvPr>
        </p:nvSpPr>
        <p:spPr>
          <a:xfrm>
            <a:off x="628650" y="1825625"/>
            <a:ext cx="7886700" cy="1492305"/>
          </a:xfrm>
        </p:spPr>
        <p:txBody>
          <a:bodyPr>
            <a:normAutofit/>
          </a:bodyPr>
          <a:lstStyle/>
          <a:p>
            <a:r>
              <a:rPr lang="en-US" dirty="0"/>
              <a:t>AI tree search creates the search tree while searching.</a:t>
            </a:r>
          </a:p>
          <a:p>
            <a:r>
              <a:rPr lang="en-US" dirty="0"/>
              <a:t>The EXPAND function tries all available actions in the current node using the </a:t>
            </a:r>
            <a:r>
              <a:rPr lang="en-US" b="1" dirty="0"/>
              <a:t>transition function </a:t>
            </a:r>
            <a:r>
              <a:rPr lang="en-US" dirty="0"/>
              <a:t>(RESULTS). </a:t>
            </a:r>
          </a:p>
          <a:p>
            <a:r>
              <a:rPr lang="en-US" dirty="0"/>
              <a:t>It returns a </a:t>
            </a:r>
            <a:r>
              <a:rPr lang="en-US" b="1" dirty="0"/>
              <a:t>list of child nodes </a:t>
            </a:r>
            <a:r>
              <a:rPr lang="en-US" dirty="0"/>
              <a:t>for the frontier.</a:t>
            </a:r>
          </a:p>
        </p:txBody>
      </p:sp>
      <p:pic>
        <p:nvPicPr>
          <p:cNvPr id="4" name="Picture 3">
            <a:extLst>
              <a:ext uri="{FF2B5EF4-FFF2-40B4-BE49-F238E27FC236}">
                <a16:creationId xmlns:a16="http://schemas.microsoft.com/office/drawing/2014/main" id="{3A7DE6D3-9BDA-490E-B2A7-C931837A3BE7}"/>
              </a:ext>
            </a:extLst>
          </p:cNvPr>
          <p:cNvPicPr>
            <a:picLocks noChangeAspect="1"/>
          </p:cNvPicPr>
          <p:nvPr/>
        </p:nvPicPr>
        <p:blipFill>
          <a:blip r:embed="rId2"/>
          <a:stretch>
            <a:fillRect/>
          </a:stretch>
        </p:blipFill>
        <p:spPr>
          <a:xfrm>
            <a:off x="413695" y="3866457"/>
            <a:ext cx="7682556" cy="1782288"/>
          </a:xfrm>
          <a:prstGeom prst="rect">
            <a:avLst/>
          </a:prstGeom>
        </p:spPr>
        <p:style>
          <a:lnRef idx="2">
            <a:schemeClr val="accent2"/>
          </a:lnRef>
          <a:fillRef idx="1">
            <a:schemeClr val="lt1"/>
          </a:fillRef>
          <a:effectRef idx="0">
            <a:schemeClr val="accent2"/>
          </a:effectRef>
          <a:fontRef idx="minor">
            <a:schemeClr val="dk1"/>
          </a:fontRef>
        </p:style>
      </p:pic>
      <p:sp>
        <p:nvSpPr>
          <p:cNvPr id="9" name="Speech Bubble: Rectangle with Corners Rounded 8">
            <a:extLst>
              <a:ext uri="{FF2B5EF4-FFF2-40B4-BE49-F238E27FC236}">
                <a16:creationId xmlns:a16="http://schemas.microsoft.com/office/drawing/2014/main" id="{2243B95F-BA60-4A10-B6FF-70AE91F5757E}"/>
              </a:ext>
            </a:extLst>
          </p:cNvPr>
          <p:cNvSpPr/>
          <p:nvPr/>
        </p:nvSpPr>
        <p:spPr>
          <a:xfrm>
            <a:off x="2057400" y="5883274"/>
            <a:ext cx="4228628" cy="609600"/>
          </a:xfrm>
          <a:prstGeom prst="wedgeRoundRectCallout">
            <a:avLst>
              <a:gd name="adj1" fmla="val -65871"/>
              <a:gd name="adj2" fmla="val -12702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Yield (generator function) can also be implemented by returning a list of nodes.</a:t>
            </a:r>
          </a:p>
        </p:txBody>
      </p:sp>
      <p:sp>
        <p:nvSpPr>
          <p:cNvPr id="11" name="Speech Bubble: Rectangle with Corners Rounded 10">
            <a:extLst>
              <a:ext uri="{FF2B5EF4-FFF2-40B4-BE49-F238E27FC236}">
                <a16:creationId xmlns:a16="http://schemas.microsoft.com/office/drawing/2014/main" id="{39AE98EB-D134-4211-9F36-07A3F674F944}"/>
              </a:ext>
            </a:extLst>
          </p:cNvPr>
          <p:cNvSpPr/>
          <p:nvPr/>
        </p:nvSpPr>
        <p:spPr>
          <a:xfrm>
            <a:off x="4876800" y="4267200"/>
            <a:ext cx="1207507" cy="637206"/>
          </a:xfrm>
          <a:prstGeom prst="wedgeRoundRectCallout">
            <a:avLst>
              <a:gd name="adj1" fmla="val -132532"/>
              <a:gd name="adj2" fmla="val 3684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Transition function</a:t>
            </a:r>
          </a:p>
        </p:txBody>
      </p:sp>
    </p:spTree>
    <p:extLst>
      <p:ext uri="{BB962C8B-B14F-4D97-AF65-F5344CB8AC3E}">
        <p14:creationId xmlns:p14="http://schemas.microsoft.com/office/powerpoint/2010/main" val="17882064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dirty="0"/>
              <a:t>Time and Space Complexity </a:t>
            </a:r>
            <a:br>
              <a:rPr lang="en-US" dirty="0"/>
            </a:br>
            <a:r>
              <a:rPr lang="en-US" dirty="0"/>
              <a:t>Breadth-First Search</a:t>
            </a:r>
          </a:p>
        </p:txBody>
      </p:sp>
      <mc:AlternateContent xmlns:mc="http://schemas.openxmlformats.org/markup-compatibility/2006" xmlns:a14="http://schemas.microsoft.com/office/drawing/2010/main">
        <mc:Choice Requires="a14">
          <p:sp>
            <p:nvSpPr>
              <p:cNvPr id="26627" name="Rectangle 3"/>
              <p:cNvSpPr>
                <a:spLocks noGrp="1" noChangeArrowheads="1"/>
              </p:cNvSpPr>
              <p:nvPr>
                <p:ph idx="1"/>
              </p:nvPr>
            </p:nvSpPr>
            <p:spPr>
              <a:xfrm>
                <a:off x="638905" y="5649371"/>
                <a:ext cx="7886700" cy="1003063"/>
              </a:xfrm>
            </p:spPr>
            <p:txBody>
              <a:bodyPr>
                <a:normAutofit/>
              </a:bodyPr>
              <a:lstStyle/>
              <a:p>
                <a:pPr marL="0" indent="0">
                  <a:buNone/>
                </a:pPr>
                <a:r>
                  <a:rPr lang="en-US" sz="2000" dirty="0"/>
                  <a:t>All paths to the depth of the goal are expanded. The search tree size is</a:t>
                </a:r>
              </a:p>
              <a:p>
                <a:pPr marL="0" indent="0">
                  <a:buNone/>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rPr>
                        <m:t>1 +</m:t>
                      </m:r>
                      <m:r>
                        <a:rPr lang="en-US" b="0" i="1" dirty="0" smtClean="0">
                          <a:latin typeface="Cambria Math" panose="02040503050406030204" pitchFamily="18" charset="0"/>
                        </a:rPr>
                        <m:t>𝑏</m:t>
                      </m:r>
                      <m:r>
                        <a:rPr lang="en-US" b="0" i="1" dirty="0" smtClean="0">
                          <a:latin typeface="Cambria Math" panose="02040503050406030204" pitchFamily="18" charset="0"/>
                        </a:rPr>
                        <m:t>+</m:t>
                      </m:r>
                      <m:sSup>
                        <m:sSupPr>
                          <m:ctrlPr>
                            <a:rPr lang="en-US" b="0" i="1" dirty="0" smtClean="0">
                              <a:latin typeface="Cambria Math" panose="02040503050406030204" pitchFamily="18" charset="0"/>
                            </a:rPr>
                          </m:ctrlPr>
                        </m:sSupPr>
                        <m:e>
                          <m:r>
                            <a:rPr lang="en-US" b="0" i="1" dirty="0" smtClean="0">
                              <a:latin typeface="Cambria Math" panose="02040503050406030204" pitchFamily="18" charset="0"/>
                            </a:rPr>
                            <m:t>𝑏</m:t>
                          </m:r>
                        </m:e>
                        <m:sup>
                          <m:r>
                            <a:rPr lang="en-US" b="0" i="1" dirty="0" smtClean="0">
                              <a:latin typeface="Cambria Math" panose="02040503050406030204" pitchFamily="18" charset="0"/>
                            </a:rPr>
                            <m:t>2</m:t>
                          </m:r>
                        </m:sup>
                      </m:sSup>
                      <m:r>
                        <a:rPr lang="en-US" b="0" i="1" dirty="0" smtClean="0">
                          <a:latin typeface="Cambria Math" panose="02040503050406030204" pitchFamily="18" charset="0"/>
                        </a:rPr>
                        <m:t>+ …+</m:t>
                      </m:r>
                      <m:sSup>
                        <m:sSupPr>
                          <m:ctrlPr>
                            <a:rPr lang="en-US" b="0" i="1" dirty="0" smtClean="0">
                              <a:latin typeface="Cambria Math" panose="02040503050406030204" pitchFamily="18" charset="0"/>
                            </a:rPr>
                          </m:ctrlPr>
                        </m:sSupPr>
                        <m:e>
                          <m:r>
                            <a:rPr lang="en-US" b="0" i="1" dirty="0" smtClean="0">
                              <a:latin typeface="Cambria Math" panose="02040503050406030204" pitchFamily="18" charset="0"/>
                            </a:rPr>
                            <m:t>𝑏</m:t>
                          </m:r>
                        </m:e>
                        <m:sup>
                          <m:r>
                            <a:rPr lang="en-US" b="0" i="1" dirty="0" smtClean="0">
                              <a:latin typeface="Cambria Math" panose="02040503050406030204" pitchFamily="18" charset="0"/>
                            </a:rPr>
                            <m:t>𝑑</m:t>
                          </m:r>
                        </m:sup>
                      </m:sSup>
                      <m:r>
                        <a:rPr lang="en-US" b="0" i="1" dirty="0" smtClean="0">
                          <a:latin typeface="Cambria Math" panose="02040503050406030204" pitchFamily="18" charset="0"/>
                        </a:rPr>
                        <m:t>⇒</m:t>
                      </m:r>
                      <m:r>
                        <a:rPr lang="en-US" sz="2000" i="1" dirty="0" smtClean="0">
                          <a:latin typeface="Cambria Math" panose="02040503050406030204" pitchFamily="18" charset="0"/>
                        </a:rPr>
                        <m:t>𝑂</m:t>
                      </m:r>
                      <m:d>
                        <m:dPr>
                          <m:ctrlPr>
                            <a:rPr lang="en-US" sz="2000" i="1" dirty="0" smtClean="0">
                              <a:latin typeface="Cambria Math" panose="02040503050406030204" pitchFamily="18" charset="0"/>
                            </a:rPr>
                          </m:ctrlPr>
                        </m:dPr>
                        <m:e>
                          <m:sSup>
                            <m:sSupPr>
                              <m:ctrlPr>
                                <a:rPr lang="en-US" sz="2000" b="0" i="1" dirty="0" smtClean="0">
                                  <a:latin typeface="Cambria Math" panose="02040503050406030204" pitchFamily="18" charset="0"/>
                                </a:rPr>
                              </m:ctrlPr>
                            </m:sSupPr>
                            <m:e>
                              <m:r>
                                <a:rPr lang="en-US" sz="2000" i="1" dirty="0" smtClean="0">
                                  <a:latin typeface="Cambria Math" panose="02040503050406030204" pitchFamily="18" charset="0"/>
                                </a:rPr>
                                <m:t>𝑏</m:t>
                              </m:r>
                            </m:e>
                            <m:sup>
                              <m:r>
                                <a:rPr lang="en-US" sz="2000" b="0" i="1" dirty="0" smtClean="0">
                                  <a:latin typeface="Cambria Math" panose="02040503050406030204" pitchFamily="18" charset="0"/>
                                </a:rPr>
                                <m:t>𝑑</m:t>
                              </m:r>
                            </m:sup>
                          </m:sSup>
                        </m:e>
                      </m:d>
                    </m:oMath>
                  </m:oMathPara>
                </a14:m>
                <a:endParaRPr lang="en-US" sz="2000" dirty="0"/>
              </a:p>
              <a:p>
                <a:endParaRPr lang="en-US" dirty="0"/>
              </a:p>
            </p:txBody>
          </p:sp>
        </mc:Choice>
        <mc:Fallback xmlns="">
          <p:sp>
            <p:nvSpPr>
              <p:cNvPr id="26627" name="Rectangle 3"/>
              <p:cNvSpPr>
                <a:spLocks noGrp="1" noRot="1" noChangeAspect="1" noMove="1" noResize="1" noEditPoints="1" noAdjustHandles="1" noChangeArrowheads="1" noChangeShapeType="1" noTextEdit="1"/>
              </p:cNvSpPr>
              <p:nvPr>
                <p:ph idx="1"/>
              </p:nvPr>
            </p:nvSpPr>
            <p:spPr>
              <a:xfrm>
                <a:off x="638905" y="5649371"/>
                <a:ext cx="7886700" cy="1003063"/>
              </a:xfrm>
              <a:blipFill>
                <a:blip r:embed="rId3"/>
                <a:stretch>
                  <a:fillRect l="-850" t="-6707"/>
                </a:stretch>
              </a:blipFill>
            </p:spPr>
            <p:txBody>
              <a:bodyPr/>
              <a:lstStyle/>
              <a:p>
                <a:r>
                  <a:rPr lang="en-US">
                    <a:noFill/>
                  </a:rPr>
                  <a:t> </a:t>
                </a:r>
              </a:p>
            </p:txBody>
          </p:sp>
        </mc:Fallback>
      </mc:AlternateContent>
      <p:sp>
        <p:nvSpPr>
          <p:cNvPr id="21" name="TextBox 20">
            <a:extLst>
              <a:ext uri="{FF2B5EF4-FFF2-40B4-BE49-F238E27FC236}">
                <a16:creationId xmlns:a16="http://schemas.microsoft.com/office/drawing/2014/main" id="{95C79020-E1E0-41C3-9911-53098B1F86C0}"/>
              </a:ext>
            </a:extLst>
          </p:cNvPr>
          <p:cNvSpPr txBox="1"/>
          <p:nvPr/>
        </p:nvSpPr>
        <p:spPr>
          <a:xfrm>
            <a:off x="6389733" y="2976431"/>
            <a:ext cx="762000" cy="369332"/>
          </a:xfrm>
          <a:prstGeom prst="rect">
            <a:avLst/>
          </a:prstGeom>
          <a:noFill/>
        </p:spPr>
        <p:txBody>
          <a:bodyPr wrap="square" rtlCol="0">
            <a:spAutoFit/>
          </a:bodyPr>
          <a:lstStyle/>
          <a:p>
            <a:r>
              <a:rPr lang="en-US" dirty="0"/>
              <a:t>Goal</a:t>
            </a:r>
          </a:p>
        </p:txBody>
      </p:sp>
      <p:sp>
        <p:nvSpPr>
          <p:cNvPr id="44" name="TextBox 43">
            <a:extLst>
              <a:ext uri="{FF2B5EF4-FFF2-40B4-BE49-F238E27FC236}">
                <a16:creationId xmlns:a16="http://schemas.microsoft.com/office/drawing/2014/main" id="{F5809868-3B77-46E5-BAC8-FDD95DD8D4DF}"/>
              </a:ext>
            </a:extLst>
          </p:cNvPr>
          <p:cNvSpPr txBox="1"/>
          <p:nvPr/>
        </p:nvSpPr>
        <p:spPr>
          <a:xfrm>
            <a:off x="320525" y="2851666"/>
            <a:ext cx="707245" cy="369332"/>
          </a:xfrm>
          <a:prstGeom prst="rect">
            <a:avLst/>
          </a:prstGeom>
          <a:noFill/>
        </p:spPr>
        <p:txBody>
          <a:bodyPr wrap="none" rtlCol="0">
            <a:spAutoFit/>
          </a:bodyPr>
          <a:lstStyle/>
          <a:p>
            <a:r>
              <a:rPr lang="en-US" dirty="0"/>
              <a:t>m = 3</a:t>
            </a:r>
          </a:p>
        </p:txBody>
      </p:sp>
      <p:sp>
        <p:nvSpPr>
          <p:cNvPr id="45" name="Left Brace 44">
            <a:extLst>
              <a:ext uri="{FF2B5EF4-FFF2-40B4-BE49-F238E27FC236}">
                <a16:creationId xmlns:a16="http://schemas.microsoft.com/office/drawing/2014/main" id="{509624AF-B0F2-4295-8504-10BE28DB98B8}"/>
              </a:ext>
            </a:extLst>
          </p:cNvPr>
          <p:cNvSpPr/>
          <p:nvPr/>
        </p:nvSpPr>
        <p:spPr>
          <a:xfrm>
            <a:off x="1087810" y="1752600"/>
            <a:ext cx="230612" cy="35814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Right Brace 45">
            <a:extLst>
              <a:ext uri="{FF2B5EF4-FFF2-40B4-BE49-F238E27FC236}">
                <a16:creationId xmlns:a16="http://schemas.microsoft.com/office/drawing/2014/main" id="{B5D101A9-6CFA-4612-8556-4EE42E991A44}"/>
              </a:ext>
            </a:extLst>
          </p:cNvPr>
          <p:cNvSpPr/>
          <p:nvPr/>
        </p:nvSpPr>
        <p:spPr>
          <a:xfrm>
            <a:off x="6939798" y="1676400"/>
            <a:ext cx="223002" cy="166723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7" name="TextBox 46">
            <a:extLst>
              <a:ext uri="{FF2B5EF4-FFF2-40B4-BE49-F238E27FC236}">
                <a16:creationId xmlns:a16="http://schemas.microsoft.com/office/drawing/2014/main" id="{97D08BDA-CF0D-4B88-B466-CCF30F44C134}"/>
              </a:ext>
            </a:extLst>
          </p:cNvPr>
          <p:cNvSpPr txBox="1"/>
          <p:nvPr/>
        </p:nvSpPr>
        <p:spPr>
          <a:xfrm>
            <a:off x="7197251" y="2286000"/>
            <a:ext cx="1260949" cy="369332"/>
          </a:xfrm>
          <a:prstGeom prst="rect">
            <a:avLst/>
          </a:prstGeom>
          <a:noFill/>
        </p:spPr>
        <p:txBody>
          <a:bodyPr wrap="square" rtlCol="0">
            <a:spAutoFit/>
          </a:bodyPr>
          <a:lstStyle/>
          <a:p>
            <a:r>
              <a:rPr lang="en-US" dirty="0"/>
              <a:t>d = 1</a:t>
            </a:r>
          </a:p>
        </p:txBody>
      </p:sp>
      <p:sp>
        <p:nvSpPr>
          <p:cNvPr id="49" name="TextBox 48">
            <a:extLst>
              <a:ext uri="{FF2B5EF4-FFF2-40B4-BE49-F238E27FC236}">
                <a16:creationId xmlns:a16="http://schemas.microsoft.com/office/drawing/2014/main" id="{6A3E353C-FC3D-4C88-8C18-454C871BF145}"/>
              </a:ext>
            </a:extLst>
          </p:cNvPr>
          <p:cNvSpPr txBox="1"/>
          <p:nvPr/>
        </p:nvSpPr>
        <p:spPr>
          <a:xfrm>
            <a:off x="4271426" y="2413757"/>
            <a:ext cx="644728" cy="369332"/>
          </a:xfrm>
          <a:prstGeom prst="rect">
            <a:avLst/>
          </a:prstGeom>
          <a:noFill/>
        </p:spPr>
        <p:txBody>
          <a:bodyPr wrap="none" rtlCol="0">
            <a:spAutoFit/>
          </a:bodyPr>
          <a:lstStyle/>
          <a:p>
            <a:r>
              <a:rPr lang="en-US" dirty="0"/>
              <a:t>b = 2</a:t>
            </a:r>
          </a:p>
        </p:txBody>
      </p:sp>
      <p:grpSp>
        <p:nvGrpSpPr>
          <p:cNvPr id="25" name="Group 24">
            <a:extLst>
              <a:ext uri="{FF2B5EF4-FFF2-40B4-BE49-F238E27FC236}">
                <a16:creationId xmlns:a16="http://schemas.microsoft.com/office/drawing/2014/main" id="{1CCB5FF2-F4CE-4E55-989B-BC8FCD315E7F}"/>
              </a:ext>
            </a:extLst>
          </p:cNvPr>
          <p:cNvGrpSpPr/>
          <p:nvPr/>
        </p:nvGrpSpPr>
        <p:grpSpPr>
          <a:xfrm>
            <a:off x="1411245" y="1828800"/>
            <a:ext cx="6132555" cy="2406837"/>
            <a:chOff x="2590800" y="3460563"/>
            <a:chExt cx="4191000" cy="1644837"/>
          </a:xfrm>
        </p:grpSpPr>
        <p:cxnSp>
          <p:nvCxnSpPr>
            <p:cNvPr id="26" name="Straight Arrow Connector 25">
              <a:extLst>
                <a:ext uri="{FF2B5EF4-FFF2-40B4-BE49-F238E27FC236}">
                  <a16:creationId xmlns:a16="http://schemas.microsoft.com/office/drawing/2014/main" id="{6C225569-D49E-44F0-B49D-36713E63665A}"/>
                </a:ext>
              </a:extLst>
            </p:cNvPr>
            <p:cNvCxnSpPr>
              <a:cxnSpLocks/>
              <a:stCxn id="33" idx="3"/>
              <a:endCxn id="41" idx="7"/>
            </p:cNvCxnSpPr>
            <p:nvPr/>
          </p:nvCxnSpPr>
          <p:spPr>
            <a:xfrm flipH="1">
              <a:off x="3689163" y="3720726"/>
              <a:ext cx="927474" cy="591111"/>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33" name="Oval 32">
              <a:extLst>
                <a:ext uri="{FF2B5EF4-FFF2-40B4-BE49-F238E27FC236}">
                  <a16:creationId xmlns:a16="http://schemas.microsoft.com/office/drawing/2014/main" id="{DDA8AC78-BDC3-4FB5-BC0C-EE28131540A6}"/>
                </a:ext>
              </a:extLst>
            </p:cNvPr>
            <p:cNvSpPr/>
            <p:nvPr/>
          </p:nvSpPr>
          <p:spPr>
            <a:xfrm>
              <a:off x="4572000" y="3460563"/>
              <a:ext cx="304800" cy="304800"/>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solidFill>
                    <a:schemeClr val="tx1"/>
                  </a:solidFill>
                </a:rPr>
                <a:t>A</a:t>
              </a:r>
            </a:p>
          </p:txBody>
        </p:sp>
        <p:sp>
          <p:nvSpPr>
            <p:cNvPr id="35" name="Oval 34">
              <a:extLst>
                <a:ext uri="{FF2B5EF4-FFF2-40B4-BE49-F238E27FC236}">
                  <a16:creationId xmlns:a16="http://schemas.microsoft.com/office/drawing/2014/main" id="{F54D0E8C-8D16-4A7A-9E51-5661081697C1}"/>
                </a:ext>
              </a:extLst>
            </p:cNvPr>
            <p:cNvSpPr/>
            <p:nvPr/>
          </p:nvSpPr>
          <p:spPr>
            <a:xfrm>
              <a:off x="2590800" y="4800600"/>
              <a:ext cx="304800" cy="304800"/>
            </a:xfrm>
            <a:prstGeom prst="ellipse">
              <a:avLst/>
            </a:prstGeom>
            <a:solidFill>
              <a:schemeClr val="bg1"/>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D</a:t>
              </a:r>
            </a:p>
          </p:txBody>
        </p:sp>
        <p:cxnSp>
          <p:nvCxnSpPr>
            <p:cNvPr id="36" name="Straight Arrow Connector 35">
              <a:extLst>
                <a:ext uri="{FF2B5EF4-FFF2-40B4-BE49-F238E27FC236}">
                  <a16:creationId xmlns:a16="http://schemas.microsoft.com/office/drawing/2014/main" id="{078ACE95-27EB-4CA1-B33B-A75781CEFC79}"/>
                </a:ext>
              </a:extLst>
            </p:cNvPr>
            <p:cNvCxnSpPr>
              <a:cxnSpLocks/>
              <a:stCxn id="33" idx="5"/>
              <a:endCxn id="43" idx="1"/>
            </p:cNvCxnSpPr>
            <p:nvPr/>
          </p:nvCxnSpPr>
          <p:spPr>
            <a:xfrm>
              <a:off x="4832163" y="3720726"/>
              <a:ext cx="927474" cy="591111"/>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37" name="Straight Arrow Connector 36">
              <a:extLst>
                <a:ext uri="{FF2B5EF4-FFF2-40B4-BE49-F238E27FC236}">
                  <a16:creationId xmlns:a16="http://schemas.microsoft.com/office/drawing/2014/main" id="{C6032BB1-E185-4595-90C9-83AB9DD75291}"/>
                </a:ext>
              </a:extLst>
            </p:cNvPr>
            <p:cNvCxnSpPr>
              <a:cxnSpLocks/>
              <a:stCxn id="41" idx="3"/>
              <a:endCxn id="35" idx="7"/>
            </p:cNvCxnSpPr>
            <p:nvPr/>
          </p:nvCxnSpPr>
          <p:spPr>
            <a:xfrm flipH="1">
              <a:off x="2850963" y="4527363"/>
              <a:ext cx="622674" cy="317874"/>
            </a:xfrm>
            <a:prstGeom prst="straightConnector1">
              <a:avLst/>
            </a:prstGeom>
            <a:ln w="25400">
              <a:prstDash val="sysDash"/>
              <a:tailEnd type="arrow"/>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792B902C-93F0-43DE-B98B-9D2676429B52}"/>
                </a:ext>
              </a:extLst>
            </p:cNvPr>
            <p:cNvSpPr/>
            <p:nvPr/>
          </p:nvSpPr>
          <p:spPr>
            <a:xfrm>
              <a:off x="4953000" y="4800600"/>
              <a:ext cx="304800" cy="304800"/>
            </a:xfrm>
            <a:prstGeom prst="ellipse">
              <a:avLst/>
            </a:prstGeom>
            <a:solidFill>
              <a:schemeClr val="bg1"/>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F</a:t>
              </a:r>
            </a:p>
          </p:txBody>
        </p:sp>
        <p:cxnSp>
          <p:nvCxnSpPr>
            <p:cNvPr id="39" name="Straight Arrow Connector 38">
              <a:extLst>
                <a:ext uri="{FF2B5EF4-FFF2-40B4-BE49-F238E27FC236}">
                  <a16:creationId xmlns:a16="http://schemas.microsoft.com/office/drawing/2014/main" id="{87D38D5E-E0D8-4FC0-A7D1-760227C26C68}"/>
                </a:ext>
              </a:extLst>
            </p:cNvPr>
            <p:cNvCxnSpPr>
              <a:cxnSpLocks/>
              <a:stCxn id="43" idx="3"/>
              <a:endCxn id="38" idx="7"/>
            </p:cNvCxnSpPr>
            <p:nvPr/>
          </p:nvCxnSpPr>
          <p:spPr>
            <a:xfrm flipH="1">
              <a:off x="5213163" y="4527363"/>
              <a:ext cx="546474" cy="317874"/>
            </a:xfrm>
            <a:prstGeom prst="straightConnector1">
              <a:avLst/>
            </a:prstGeom>
            <a:ln w="25400">
              <a:prstDash val="sysDash"/>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698382BC-1C18-4687-B0F2-DEE5AB230CF6}"/>
                </a:ext>
              </a:extLst>
            </p:cNvPr>
            <p:cNvCxnSpPr>
              <a:cxnSpLocks/>
              <a:stCxn id="41" idx="5"/>
              <a:endCxn id="48" idx="1"/>
            </p:cNvCxnSpPr>
            <p:nvPr/>
          </p:nvCxnSpPr>
          <p:spPr>
            <a:xfrm>
              <a:off x="3689163" y="4527363"/>
              <a:ext cx="622674" cy="317874"/>
            </a:xfrm>
            <a:prstGeom prst="straightConnector1">
              <a:avLst/>
            </a:prstGeom>
            <a:ln w="25400">
              <a:prstDash val="sysDash"/>
              <a:tailEnd type="arrow"/>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8F08FCB1-26A9-4172-AD2D-4DFBCC125A64}"/>
                </a:ext>
              </a:extLst>
            </p:cNvPr>
            <p:cNvSpPr/>
            <p:nvPr/>
          </p:nvSpPr>
          <p:spPr>
            <a:xfrm>
              <a:off x="3429000" y="4267200"/>
              <a:ext cx="304800" cy="304800"/>
            </a:xfrm>
            <a:prstGeom prst="ellipse">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solidFill>
                </a:rPr>
                <a:t>B</a:t>
              </a:r>
              <a:endParaRPr lang="en-US" sz="2400" dirty="0"/>
            </a:p>
          </p:txBody>
        </p:sp>
        <p:cxnSp>
          <p:nvCxnSpPr>
            <p:cNvPr id="42" name="Straight Arrow Connector 41">
              <a:extLst>
                <a:ext uri="{FF2B5EF4-FFF2-40B4-BE49-F238E27FC236}">
                  <a16:creationId xmlns:a16="http://schemas.microsoft.com/office/drawing/2014/main" id="{3D57EF5F-B3D0-450A-B4B6-80E94D2F3578}"/>
                </a:ext>
              </a:extLst>
            </p:cNvPr>
            <p:cNvCxnSpPr>
              <a:cxnSpLocks/>
              <a:stCxn id="43" idx="5"/>
              <a:endCxn id="50" idx="1"/>
            </p:cNvCxnSpPr>
            <p:nvPr/>
          </p:nvCxnSpPr>
          <p:spPr>
            <a:xfrm>
              <a:off x="5975163" y="4527363"/>
              <a:ext cx="546474" cy="317874"/>
            </a:xfrm>
            <a:prstGeom prst="straightConnector1">
              <a:avLst/>
            </a:prstGeom>
            <a:ln w="25400">
              <a:prstDash val="sysDash"/>
              <a:tailEnd type="arrow"/>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C65C2780-86C0-4E9F-B0E4-D4E7F986A4D0}"/>
                </a:ext>
              </a:extLst>
            </p:cNvPr>
            <p:cNvSpPr/>
            <p:nvPr/>
          </p:nvSpPr>
          <p:spPr>
            <a:xfrm>
              <a:off x="5715000" y="4267200"/>
              <a:ext cx="304800" cy="304800"/>
            </a:xfrm>
            <a:prstGeom prst="ellipse">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solidFill>
                </a:rPr>
                <a:t>C</a:t>
              </a:r>
              <a:endParaRPr lang="en-US" sz="2400" dirty="0"/>
            </a:p>
          </p:txBody>
        </p:sp>
        <p:sp>
          <p:nvSpPr>
            <p:cNvPr id="48" name="Oval 47">
              <a:extLst>
                <a:ext uri="{FF2B5EF4-FFF2-40B4-BE49-F238E27FC236}">
                  <a16:creationId xmlns:a16="http://schemas.microsoft.com/office/drawing/2014/main" id="{3E9452AE-9EC0-45BE-B9A7-068457B12A7B}"/>
                </a:ext>
              </a:extLst>
            </p:cNvPr>
            <p:cNvSpPr/>
            <p:nvPr/>
          </p:nvSpPr>
          <p:spPr>
            <a:xfrm>
              <a:off x="4267200" y="4800600"/>
              <a:ext cx="304800" cy="304800"/>
            </a:xfrm>
            <a:prstGeom prst="ellipse">
              <a:avLst/>
            </a:prstGeom>
            <a:solidFill>
              <a:schemeClr val="bg1"/>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E</a:t>
              </a:r>
            </a:p>
          </p:txBody>
        </p:sp>
        <p:sp>
          <p:nvSpPr>
            <p:cNvPr id="50" name="Oval 49">
              <a:extLst>
                <a:ext uri="{FF2B5EF4-FFF2-40B4-BE49-F238E27FC236}">
                  <a16:creationId xmlns:a16="http://schemas.microsoft.com/office/drawing/2014/main" id="{3373DE06-E2ED-4518-8D9F-C00FCA449491}"/>
                </a:ext>
              </a:extLst>
            </p:cNvPr>
            <p:cNvSpPr/>
            <p:nvPr/>
          </p:nvSpPr>
          <p:spPr>
            <a:xfrm>
              <a:off x="6477000" y="4800600"/>
              <a:ext cx="304800" cy="304800"/>
            </a:xfrm>
            <a:prstGeom prst="ellipse">
              <a:avLst/>
            </a:prstGeom>
            <a:solidFill>
              <a:schemeClr val="bg1"/>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G</a:t>
              </a:r>
            </a:p>
          </p:txBody>
        </p:sp>
      </p:grpSp>
      <p:sp>
        <p:nvSpPr>
          <p:cNvPr id="52" name="Oval 51">
            <a:extLst>
              <a:ext uri="{FF2B5EF4-FFF2-40B4-BE49-F238E27FC236}">
                <a16:creationId xmlns:a16="http://schemas.microsoft.com/office/drawing/2014/main" id="{DA83B758-873F-4C06-8169-D3C3CB6E45F8}"/>
              </a:ext>
            </a:extLst>
          </p:cNvPr>
          <p:cNvSpPr/>
          <p:nvPr/>
        </p:nvSpPr>
        <p:spPr>
          <a:xfrm>
            <a:off x="3028009" y="4645863"/>
            <a:ext cx="446004" cy="446004"/>
          </a:xfrm>
          <a:prstGeom prst="ellipse">
            <a:avLst/>
          </a:prstGeom>
          <a:solidFill>
            <a:schemeClr val="bg1"/>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C</a:t>
            </a:r>
            <a:endParaRPr lang="en-US" sz="2400" dirty="0"/>
          </a:p>
        </p:txBody>
      </p:sp>
      <p:cxnSp>
        <p:nvCxnSpPr>
          <p:cNvPr id="53" name="Straight Arrow Connector 52">
            <a:extLst>
              <a:ext uri="{FF2B5EF4-FFF2-40B4-BE49-F238E27FC236}">
                <a16:creationId xmlns:a16="http://schemas.microsoft.com/office/drawing/2014/main" id="{62C9D5C5-2700-450E-AB3E-9105AD1DC687}"/>
              </a:ext>
            </a:extLst>
          </p:cNvPr>
          <p:cNvCxnSpPr>
            <a:cxnSpLocks/>
            <a:stCxn id="48" idx="3"/>
            <a:endCxn id="52" idx="7"/>
          </p:cNvCxnSpPr>
          <p:nvPr/>
        </p:nvCxnSpPr>
        <p:spPr>
          <a:xfrm flipH="1">
            <a:off x="3408697" y="4170321"/>
            <a:ext cx="520886" cy="540858"/>
          </a:xfrm>
          <a:prstGeom prst="straightConnector1">
            <a:avLst/>
          </a:prstGeom>
          <a:ln w="25400">
            <a:prstDash val="sysDash"/>
            <a:tailEnd type="arrow"/>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06C35962-613E-4FFB-9648-BA93C52F7E4D}"/>
              </a:ext>
            </a:extLst>
          </p:cNvPr>
          <p:cNvSpPr txBox="1"/>
          <p:nvPr/>
        </p:nvSpPr>
        <p:spPr>
          <a:xfrm>
            <a:off x="3467877" y="4607808"/>
            <a:ext cx="762000" cy="369332"/>
          </a:xfrm>
          <a:prstGeom prst="rect">
            <a:avLst/>
          </a:prstGeom>
          <a:noFill/>
        </p:spPr>
        <p:txBody>
          <a:bodyPr wrap="square" rtlCol="0">
            <a:spAutoFit/>
          </a:bodyPr>
          <a:lstStyle/>
          <a:p>
            <a:r>
              <a:rPr lang="en-US" dirty="0"/>
              <a:t>Goal</a:t>
            </a:r>
          </a:p>
        </p:txBody>
      </p:sp>
      <p:cxnSp>
        <p:nvCxnSpPr>
          <p:cNvPr id="3" name="Straight Connector 2">
            <a:extLst>
              <a:ext uri="{FF2B5EF4-FFF2-40B4-BE49-F238E27FC236}">
                <a16:creationId xmlns:a16="http://schemas.microsoft.com/office/drawing/2014/main" id="{119342EE-8677-4E16-A498-D17255C990B9}"/>
              </a:ext>
            </a:extLst>
          </p:cNvPr>
          <p:cNvCxnSpPr/>
          <p:nvPr/>
        </p:nvCxnSpPr>
        <p:spPr>
          <a:xfrm flipH="1">
            <a:off x="1371600" y="3581400"/>
            <a:ext cx="7104105" cy="0"/>
          </a:xfrm>
          <a:prstGeom prst="line">
            <a:avLst/>
          </a:prstGeom>
        </p:spPr>
        <p:style>
          <a:lnRef idx="3">
            <a:schemeClr val="accent2"/>
          </a:lnRef>
          <a:fillRef idx="0">
            <a:schemeClr val="accent2"/>
          </a:fillRef>
          <a:effectRef idx="2">
            <a:schemeClr val="accent2"/>
          </a:effectRef>
          <a:fontRef idx="minor">
            <a:schemeClr val="tx1"/>
          </a:fontRef>
        </p:style>
      </p:cxnSp>
      <p:sp>
        <p:nvSpPr>
          <p:cNvPr id="4" name="TextBox 3">
            <a:extLst>
              <a:ext uri="{FF2B5EF4-FFF2-40B4-BE49-F238E27FC236}">
                <a16:creationId xmlns:a16="http://schemas.microsoft.com/office/drawing/2014/main" id="{76EB2344-6641-48B3-8DD8-93ACA6CD02BF}"/>
              </a:ext>
            </a:extLst>
          </p:cNvPr>
          <p:cNvSpPr txBox="1"/>
          <p:nvPr/>
        </p:nvSpPr>
        <p:spPr>
          <a:xfrm rot="16200000">
            <a:off x="7799094" y="2282157"/>
            <a:ext cx="1109343" cy="369332"/>
          </a:xfrm>
          <a:prstGeom prst="rect">
            <a:avLst/>
          </a:prstGeom>
          <a:noFill/>
        </p:spPr>
        <p:txBody>
          <a:bodyPr wrap="none" rtlCol="0">
            <a:spAutoFit/>
          </a:bodyPr>
          <a:lstStyle/>
          <a:p>
            <a:r>
              <a:rPr lang="en-US" dirty="0">
                <a:solidFill>
                  <a:schemeClr val="accent2"/>
                </a:solidFill>
              </a:rPr>
              <a:t>expanded</a:t>
            </a:r>
          </a:p>
        </p:txBody>
      </p:sp>
      <p:sp>
        <p:nvSpPr>
          <p:cNvPr id="29" name="Rectangle 28">
            <a:extLst>
              <a:ext uri="{FF2B5EF4-FFF2-40B4-BE49-F238E27FC236}">
                <a16:creationId xmlns:a16="http://schemas.microsoft.com/office/drawing/2014/main" id="{5F5F3C93-F032-454D-A066-07125CABEF69}"/>
              </a:ext>
            </a:extLst>
          </p:cNvPr>
          <p:cNvSpPr/>
          <p:nvPr/>
        </p:nvSpPr>
        <p:spPr>
          <a:xfrm>
            <a:off x="6063498" y="524781"/>
            <a:ext cx="2514600" cy="6955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a:lnSpc>
                <a:spcPct val="90000"/>
              </a:lnSpc>
            </a:pPr>
            <a:r>
              <a:rPr lang="en-US" sz="1400" i="1" dirty="0"/>
              <a:t>d: </a:t>
            </a:r>
            <a:r>
              <a:rPr lang="en-US" sz="1400" dirty="0"/>
              <a:t>depth of the optimal solution</a:t>
            </a:r>
          </a:p>
          <a:p>
            <a:pPr>
              <a:lnSpc>
                <a:spcPct val="90000"/>
              </a:lnSpc>
            </a:pPr>
            <a:r>
              <a:rPr lang="en-US" sz="1400" i="1" dirty="0"/>
              <a:t>m: </a:t>
            </a:r>
            <a:r>
              <a:rPr lang="en-US" sz="1400" dirty="0"/>
              <a:t>max. depth of tree</a:t>
            </a:r>
          </a:p>
          <a:p>
            <a:r>
              <a:rPr lang="en-US" sz="1400" i="1" dirty="0"/>
              <a:t>b:</a:t>
            </a:r>
            <a:r>
              <a:rPr lang="en-US" sz="1400" dirty="0"/>
              <a:t> maximum branching factor</a:t>
            </a:r>
          </a:p>
        </p:txBody>
      </p:sp>
      <p:sp>
        <p:nvSpPr>
          <p:cNvPr id="6" name="Oval 5">
            <a:extLst>
              <a:ext uri="{FF2B5EF4-FFF2-40B4-BE49-F238E27FC236}">
                <a16:creationId xmlns:a16="http://schemas.microsoft.com/office/drawing/2014/main" id="{11DAB106-B85C-6191-C320-5217BBE7733D}"/>
              </a:ext>
            </a:extLst>
          </p:cNvPr>
          <p:cNvSpPr/>
          <p:nvPr/>
        </p:nvSpPr>
        <p:spPr>
          <a:xfrm>
            <a:off x="2117475" y="4608923"/>
            <a:ext cx="446004" cy="446004"/>
          </a:xfrm>
          <a:prstGeom prst="ellipse">
            <a:avLst/>
          </a:prstGeom>
          <a:solidFill>
            <a:schemeClr val="bg1"/>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E</a:t>
            </a:r>
          </a:p>
        </p:txBody>
      </p:sp>
      <p:cxnSp>
        <p:nvCxnSpPr>
          <p:cNvPr id="7" name="Straight Arrow Connector 6">
            <a:extLst>
              <a:ext uri="{FF2B5EF4-FFF2-40B4-BE49-F238E27FC236}">
                <a16:creationId xmlns:a16="http://schemas.microsoft.com/office/drawing/2014/main" id="{87B0FA23-3764-78B8-F5E5-6044439665F4}"/>
              </a:ext>
            </a:extLst>
          </p:cNvPr>
          <p:cNvCxnSpPr>
            <a:cxnSpLocks/>
            <a:stCxn id="35" idx="5"/>
            <a:endCxn id="6" idx="1"/>
          </p:cNvCxnSpPr>
          <p:nvPr/>
        </p:nvCxnSpPr>
        <p:spPr>
          <a:xfrm>
            <a:off x="1791933" y="4170321"/>
            <a:ext cx="390858" cy="503918"/>
          </a:xfrm>
          <a:prstGeom prst="straightConnector1">
            <a:avLst/>
          </a:prstGeom>
          <a:ln w="25400">
            <a:prstDash val="sysDash"/>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5793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FE2CE57-5E44-48F8-9543-D465169F4975}"/>
              </a:ext>
            </a:extLst>
          </p:cNvPr>
          <p:cNvPicPr>
            <a:picLocks noChangeAspect="1"/>
          </p:cNvPicPr>
          <p:nvPr/>
        </p:nvPicPr>
        <p:blipFill>
          <a:blip r:embed="rId3"/>
          <a:stretch>
            <a:fillRect/>
          </a:stretch>
        </p:blipFill>
        <p:spPr>
          <a:xfrm>
            <a:off x="2114318" y="2819400"/>
            <a:ext cx="4515082" cy="2927500"/>
          </a:xfrm>
          <a:prstGeom prst="rect">
            <a:avLst/>
          </a:prstGeom>
        </p:spPr>
      </p:pic>
      <p:sp>
        <p:nvSpPr>
          <p:cNvPr id="28674" name="Rectangle 2"/>
          <p:cNvSpPr>
            <a:spLocks noGrp="1" noChangeArrowheads="1"/>
          </p:cNvSpPr>
          <p:nvPr>
            <p:ph type="title"/>
          </p:nvPr>
        </p:nvSpPr>
        <p:spPr/>
        <p:txBody>
          <a:bodyPr/>
          <a:lstStyle/>
          <a:p>
            <a:r>
              <a:rPr lang="en-US" dirty="0"/>
              <a:t>Remember: Goal-based Agent</a:t>
            </a:r>
          </a:p>
        </p:txBody>
      </p:sp>
      <p:sp>
        <p:nvSpPr>
          <p:cNvPr id="7" name="Content Placeholder 6"/>
          <p:cNvSpPr>
            <a:spLocks noGrp="1"/>
          </p:cNvSpPr>
          <p:nvPr>
            <p:ph idx="1"/>
          </p:nvPr>
        </p:nvSpPr>
        <p:spPr>
          <a:xfrm>
            <a:off x="628650" y="1447801"/>
            <a:ext cx="7886700" cy="1235149"/>
          </a:xfrm>
        </p:spPr>
        <p:txBody>
          <a:bodyPr>
            <a:normAutofit fontScale="85000" lnSpcReduction="10000"/>
          </a:bodyPr>
          <a:lstStyle/>
          <a:p>
            <a:r>
              <a:rPr lang="en-US" dirty="0"/>
              <a:t>The agent has the task to reach a defined </a:t>
            </a:r>
            <a:r>
              <a:rPr lang="en-US" b="1" dirty="0">
                <a:solidFill>
                  <a:srgbClr val="FF0000"/>
                </a:solidFill>
              </a:rPr>
              <a:t>goal state</a:t>
            </a:r>
            <a:r>
              <a:rPr lang="en-US" dirty="0"/>
              <a:t>. </a:t>
            </a:r>
          </a:p>
          <a:p>
            <a:r>
              <a:rPr lang="en-US" dirty="0"/>
              <a:t>The performance measure is typically the cost to reach the goal.</a:t>
            </a:r>
            <a:r>
              <a:rPr lang="en-US" b="1" dirty="0">
                <a:solidFill>
                  <a:srgbClr val="FF0000"/>
                </a:solidFill>
              </a:rPr>
              <a:t>  </a:t>
            </a:r>
            <a:endParaRPr lang="en-US" dirty="0"/>
          </a:p>
          <a:p>
            <a:r>
              <a:rPr lang="en-US" dirty="0"/>
              <a:t>We will discuss a special type of goal-based agents called </a:t>
            </a:r>
            <a:r>
              <a:rPr lang="en-US" b="1" dirty="0">
                <a:solidFill>
                  <a:srgbClr val="FF0000"/>
                </a:solidFill>
              </a:rPr>
              <a:t>planning agents </a:t>
            </a:r>
            <a:r>
              <a:rPr lang="en-US" dirty="0"/>
              <a:t>which use </a:t>
            </a:r>
            <a:r>
              <a:rPr lang="en-US" b="1" dirty="0">
                <a:solidFill>
                  <a:srgbClr val="FF0000"/>
                </a:solidFill>
              </a:rPr>
              <a:t>search algorithms </a:t>
            </a:r>
            <a:r>
              <a:rPr lang="en-US" dirty="0"/>
              <a:t>to plan a sequence of actions that lead to the goal.</a:t>
            </a:r>
          </a:p>
        </p:txBody>
      </p:sp>
      <p:sp>
        <p:nvSpPr>
          <p:cNvPr id="8" name="Speech Bubble: Rectangle 7">
            <a:extLst>
              <a:ext uri="{FF2B5EF4-FFF2-40B4-BE49-F238E27FC236}">
                <a16:creationId xmlns:a16="http://schemas.microsoft.com/office/drawing/2014/main" id="{ACD4E6B8-A0B9-43DB-59B0-3C590ACE7D98}"/>
              </a:ext>
            </a:extLst>
          </p:cNvPr>
          <p:cNvSpPr/>
          <p:nvPr/>
        </p:nvSpPr>
        <p:spPr>
          <a:xfrm>
            <a:off x="7022755" y="2986180"/>
            <a:ext cx="825845" cy="369332"/>
          </a:xfrm>
          <a:prstGeom prst="wedgeRectCallout">
            <a:avLst>
              <a:gd name="adj1" fmla="val -136624"/>
              <a:gd name="adj2" fmla="val 66339"/>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Maze</a:t>
            </a:r>
          </a:p>
        </p:txBody>
      </p:sp>
      <p:sp>
        <p:nvSpPr>
          <p:cNvPr id="10" name="Speech Bubble: Rectangle 9">
            <a:extLst>
              <a:ext uri="{FF2B5EF4-FFF2-40B4-BE49-F238E27FC236}">
                <a16:creationId xmlns:a16="http://schemas.microsoft.com/office/drawing/2014/main" id="{B24A0A57-3857-A0EC-B7FB-E3797EC17823}"/>
              </a:ext>
            </a:extLst>
          </p:cNvPr>
          <p:cNvSpPr/>
          <p:nvPr/>
        </p:nvSpPr>
        <p:spPr>
          <a:xfrm>
            <a:off x="628650" y="2819400"/>
            <a:ext cx="1135082" cy="671466"/>
          </a:xfrm>
          <a:prstGeom prst="wedgeRectCallout">
            <a:avLst>
              <a:gd name="adj1" fmla="val 166126"/>
              <a:gd name="adj2" fmla="val 29905"/>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Agent’s location</a:t>
            </a:r>
          </a:p>
        </p:txBody>
      </p:sp>
      <p:sp>
        <p:nvSpPr>
          <p:cNvPr id="11" name="Speech Bubble: Rectangle 10">
            <a:extLst>
              <a:ext uri="{FF2B5EF4-FFF2-40B4-BE49-F238E27FC236}">
                <a16:creationId xmlns:a16="http://schemas.microsoft.com/office/drawing/2014/main" id="{CB4B4DC5-FA89-D9E8-6C2F-D46303024D65}"/>
              </a:ext>
            </a:extLst>
          </p:cNvPr>
          <p:cNvSpPr/>
          <p:nvPr/>
        </p:nvSpPr>
        <p:spPr>
          <a:xfrm>
            <a:off x="628650" y="4099817"/>
            <a:ext cx="1135082" cy="671466"/>
          </a:xfrm>
          <a:prstGeom prst="wedgeRectCallout">
            <a:avLst>
              <a:gd name="adj1" fmla="val 279640"/>
              <a:gd name="adj2" fmla="val -44375"/>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Map of the maze</a:t>
            </a:r>
          </a:p>
        </p:txBody>
      </p:sp>
      <p:sp>
        <p:nvSpPr>
          <p:cNvPr id="12" name="Speech Bubble: Rectangle 11">
            <a:extLst>
              <a:ext uri="{FF2B5EF4-FFF2-40B4-BE49-F238E27FC236}">
                <a16:creationId xmlns:a16="http://schemas.microsoft.com/office/drawing/2014/main" id="{30CD1CCF-0CC1-76DC-A68A-116AAB3E2F34}"/>
              </a:ext>
            </a:extLst>
          </p:cNvPr>
          <p:cNvSpPr/>
          <p:nvPr/>
        </p:nvSpPr>
        <p:spPr>
          <a:xfrm>
            <a:off x="645968" y="4971707"/>
            <a:ext cx="1135082" cy="671466"/>
          </a:xfrm>
          <a:prstGeom prst="wedgeRectCallout">
            <a:avLst>
              <a:gd name="adj1" fmla="val 164296"/>
              <a:gd name="adj2" fmla="val -52113"/>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Exit location</a:t>
            </a:r>
          </a:p>
        </p:txBody>
      </p:sp>
      <p:sp>
        <p:nvSpPr>
          <p:cNvPr id="2" name="Rectangle 1">
            <a:extLst>
              <a:ext uri="{FF2B5EF4-FFF2-40B4-BE49-F238E27FC236}">
                <a16:creationId xmlns:a16="http://schemas.microsoft.com/office/drawing/2014/main" id="{9789D71E-FD90-CC87-3486-CD660EA57849}"/>
              </a:ext>
            </a:extLst>
          </p:cNvPr>
          <p:cNvSpPr/>
          <p:nvPr/>
        </p:nvSpPr>
        <p:spPr>
          <a:xfrm>
            <a:off x="3614530" y="4342072"/>
            <a:ext cx="728274" cy="322078"/>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050" dirty="0">
                <a:latin typeface="Calibri" panose="020F0502020204030204" pitchFamily="34" charset="0"/>
                <a:cs typeface="Calibri" panose="020F0502020204030204" pitchFamily="34" charset="0"/>
              </a:rPr>
              <a:t>Search for a plan</a:t>
            </a:r>
          </a:p>
        </p:txBody>
      </p:sp>
      <p:sp>
        <p:nvSpPr>
          <p:cNvPr id="15" name="Rectangle 14">
            <a:extLst>
              <a:ext uri="{FF2B5EF4-FFF2-40B4-BE49-F238E27FC236}">
                <a16:creationId xmlns:a16="http://schemas.microsoft.com/office/drawing/2014/main" id="{D590C079-162B-3732-454F-F8D36FC0F2F8}"/>
              </a:ext>
            </a:extLst>
          </p:cNvPr>
          <p:cNvSpPr/>
          <p:nvPr/>
        </p:nvSpPr>
        <p:spPr>
          <a:xfrm>
            <a:off x="3561522" y="4843567"/>
            <a:ext cx="781282" cy="152400"/>
          </a:xfrm>
          <a:prstGeom prst="rect">
            <a:avLst/>
          </a:prstGeom>
          <a:solidFill>
            <a:srgbClr val="BADB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8DC68F3E-3623-454B-9115-EF6E8CD7423F}"/>
              </a:ext>
            </a:extLst>
          </p:cNvPr>
          <p:cNvSpPr/>
          <p:nvPr/>
        </p:nvSpPr>
        <p:spPr>
          <a:xfrm>
            <a:off x="2895600" y="4664150"/>
            <a:ext cx="685800" cy="457200"/>
          </a:xfrm>
          <a:prstGeom prst="ellipse">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03C59433-494C-3B90-7683-E60ED72C6C7B}"/>
              </a:ext>
            </a:extLst>
          </p:cNvPr>
          <p:cNvCxnSpPr>
            <a:cxnSpLocks/>
            <a:stCxn id="2" idx="2"/>
          </p:cNvCxnSpPr>
          <p:nvPr/>
        </p:nvCxnSpPr>
        <p:spPr>
          <a:xfrm>
            <a:off x="3978667" y="4664150"/>
            <a:ext cx="410750" cy="250917"/>
          </a:xfrm>
          <a:prstGeom prst="straightConnector1">
            <a:avLst/>
          </a:prstGeom>
          <a:ln w="28575">
            <a:tailEnd type="triangle"/>
          </a:ln>
        </p:spPr>
        <p:style>
          <a:lnRef idx="3">
            <a:schemeClr val="accent2"/>
          </a:lnRef>
          <a:fillRef idx="0">
            <a:schemeClr val="accent2"/>
          </a:fillRef>
          <a:effectRef idx="2">
            <a:schemeClr val="accent2"/>
          </a:effectRef>
          <a:fontRef idx="minor">
            <a:schemeClr val="tx1"/>
          </a:fontRef>
        </p:style>
      </p:cxnSp>
      <p:sp>
        <p:nvSpPr>
          <p:cNvPr id="20" name="Rectangle 19">
            <a:extLst>
              <a:ext uri="{FF2B5EF4-FFF2-40B4-BE49-F238E27FC236}">
                <a16:creationId xmlns:a16="http://schemas.microsoft.com/office/drawing/2014/main" id="{05B943E9-2E86-1C94-DAFB-79A8F550C584}"/>
              </a:ext>
            </a:extLst>
          </p:cNvPr>
          <p:cNvSpPr/>
          <p:nvPr/>
        </p:nvSpPr>
        <p:spPr>
          <a:xfrm>
            <a:off x="4447462" y="4206951"/>
            <a:ext cx="982019" cy="517450"/>
          </a:xfrm>
          <a:prstGeom prst="rect">
            <a:avLst/>
          </a:prstGeom>
          <a:solidFill>
            <a:srgbClr val="BADB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CAEB44A-E0D5-4126-A2E1-486A8A386ED4}"/>
              </a:ext>
            </a:extLst>
          </p:cNvPr>
          <p:cNvSpPr/>
          <p:nvPr/>
        </p:nvSpPr>
        <p:spPr>
          <a:xfrm>
            <a:off x="4191000" y="3825950"/>
            <a:ext cx="1447800" cy="4572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DAE791E8-4835-95CC-359A-FA6648D3BD78}"/>
              </a:ext>
            </a:extLst>
          </p:cNvPr>
          <p:cNvCxnSpPr>
            <a:cxnSpLocks/>
            <a:endCxn id="2" idx="0"/>
          </p:cNvCxnSpPr>
          <p:nvPr/>
        </p:nvCxnSpPr>
        <p:spPr>
          <a:xfrm flipH="1">
            <a:off x="3978667" y="4073534"/>
            <a:ext cx="212333" cy="268538"/>
          </a:xfrm>
          <a:prstGeom prst="straightConnector1">
            <a:avLst/>
          </a:prstGeom>
          <a:ln w="28575">
            <a:tailEnd type="triangle"/>
          </a:ln>
        </p:spPr>
        <p:style>
          <a:lnRef idx="3">
            <a:schemeClr val="accent2"/>
          </a:lnRef>
          <a:fillRef idx="0">
            <a:schemeClr val="accent2"/>
          </a:fillRef>
          <a:effectRef idx="2">
            <a:schemeClr val="accent2"/>
          </a:effectRef>
          <a:fontRef idx="minor">
            <a:schemeClr val="tx1"/>
          </a:fontRef>
        </p:style>
      </p:cxnSp>
      <p:cxnSp>
        <p:nvCxnSpPr>
          <p:cNvPr id="24" name="Straight Arrow Connector 23">
            <a:extLst>
              <a:ext uri="{FF2B5EF4-FFF2-40B4-BE49-F238E27FC236}">
                <a16:creationId xmlns:a16="http://schemas.microsoft.com/office/drawing/2014/main" id="{AC240920-3DC1-2BED-3034-C0B326D5E890}"/>
              </a:ext>
            </a:extLst>
          </p:cNvPr>
          <p:cNvCxnSpPr>
            <a:cxnSpLocks/>
            <a:stCxn id="3" idx="7"/>
            <a:endCxn id="2" idx="1"/>
          </p:cNvCxnSpPr>
          <p:nvPr/>
        </p:nvCxnSpPr>
        <p:spPr>
          <a:xfrm flipV="1">
            <a:off x="3480967" y="4503111"/>
            <a:ext cx="133563" cy="227994"/>
          </a:xfrm>
          <a:prstGeom prst="straightConnector1">
            <a:avLst/>
          </a:prstGeom>
          <a:ln w="28575">
            <a:tailEnd type="triangle"/>
          </a:ln>
        </p:spPr>
        <p:style>
          <a:lnRef idx="3">
            <a:schemeClr val="accent2"/>
          </a:lnRef>
          <a:fillRef idx="0">
            <a:schemeClr val="accent2"/>
          </a:fillRef>
          <a:effectRef idx="2">
            <a:schemeClr val="accent2"/>
          </a:effectRef>
          <a:fontRef idx="minor">
            <a:schemeClr val="tx1"/>
          </a:fontRef>
        </p:style>
      </p:cxn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D2D845A-90C6-5CAF-F223-B8BAC2392F95}"/>
                  </a:ext>
                </a:extLst>
              </p:cNvPr>
              <p:cNvSpPr txBox="1"/>
              <p:nvPr/>
            </p:nvSpPr>
            <p:spPr>
              <a:xfrm>
                <a:off x="5281466" y="5771798"/>
                <a:ext cx="3784740" cy="97270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𝑖</m:t>
                          </m:r>
                        </m:sub>
                      </m:sSub>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sSub>
                            <m:sSubPr>
                              <m:ctrlPr>
                                <a:rPr lang="en-US" b="0" i="1" smtClean="0">
                                  <a:latin typeface="Cambria Math" panose="02040503050406030204" pitchFamily="18" charset="0"/>
                                  <a:ea typeface="Cambria Math" panose="02040503050406030204" pitchFamily="18" charset="0"/>
                                </a:rPr>
                              </m:ctrlPr>
                            </m:sSubPr>
                            <m:e>
                              <m:r>
                                <m:rPr>
                                  <m:sty m:val="p"/>
                                </m:rPr>
                                <a:rPr lang="en-US" b="0" i="0" smtClean="0">
                                  <a:latin typeface="Cambria Math" panose="02040503050406030204" pitchFamily="18" charset="0"/>
                                  <a:ea typeface="Cambria Math" panose="02040503050406030204" pitchFamily="18" charset="0"/>
                                </a:rPr>
                                <m:t>argmin</m:t>
                              </m:r>
                            </m:e>
                            <m:sub>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𝑖</m:t>
                                  </m:r>
                                </m:sub>
                              </m:sSub>
                              <m:r>
                                <a:rPr lang="en-US" b="0" i="1" smtClean="0">
                                  <a:latin typeface="Cambria Math" panose="02040503050406030204" pitchFamily="18" charset="0"/>
                                  <a:ea typeface="Cambria Math" panose="02040503050406030204" pitchFamily="18" charset="0"/>
                                </a:rPr>
                                <m:t>∈</m:t>
                              </m:r>
                              <m:r>
                                <m:rPr>
                                  <m:sty m:val="p"/>
                                </m:rPr>
                                <a:rPr lang="en-US" b="0" i="0" smtClean="0">
                                  <a:latin typeface="Cambria Math" panose="02040503050406030204" pitchFamily="18" charset="0"/>
                                  <a:ea typeface="Cambria Math" panose="02040503050406030204" pitchFamily="18" charset="0"/>
                                </a:rPr>
                                <m:t>A</m:t>
                              </m:r>
                            </m:sub>
                          </m:sSub>
                        </m:fName>
                        <m:e>
                          <m:d>
                            <m:dPr>
                              <m:begChr m:val="["/>
                              <m:endChr m:val="]"/>
                              <m:ctrlPr>
                                <a:rPr lang="en-US" i="1">
                                  <a:latin typeface="Cambria Math" panose="02040503050406030204" pitchFamily="18" charset="0"/>
                                  <a:ea typeface="Cambria Math" panose="02040503050406030204" pitchFamily="18" charset="0"/>
                                </a:rPr>
                              </m:ctrlPr>
                            </m:dPr>
                            <m:e>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𝑡</m:t>
                                  </m:r>
                                  <m:r>
                                    <a:rPr lang="en-US" i="1">
                                      <a:latin typeface="Cambria Math" panose="02040503050406030204" pitchFamily="18" charset="0"/>
                                    </a:rPr>
                                    <m:t>=</m:t>
                                  </m:r>
                                  <m:r>
                                    <a:rPr lang="en-US" b="0" i="1" smtClean="0">
                                      <a:latin typeface="Cambria Math" panose="02040503050406030204" pitchFamily="18" charset="0"/>
                                    </a:rPr>
                                    <m:t>𝑖</m:t>
                                  </m:r>
                                </m:sub>
                                <m:sup>
                                  <m:r>
                                    <a:rPr lang="en-US" i="1">
                                      <a:latin typeface="Cambria Math" panose="02040503050406030204" pitchFamily="18" charset="0"/>
                                    </a:rPr>
                                    <m:t>𝑇</m:t>
                                  </m:r>
                                </m:sup>
                                <m:e>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b="0" i="1" smtClean="0">
                                          <a:latin typeface="Cambria Math" panose="02040503050406030204" pitchFamily="18" charset="0"/>
                                        </a:rPr>
                                        <m:t>𝑡</m:t>
                                      </m:r>
                                    </m:sub>
                                  </m:sSub>
                                </m:e>
                              </m:nary>
                              <m:d>
                                <m:dPr>
                                  <m:begChr m:val="|"/>
                                  <m:endChr m:val=""/>
                                  <m:ctrlPr>
                                    <a:rPr lang="en-US" i="1" smtClean="0">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𝑠</m:t>
                                      </m:r>
                                    </m:e>
                                    <m:sub>
                                      <m:r>
                                        <a:rPr lang="en-US" i="1">
                                          <a:latin typeface="Cambria Math" panose="02040503050406030204" pitchFamily="18" charset="0"/>
                                        </a:rPr>
                                        <m:t>𝑇</m:t>
                                      </m:r>
                                    </m:sub>
                                  </m:sSub>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𝑆</m:t>
                                      </m:r>
                                    </m:e>
                                    <m:sup>
                                      <m:r>
                                        <a:rPr lang="en-US" i="1">
                                          <a:latin typeface="Cambria Math" panose="02040503050406030204" pitchFamily="18" charset="0"/>
                                        </a:rPr>
                                        <m:t>𝑔𝑜𝑎𝑙</m:t>
                                      </m:r>
                                    </m:sup>
                                  </m:sSup>
                                </m:e>
                              </m:d>
                            </m:e>
                          </m:d>
                        </m:e>
                      </m:func>
                    </m:oMath>
                  </m:oMathPara>
                </a14:m>
                <a:endParaRPr lang="en-US" dirty="0"/>
              </a:p>
            </p:txBody>
          </p:sp>
        </mc:Choice>
        <mc:Fallback xmlns="">
          <p:sp>
            <p:nvSpPr>
              <p:cNvPr id="5" name="TextBox 4">
                <a:extLst>
                  <a:ext uri="{FF2B5EF4-FFF2-40B4-BE49-F238E27FC236}">
                    <a16:creationId xmlns:a16="http://schemas.microsoft.com/office/drawing/2014/main" id="{DD2D845A-90C6-5CAF-F223-B8BAC2392F95}"/>
                  </a:ext>
                </a:extLst>
              </p:cNvPr>
              <p:cNvSpPr txBox="1">
                <a:spLocks noRot="1" noChangeAspect="1" noMove="1" noResize="1" noEditPoints="1" noAdjustHandles="1" noChangeArrowheads="1" noChangeShapeType="1" noTextEdit="1"/>
              </p:cNvSpPr>
              <p:nvPr/>
            </p:nvSpPr>
            <p:spPr>
              <a:xfrm>
                <a:off x="5281466" y="5771798"/>
                <a:ext cx="3784740" cy="972702"/>
              </a:xfrm>
              <a:prstGeom prst="rect">
                <a:avLst/>
              </a:prstGeom>
              <a:blipFill>
                <a:blip r:embed="rId4"/>
                <a:stretch>
                  <a:fillRect/>
                </a:stretch>
              </a:blipFill>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sz="4000" dirty="0"/>
              <a:t>Properties of Breadth-First Search</a:t>
            </a:r>
          </a:p>
        </p:txBody>
      </p:sp>
      <mc:AlternateContent xmlns:mc="http://schemas.openxmlformats.org/markup-compatibility/2006" xmlns:a14="http://schemas.microsoft.com/office/drawing/2010/main">
        <mc:Choice Requires="a14">
          <p:sp>
            <p:nvSpPr>
              <p:cNvPr id="30723" name="Rectangle 3"/>
              <p:cNvSpPr>
                <a:spLocks noGrp="1" noChangeArrowheads="1"/>
              </p:cNvSpPr>
              <p:nvPr>
                <p:ph idx="1"/>
              </p:nvPr>
            </p:nvSpPr>
            <p:spPr/>
            <p:txBody>
              <a:bodyPr>
                <a:normAutofit fontScale="70000" lnSpcReduction="20000"/>
              </a:bodyPr>
              <a:lstStyle/>
              <a:p>
                <a:pPr>
                  <a:lnSpc>
                    <a:spcPct val="90000"/>
                  </a:lnSpc>
                </a:pPr>
                <a:r>
                  <a:rPr lang="en-US" sz="2800" b="1" dirty="0">
                    <a:solidFill>
                      <a:srgbClr val="FF0000"/>
                    </a:solidFill>
                  </a:rPr>
                  <a:t>Complete? </a:t>
                </a:r>
              </a:p>
              <a:p>
                <a:pPr lvl="1">
                  <a:lnSpc>
                    <a:spcPct val="90000"/>
                  </a:lnSpc>
                  <a:buNone/>
                </a:pPr>
                <a:r>
                  <a:rPr lang="en-US" sz="2400" dirty="0"/>
                  <a:t>Yes</a:t>
                </a:r>
              </a:p>
              <a:p>
                <a:pPr>
                  <a:lnSpc>
                    <a:spcPct val="90000"/>
                  </a:lnSpc>
                </a:pPr>
                <a:endParaRPr lang="en-US" sz="2800" b="1" dirty="0">
                  <a:solidFill>
                    <a:srgbClr val="FF0000"/>
                  </a:solidFill>
                </a:endParaRPr>
              </a:p>
              <a:p>
                <a:pPr>
                  <a:lnSpc>
                    <a:spcPct val="90000"/>
                  </a:lnSpc>
                </a:pPr>
                <a:r>
                  <a:rPr lang="en-US" sz="2800" b="1" dirty="0">
                    <a:solidFill>
                      <a:srgbClr val="FF0000"/>
                    </a:solidFill>
                  </a:rPr>
                  <a:t>Optimal? </a:t>
                </a:r>
              </a:p>
              <a:p>
                <a:pPr lvl="1">
                  <a:lnSpc>
                    <a:spcPct val="90000"/>
                  </a:lnSpc>
                  <a:buNone/>
                </a:pPr>
                <a:r>
                  <a:rPr lang="en-US" sz="2400" dirty="0"/>
                  <a:t>Yes – if cost is the same per step (action). Otherwise: Use uniform-cost search. </a:t>
                </a:r>
              </a:p>
              <a:p>
                <a:pPr>
                  <a:lnSpc>
                    <a:spcPct val="90000"/>
                  </a:lnSpc>
                </a:pPr>
                <a:endParaRPr lang="en-US" sz="2800" b="1" dirty="0">
                  <a:solidFill>
                    <a:srgbClr val="FF0000"/>
                  </a:solidFill>
                </a:endParaRPr>
              </a:p>
              <a:p>
                <a:pPr>
                  <a:lnSpc>
                    <a:spcPct val="90000"/>
                  </a:lnSpc>
                </a:pPr>
                <a:r>
                  <a:rPr lang="en-US" sz="2800" b="1" dirty="0">
                    <a:solidFill>
                      <a:srgbClr val="FF0000"/>
                    </a:solidFill>
                  </a:rPr>
                  <a:t>Time? </a:t>
                </a:r>
              </a:p>
              <a:p>
                <a:pPr lvl="1">
                  <a:buNone/>
                </a:pPr>
                <a:r>
                  <a:rPr lang="en-US" sz="2400" dirty="0"/>
                  <a:t>Number of nodes created: </a:t>
                </a:r>
                <a14:m>
                  <m:oMath xmlns:m="http://schemas.openxmlformats.org/officeDocument/2006/math">
                    <m:r>
                      <a:rPr lang="en-US" sz="2400" i="1" dirty="0" smtClean="0">
                        <a:latin typeface="Cambria Math" panose="02040503050406030204" pitchFamily="18" charset="0"/>
                      </a:rPr>
                      <m:t>𝑂</m:t>
                    </m:r>
                    <m:r>
                      <a:rPr lang="en-US" sz="2400" i="1" dirty="0">
                        <a:latin typeface="Cambria Math" panose="02040503050406030204" pitchFamily="18" charset="0"/>
                      </a:rPr>
                      <m:t>(</m:t>
                    </m:r>
                    <m:sSup>
                      <m:sSupPr>
                        <m:ctrlPr>
                          <a:rPr lang="en-US" sz="2400" b="0" i="1" dirty="0" smtClean="0">
                            <a:latin typeface="Cambria Math" panose="02040503050406030204" pitchFamily="18" charset="0"/>
                          </a:rPr>
                        </m:ctrlPr>
                      </m:sSupPr>
                      <m:e>
                        <m:r>
                          <a:rPr lang="en-US" sz="2400" i="1" dirty="0">
                            <a:latin typeface="Cambria Math" panose="02040503050406030204" pitchFamily="18" charset="0"/>
                          </a:rPr>
                          <m:t>𝑏</m:t>
                        </m:r>
                      </m:e>
                      <m:sup>
                        <m:r>
                          <a:rPr lang="en-US" sz="2400" b="0" i="1" dirty="0" smtClean="0">
                            <a:latin typeface="Cambria Math" panose="02040503050406030204" pitchFamily="18" charset="0"/>
                          </a:rPr>
                          <m:t>𝑑</m:t>
                        </m:r>
                      </m:sup>
                    </m:sSup>
                    <m:r>
                      <a:rPr lang="en-US" sz="2400" i="1" dirty="0">
                        <a:latin typeface="Cambria Math" panose="02040503050406030204" pitchFamily="18" charset="0"/>
                      </a:rPr>
                      <m:t>)</m:t>
                    </m:r>
                  </m:oMath>
                </a14:m>
                <a:endParaRPr lang="en-US" sz="2800" b="1" dirty="0">
                  <a:solidFill>
                    <a:srgbClr val="FF0000"/>
                  </a:solidFill>
                </a:endParaRPr>
              </a:p>
              <a:p>
                <a:endParaRPr lang="en-US" sz="3100" b="1" dirty="0">
                  <a:solidFill>
                    <a:srgbClr val="FF0000"/>
                  </a:solidFill>
                </a:endParaRPr>
              </a:p>
              <a:p>
                <a:r>
                  <a:rPr lang="en-US" sz="2900" b="1" dirty="0">
                    <a:solidFill>
                      <a:srgbClr val="FF0000"/>
                    </a:solidFill>
                  </a:rPr>
                  <a:t>Space? </a:t>
                </a:r>
              </a:p>
              <a:p>
                <a:pPr lvl="1">
                  <a:lnSpc>
                    <a:spcPct val="90000"/>
                  </a:lnSpc>
                  <a:buNone/>
                </a:pPr>
                <a:r>
                  <a:rPr lang="en-US" sz="2400" dirty="0"/>
                  <a:t>Stored nodes: </a:t>
                </a:r>
                <a14:m>
                  <m:oMath xmlns:m="http://schemas.openxmlformats.org/officeDocument/2006/math">
                    <m:r>
                      <a:rPr lang="en-US" sz="2400" i="1" dirty="0" smtClean="0">
                        <a:latin typeface="Cambria Math" panose="02040503050406030204" pitchFamily="18" charset="0"/>
                      </a:rPr>
                      <m:t>𝑂</m:t>
                    </m:r>
                    <m:r>
                      <a:rPr lang="en-US" sz="2400" i="1" dirty="0" smtClean="0">
                        <a:latin typeface="Cambria Math" panose="02040503050406030204" pitchFamily="18" charset="0"/>
                      </a:rPr>
                      <m:t>(</m:t>
                    </m:r>
                    <m:sSup>
                      <m:sSupPr>
                        <m:ctrlPr>
                          <a:rPr lang="en-US" sz="2400" b="0" i="1" dirty="0" smtClean="0">
                            <a:latin typeface="Cambria Math" panose="02040503050406030204" pitchFamily="18" charset="0"/>
                          </a:rPr>
                        </m:ctrlPr>
                      </m:sSupPr>
                      <m:e>
                        <m:r>
                          <a:rPr lang="en-US" sz="2400" i="1" dirty="0" smtClean="0">
                            <a:latin typeface="Cambria Math" panose="02040503050406030204" pitchFamily="18" charset="0"/>
                          </a:rPr>
                          <m:t>𝑏</m:t>
                        </m:r>
                      </m:e>
                      <m:sup>
                        <m:r>
                          <a:rPr lang="en-US" sz="2400" i="1" dirty="0" smtClean="0">
                            <a:latin typeface="Cambria Math" panose="02040503050406030204" pitchFamily="18" charset="0"/>
                          </a:rPr>
                          <m:t>𝑑</m:t>
                        </m:r>
                      </m:sup>
                    </m:sSup>
                    <m:r>
                      <a:rPr lang="en-US" sz="2400" i="1" dirty="0">
                        <a:latin typeface="Cambria Math" panose="02040503050406030204" pitchFamily="18" charset="0"/>
                      </a:rPr>
                      <m:t>)</m:t>
                    </m:r>
                  </m:oMath>
                </a14:m>
                <a:endParaRPr lang="en-US" sz="2400" dirty="0"/>
              </a:p>
              <a:p>
                <a:pPr>
                  <a:lnSpc>
                    <a:spcPct val="90000"/>
                  </a:lnSpc>
                </a:pPr>
                <a:endParaRPr lang="en-US" sz="2800" dirty="0">
                  <a:solidFill>
                    <a:srgbClr val="FF0000"/>
                  </a:solidFill>
                </a:endParaRPr>
              </a:p>
              <a:p>
                <a:pPr marL="0" indent="0">
                  <a:lnSpc>
                    <a:spcPct val="90000"/>
                  </a:lnSpc>
                  <a:buNone/>
                </a:pPr>
                <a:r>
                  <a:rPr lang="en-US" sz="2800" b="1" dirty="0"/>
                  <a:t>Note:</a:t>
                </a:r>
              </a:p>
              <a:p>
                <a:pPr lvl="1"/>
                <a:r>
                  <a:rPr lang="en-US" sz="2500" dirty="0"/>
                  <a:t>In AI, the large space complexity is usually a bigger problem than time!</a:t>
                </a:r>
              </a:p>
            </p:txBody>
          </p:sp>
        </mc:Choice>
        <mc:Fallback xmlns="">
          <p:sp>
            <p:nvSpPr>
              <p:cNvPr id="30723" name="Rectangle 3"/>
              <p:cNvSpPr>
                <a:spLocks noGrp="1" noRot="1" noChangeAspect="1" noMove="1" noResize="1" noEditPoints="1" noAdjustHandles="1" noChangeArrowheads="1" noChangeShapeType="1" noTextEdit="1"/>
              </p:cNvSpPr>
              <p:nvPr>
                <p:ph idx="1"/>
              </p:nvPr>
            </p:nvSpPr>
            <p:spPr>
              <a:blipFill>
                <a:blip r:embed="rId3"/>
                <a:stretch>
                  <a:fillRect l="-773" t="-2521"/>
                </a:stretch>
              </a:blipFill>
            </p:spPr>
            <p:txBody>
              <a:bodyPr/>
              <a:lstStyle/>
              <a:p>
                <a:r>
                  <a:rPr lang="en-US">
                    <a:noFill/>
                  </a:rPr>
                  <a:t> </a:t>
                </a:r>
              </a:p>
            </p:txBody>
          </p:sp>
        </mc:Fallback>
      </mc:AlternateContent>
      <p:sp>
        <p:nvSpPr>
          <p:cNvPr id="2" name="Rectangle 1">
            <a:extLst>
              <a:ext uri="{FF2B5EF4-FFF2-40B4-BE49-F238E27FC236}">
                <a16:creationId xmlns:a16="http://schemas.microsoft.com/office/drawing/2014/main" id="{84041CD2-67CA-4E6C-92E4-1C9A65D63822}"/>
              </a:ext>
            </a:extLst>
          </p:cNvPr>
          <p:cNvSpPr/>
          <p:nvPr/>
        </p:nvSpPr>
        <p:spPr>
          <a:xfrm>
            <a:off x="6248400" y="1675821"/>
            <a:ext cx="2514600" cy="6955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a:lnSpc>
                <a:spcPct val="90000"/>
              </a:lnSpc>
            </a:pPr>
            <a:r>
              <a:rPr lang="en-US" sz="1400" i="1" dirty="0"/>
              <a:t>d: </a:t>
            </a:r>
            <a:r>
              <a:rPr lang="en-US" sz="1400" dirty="0"/>
              <a:t>depth of the optimal solution</a:t>
            </a:r>
          </a:p>
          <a:p>
            <a:pPr>
              <a:lnSpc>
                <a:spcPct val="90000"/>
              </a:lnSpc>
            </a:pPr>
            <a:r>
              <a:rPr lang="en-US" sz="1400" i="1" dirty="0"/>
              <a:t>m: </a:t>
            </a:r>
            <a:r>
              <a:rPr lang="en-US" sz="1400" dirty="0"/>
              <a:t>max. depth of tree</a:t>
            </a:r>
          </a:p>
          <a:p>
            <a:r>
              <a:rPr lang="en-US" sz="1400" i="1" dirty="0"/>
              <a:t>b:</a:t>
            </a:r>
            <a:r>
              <a:rPr lang="en-US" sz="1400" dirty="0"/>
              <a:t> maximum branching factor</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dirty="0"/>
              <a:t>Uniform-cost Search </a:t>
            </a:r>
            <a:br>
              <a:rPr lang="en-US" dirty="0"/>
            </a:br>
            <a:r>
              <a:rPr lang="en-US" dirty="0"/>
              <a:t>(= Dijkstra’s Shortest Path Algorithm)</a:t>
            </a:r>
          </a:p>
        </p:txBody>
      </p:sp>
      <mc:AlternateContent xmlns:mc="http://schemas.openxmlformats.org/markup-compatibility/2006" xmlns:a14="http://schemas.microsoft.com/office/drawing/2010/main">
        <mc:Choice Requires="a14">
          <p:sp>
            <p:nvSpPr>
              <p:cNvPr id="31747" name="Rectangle 3"/>
              <p:cNvSpPr>
                <a:spLocks noGrp="1" noChangeArrowheads="1"/>
              </p:cNvSpPr>
              <p:nvPr>
                <p:ph idx="1"/>
              </p:nvPr>
            </p:nvSpPr>
            <p:spPr>
              <a:xfrm>
                <a:off x="628650" y="1600200"/>
                <a:ext cx="7886700" cy="5105400"/>
              </a:xfrm>
            </p:spPr>
            <p:txBody>
              <a:bodyPr>
                <a:normAutofit fontScale="92500" lnSpcReduction="20000"/>
              </a:bodyPr>
              <a:lstStyle/>
              <a:p>
                <a:pPr>
                  <a:lnSpc>
                    <a:spcPct val="90000"/>
                  </a:lnSpc>
                </a:pPr>
                <a:r>
                  <a:rPr lang="en-US" sz="1600" b="1" dirty="0"/>
                  <a:t>Expansion rule</a:t>
                </a:r>
                <a:r>
                  <a:rPr lang="en-US" sz="1600" dirty="0"/>
                  <a:t>: Expand node in the frontier with </a:t>
                </a:r>
                <a:r>
                  <a:rPr lang="en-US" sz="1600" b="1" dirty="0"/>
                  <a:t>the least path cost</a:t>
                </a:r>
                <a:r>
                  <a:rPr lang="en-US" sz="1600" dirty="0"/>
                  <a:t> from the initial state. </a:t>
                </a:r>
              </a:p>
              <a:p>
                <a:r>
                  <a:rPr lang="en-US" sz="1600" dirty="0"/>
                  <a:t>Implementation: </a:t>
                </a:r>
                <a:r>
                  <a:rPr lang="en-US" sz="1600" b="1" dirty="0"/>
                  <a:t>best-first search</a:t>
                </a:r>
                <a:r>
                  <a:rPr lang="en-US" sz="1600" dirty="0"/>
                  <a:t> where the frontier is a </a:t>
                </a:r>
                <a:r>
                  <a:rPr lang="en-US" sz="1600" b="1" dirty="0"/>
                  <a:t>priority queue </a:t>
                </a:r>
                <a:r>
                  <a:rPr lang="en-US" sz="1600" dirty="0"/>
                  <a:t>ordered by lower </a:t>
                </a:r>
                <a14:m>
                  <m:oMath xmlns:m="http://schemas.openxmlformats.org/officeDocument/2006/math">
                    <m:r>
                      <a:rPr lang="en-US" sz="1600" i="1" dirty="0" smtClean="0">
                        <a:latin typeface="Cambria Math" panose="02040503050406030204" pitchFamily="18" charset="0"/>
                      </a:rPr>
                      <m:t>𝑓</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oMath>
                </a14:m>
                <a:r>
                  <a:rPr lang="en-US" sz="1600" dirty="0"/>
                  <a:t> = </a:t>
                </a:r>
                <a:r>
                  <a:rPr lang="en-US" sz="1600" b="1" dirty="0"/>
                  <a:t>path cost </a:t>
                </a:r>
                <a:r>
                  <a:rPr lang="en-US" sz="1600" dirty="0"/>
                  <a:t>(cost of all actions starting from the initial state).</a:t>
                </a:r>
                <a:endParaRPr lang="en-US" sz="1600" b="1" dirty="0"/>
              </a:p>
              <a:p>
                <a:pPr>
                  <a:lnSpc>
                    <a:spcPct val="90000"/>
                  </a:lnSpc>
                </a:pPr>
                <a:r>
                  <a:rPr lang="en-US" sz="1600" dirty="0"/>
                  <a:t>Breadth-first search is a special case when all step costs being equal, i.e., each action costs the same!</a:t>
                </a:r>
              </a:p>
              <a:p>
                <a:pPr>
                  <a:lnSpc>
                    <a:spcPct val="90000"/>
                  </a:lnSpc>
                </a:pPr>
                <a:endParaRPr lang="en-US" sz="1600" u="sng" dirty="0">
                  <a:solidFill>
                    <a:srgbClr val="CC0099"/>
                  </a:solidFill>
                </a:endParaRPr>
              </a:p>
              <a:p>
                <a:pPr>
                  <a:lnSpc>
                    <a:spcPct val="90000"/>
                  </a:lnSpc>
                </a:pPr>
                <a:r>
                  <a:rPr lang="en-US" sz="1600" b="1" dirty="0">
                    <a:solidFill>
                      <a:srgbClr val="FF0000"/>
                    </a:solidFill>
                  </a:rPr>
                  <a:t>Complete? </a:t>
                </a:r>
              </a:p>
              <a:p>
                <a:pPr lvl="1">
                  <a:lnSpc>
                    <a:spcPct val="90000"/>
                  </a:lnSpc>
                  <a:buNone/>
                </a:pPr>
                <a:r>
                  <a:rPr lang="en-US" sz="1400" dirty="0"/>
                  <a:t>Yes, if all step cost </a:t>
                </a:r>
                <a:r>
                  <a:rPr lang="en-US" sz="1400" dirty="0">
                    <a:cs typeface="Calibri" panose="020F0502020204030204" pitchFamily="34" charset="0"/>
                  </a:rPr>
                  <a:t>is greater than some small positive constant </a:t>
                </a:r>
                <a:r>
                  <a:rPr lang="el-GR" sz="1400" i="1" dirty="0">
                    <a:cs typeface="Calibri" panose="020F0502020204030204" pitchFamily="34" charset="0"/>
                  </a:rPr>
                  <a:t>ε</a:t>
                </a:r>
                <a:r>
                  <a:rPr lang="en-US" sz="1400" i="1" dirty="0">
                    <a:cs typeface="Calibri" panose="020F0502020204030204" pitchFamily="34" charset="0"/>
                  </a:rPr>
                  <a:t> &gt; 0</a:t>
                </a:r>
                <a:endParaRPr lang="en-US" sz="1400" dirty="0"/>
              </a:p>
              <a:p>
                <a:pPr>
                  <a:lnSpc>
                    <a:spcPct val="90000"/>
                  </a:lnSpc>
                </a:pPr>
                <a:endParaRPr lang="en-US" sz="1600" b="1" dirty="0">
                  <a:solidFill>
                    <a:srgbClr val="FF0000"/>
                  </a:solidFill>
                </a:endParaRPr>
              </a:p>
              <a:p>
                <a:pPr>
                  <a:lnSpc>
                    <a:spcPct val="90000"/>
                  </a:lnSpc>
                </a:pPr>
                <a:r>
                  <a:rPr lang="en-US" sz="1600" b="1" dirty="0">
                    <a:solidFill>
                      <a:srgbClr val="FF0000"/>
                    </a:solidFill>
                  </a:rPr>
                  <a:t>Optimal?</a:t>
                </a:r>
              </a:p>
              <a:p>
                <a:pPr lvl="1">
                  <a:lnSpc>
                    <a:spcPct val="90000"/>
                  </a:lnSpc>
                  <a:buNone/>
                </a:pPr>
                <a:r>
                  <a:rPr lang="en-US" sz="1400" dirty="0"/>
                  <a:t>Yes – nodes expanded in increasing order of path cost</a:t>
                </a:r>
              </a:p>
              <a:p>
                <a:pPr>
                  <a:lnSpc>
                    <a:spcPct val="90000"/>
                  </a:lnSpc>
                </a:pPr>
                <a:endParaRPr lang="en-US" sz="1600" b="1" dirty="0">
                  <a:solidFill>
                    <a:srgbClr val="FF0000"/>
                  </a:solidFill>
                </a:endParaRPr>
              </a:p>
              <a:p>
                <a:pPr>
                  <a:lnSpc>
                    <a:spcPct val="90000"/>
                  </a:lnSpc>
                </a:pPr>
                <a:r>
                  <a:rPr lang="en-US" sz="1600" b="1" dirty="0">
                    <a:solidFill>
                      <a:srgbClr val="FF0000"/>
                    </a:solidFill>
                  </a:rPr>
                  <a:t>Time? </a:t>
                </a:r>
                <a:endParaRPr lang="en-US" sz="1400" dirty="0">
                  <a:solidFill>
                    <a:srgbClr val="FF0000"/>
                  </a:solidFill>
                </a:endParaRPr>
              </a:p>
              <a:p>
                <a:pPr lvl="1">
                  <a:lnSpc>
                    <a:spcPct val="90000"/>
                  </a:lnSpc>
                  <a:buNone/>
                </a:pPr>
                <a:r>
                  <a:rPr lang="en-US" sz="1400" dirty="0"/>
                  <a:t>Expands all nodes with path cost</a:t>
                </a:r>
                <a:r>
                  <a:rPr lang="en-US" sz="1400" i="1" dirty="0"/>
                  <a:t> </a:t>
                </a:r>
                <a14:m>
                  <m:oMath xmlns:m="http://schemas.openxmlformats.org/officeDocument/2006/math">
                    <m:r>
                      <a:rPr lang="en-US" sz="1400" b="0" i="1" smtClean="0">
                        <a:latin typeface="Cambria Math" panose="02040503050406030204" pitchFamily="18" charset="0"/>
                      </a:rPr>
                      <m:t>𝑐</m:t>
                    </m:r>
                    <m:r>
                      <a:rPr lang="en-US" sz="1400" b="0" i="1" smtClean="0">
                        <a:latin typeface="Cambria Math" panose="02040503050406030204" pitchFamily="18" charset="0"/>
                      </a:rPr>
                      <m:t>≤</m:t>
                    </m:r>
                    <m:sSup>
                      <m:sSupPr>
                        <m:ctrlPr>
                          <a:rPr lang="en-US" sz="1400" b="0" i="1" smtClean="0">
                            <a:latin typeface="Cambria Math" panose="02040503050406030204" pitchFamily="18" charset="0"/>
                          </a:rPr>
                        </m:ctrlPr>
                      </m:sSupPr>
                      <m:e>
                        <m:r>
                          <a:rPr lang="en-US" sz="1400" b="0" i="1" smtClean="0">
                            <a:latin typeface="Cambria Math" panose="02040503050406030204" pitchFamily="18" charset="0"/>
                          </a:rPr>
                          <m:t>𝐶</m:t>
                        </m:r>
                      </m:e>
                      <m:sup>
                        <m:r>
                          <a:rPr lang="en-US" sz="1400" b="0" i="1" smtClean="0">
                            <a:latin typeface="Cambria Math" panose="02040503050406030204" pitchFamily="18" charset="0"/>
                          </a:rPr>
                          <m:t>∗</m:t>
                        </m:r>
                      </m:sup>
                    </m:sSup>
                  </m:oMath>
                </a14:m>
                <a:r>
                  <a:rPr lang="en-US" sz="1400" dirty="0"/>
                  <a:t> (cost of optimal solution) leading to </a:t>
                </a:r>
                <a:r>
                  <a:rPr lang="en-US" sz="1400" i="1" dirty="0"/>
                  <a:t>O</a:t>
                </a:r>
                <a:r>
                  <a:rPr lang="en-US" sz="1400" dirty="0"/>
                  <a:t>(</a:t>
                </a:r>
                <a:r>
                  <a:rPr lang="en-US" sz="1400" i="1" dirty="0"/>
                  <a:t>b</a:t>
                </a:r>
                <a:r>
                  <a:rPr lang="en-US" sz="1400" i="1" baseline="30000" dirty="0"/>
                  <a:t>1+C*/ </a:t>
                </a:r>
                <a:r>
                  <a:rPr lang="el-GR" sz="1400" i="1" baseline="30000" dirty="0">
                    <a:cs typeface="Calibri" panose="020F0502020204030204" pitchFamily="34" charset="0"/>
                  </a:rPr>
                  <a:t>ε</a:t>
                </a:r>
                <a:r>
                  <a:rPr lang="en-US" sz="1400" dirty="0"/>
                  <a:t>) for the number of nodes.</a:t>
                </a:r>
              </a:p>
              <a:p>
                <a:pPr lvl="1">
                  <a:lnSpc>
                    <a:spcPct val="90000"/>
                  </a:lnSpc>
                  <a:buNone/>
                </a:pPr>
                <a:r>
                  <a:rPr lang="en-US" sz="1400" dirty="0"/>
                  <a:t>Note: This can be greater than BFS’s </a:t>
                </a:r>
                <a:r>
                  <a:rPr lang="en-US" sz="1400" i="1" dirty="0"/>
                  <a:t>O</a:t>
                </a:r>
                <a:r>
                  <a:rPr lang="en-US" sz="1400" dirty="0"/>
                  <a:t>(</a:t>
                </a:r>
                <a:r>
                  <a:rPr lang="en-US" sz="1400" i="1" dirty="0"/>
                  <a:t>b</a:t>
                </a:r>
                <a:r>
                  <a:rPr lang="en-US" sz="1400" i="1" baseline="30000" dirty="0"/>
                  <a:t>d</a:t>
                </a:r>
                <a:r>
                  <a:rPr lang="en-US" sz="1400" dirty="0"/>
                  <a:t>): the search can explore long paths consisting of small steps before exploring shorter paths consisting of larger steps.</a:t>
                </a:r>
              </a:p>
              <a:p>
                <a:pPr>
                  <a:lnSpc>
                    <a:spcPct val="90000"/>
                  </a:lnSpc>
                </a:pPr>
                <a:endParaRPr lang="en-US" sz="1600" b="1" dirty="0">
                  <a:solidFill>
                    <a:srgbClr val="FF0000"/>
                  </a:solidFill>
                </a:endParaRPr>
              </a:p>
              <a:p>
                <a:pPr>
                  <a:lnSpc>
                    <a:spcPct val="90000"/>
                  </a:lnSpc>
                </a:pPr>
                <a:r>
                  <a:rPr lang="en-US" sz="1600" b="1" dirty="0">
                    <a:solidFill>
                      <a:srgbClr val="FF0000"/>
                    </a:solidFill>
                  </a:rPr>
                  <a:t>Space? </a:t>
                </a:r>
              </a:p>
              <a:p>
                <a:pPr lvl="1">
                  <a:lnSpc>
                    <a:spcPct val="90000"/>
                  </a:lnSpc>
                  <a:buNone/>
                </a:pPr>
                <a:r>
                  <a:rPr lang="en-US" sz="1400" i="1" dirty="0"/>
                  <a:t>O</a:t>
                </a:r>
                <a:r>
                  <a:rPr lang="en-US" sz="1400" dirty="0"/>
                  <a:t>(</a:t>
                </a:r>
                <a:r>
                  <a:rPr lang="en-US" sz="1400" i="1" dirty="0"/>
                  <a:t>b</a:t>
                </a:r>
                <a:r>
                  <a:rPr lang="en-US" sz="1400" i="1" baseline="30000" dirty="0"/>
                  <a:t>1+C*/ </a:t>
                </a:r>
                <a:r>
                  <a:rPr lang="el-GR" sz="1400" i="1" baseline="30000" dirty="0">
                    <a:cs typeface="Calibri" panose="020F0502020204030204" pitchFamily="34" charset="0"/>
                  </a:rPr>
                  <a:t>ε</a:t>
                </a:r>
                <a:r>
                  <a:rPr lang="en-US" sz="1400" dirty="0"/>
                  <a:t>)</a:t>
                </a:r>
              </a:p>
              <a:p>
                <a:pPr lvl="1">
                  <a:lnSpc>
                    <a:spcPct val="90000"/>
                  </a:lnSpc>
                  <a:buNone/>
                </a:pPr>
                <a:endParaRPr lang="en-US" sz="1400" dirty="0"/>
              </a:p>
              <a:p>
                <a:pPr>
                  <a:buNone/>
                </a:pPr>
                <a:r>
                  <a:rPr lang="en-US" sz="1600" dirty="0"/>
                  <a:t>See </a:t>
                </a:r>
                <a:r>
                  <a:rPr lang="en-US" sz="1600" dirty="0">
                    <a:hlinkClick r:id="rId3"/>
                  </a:rPr>
                  <a:t>Dijkstra's algorithm on Wikipedia</a:t>
                </a:r>
                <a:r>
                  <a:rPr lang="en-US" sz="1600" dirty="0"/>
                  <a:t> </a:t>
                </a:r>
              </a:p>
            </p:txBody>
          </p:sp>
        </mc:Choice>
        <mc:Fallback xmlns="">
          <p:sp>
            <p:nvSpPr>
              <p:cNvPr id="31747" name="Rectangle 3"/>
              <p:cNvSpPr>
                <a:spLocks noGrp="1" noRot="1" noChangeAspect="1" noMove="1" noResize="1" noEditPoints="1" noAdjustHandles="1" noChangeArrowheads="1" noChangeShapeType="1" noTextEdit="1"/>
              </p:cNvSpPr>
              <p:nvPr>
                <p:ph idx="1"/>
              </p:nvPr>
            </p:nvSpPr>
            <p:spPr>
              <a:xfrm>
                <a:off x="628650" y="1600200"/>
                <a:ext cx="7886700" cy="5105400"/>
              </a:xfrm>
              <a:blipFill>
                <a:blip r:embed="rId4"/>
                <a:stretch>
                  <a:fillRect l="-309" t="-1434" r="-77"/>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DB2C96D9-6F99-4670-9C8D-1F23FF85BED6}"/>
              </a:ext>
            </a:extLst>
          </p:cNvPr>
          <p:cNvSpPr/>
          <p:nvPr/>
        </p:nvSpPr>
        <p:spPr>
          <a:xfrm>
            <a:off x="6000750" y="2929480"/>
            <a:ext cx="2514600" cy="6955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a:lnSpc>
                <a:spcPct val="90000"/>
              </a:lnSpc>
            </a:pPr>
            <a:r>
              <a:rPr lang="en-US" sz="1400" i="1" dirty="0"/>
              <a:t>d: </a:t>
            </a:r>
            <a:r>
              <a:rPr lang="en-US" sz="1400" dirty="0"/>
              <a:t>depth of the optimal solution</a:t>
            </a:r>
          </a:p>
          <a:p>
            <a:pPr>
              <a:lnSpc>
                <a:spcPct val="90000"/>
              </a:lnSpc>
            </a:pPr>
            <a:r>
              <a:rPr lang="en-US" sz="1400" i="1" dirty="0"/>
              <a:t>m: </a:t>
            </a:r>
            <a:r>
              <a:rPr lang="en-US" sz="1400" dirty="0"/>
              <a:t>max. depth of tree</a:t>
            </a:r>
          </a:p>
          <a:p>
            <a:r>
              <a:rPr lang="en-US" sz="1400" i="1" dirty="0"/>
              <a:t>b:</a:t>
            </a:r>
            <a:r>
              <a:rPr lang="en-US" sz="1400" dirty="0"/>
              <a:t> maximum branching factor</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778E-116C-4A58-BEA9-76E3144E1FE8}"/>
              </a:ext>
            </a:extLst>
          </p:cNvPr>
          <p:cNvSpPr>
            <a:spLocks noGrp="1"/>
          </p:cNvSpPr>
          <p:nvPr>
            <p:ph type="title"/>
          </p:nvPr>
        </p:nvSpPr>
        <p:spPr/>
        <p:txBody>
          <a:bodyPr/>
          <a:lstStyle/>
          <a:p>
            <a:r>
              <a:rPr lang="en-US" dirty="0"/>
              <a:t>Implementation: Best-First Search Strategy</a:t>
            </a:r>
          </a:p>
        </p:txBody>
      </p:sp>
      <p:sp>
        <p:nvSpPr>
          <p:cNvPr id="6" name="Slide Number Placeholder 5">
            <a:extLst>
              <a:ext uri="{FF2B5EF4-FFF2-40B4-BE49-F238E27FC236}">
                <a16:creationId xmlns:a16="http://schemas.microsoft.com/office/drawing/2014/main" id="{44E064F9-98BA-4E2A-A11B-578018FD1F64}"/>
              </a:ext>
            </a:extLst>
          </p:cNvPr>
          <p:cNvSpPr>
            <a:spLocks noGrp="1"/>
          </p:cNvSpPr>
          <p:nvPr>
            <p:ph type="sldNum" sz="quarter" idx="12"/>
          </p:nvPr>
        </p:nvSpPr>
        <p:spPr>
          <a:xfrm>
            <a:off x="6457950" y="6340475"/>
            <a:ext cx="2057400" cy="365125"/>
          </a:xfrm>
        </p:spPr>
        <p:txBody>
          <a:bodyPr/>
          <a:lstStyle/>
          <a:p>
            <a:fld id="{E97C47EE-1537-423B-A9B2-96D7BC867AC1}" type="slidenum">
              <a:rPr lang="en-US" smtClean="0"/>
              <a:t>42</a:t>
            </a:fld>
            <a:endParaRPr lang="en-US"/>
          </a:p>
        </p:txBody>
      </p:sp>
      <p:pic>
        <p:nvPicPr>
          <p:cNvPr id="7" name="Picture 6">
            <a:extLst>
              <a:ext uri="{FF2B5EF4-FFF2-40B4-BE49-F238E27FC236}">
                <a16:creationId xmlns:a16="http://schemas.microsoft.com/office/drawing/2014/main" id="{6F7C17AE-CAAB-437C-963E-1F1ED4EF3F4F}"/>
              </a:ext>
            </a:extLst>
          </p:cNvPr>
          <p:cNvPicPr>
            <a:picLocks noChangeAspect="1"/>
          </p:cNvPicPr>
          <p:nvPr/>
        </p:nvPicPr>
        <p:blipFill rotWithShape="1">
          <a:blip r:embed="rId2"/>
          <a:srcRect b="32419"/>
          <a:stretch/>
        </p:blipFill>
        <p:spPr>
          <a:xfrm>
            <a:off x="800101" y="2727203"/>
            <a:ext cx="6896100" cy="3197346"/>
          </a:xfrm>
          <a:prstGeom prst="rect">
            <a:avLst/>
          </a:prstGeom>
        </p:spPr>
        <p:style>
          <a:lnRef idx="2">
            <a:schemeClr val="accent2"/>
          </a:lnRef>
          <a:fillRef idx="1">
            <a:schemeClr val="lt1"/>
          </a:fillRef>
          <a:effectRef idx="0">
            <a:schemeClr val="accent2"/>
          </a:effectRef>
          <a:fontRef idx="minor">
            <a:schemeClr val="dk1"/>
          </a:fontRef>
        </p:style>
      </p:pic>
      <p:pic>
        <p:nvPicPr>
          <p:cNvPr id="9" name="Picture 8">
            <a:extLst>
              <a:ext uri="{FF2B5EF4-FFF2-40B4-BE49-F238E27FC236}">
                <a16:creationId xmlns:a16="http://schemas.microsoft.com/office/drawing/2014/main" id="{438F9036-57F1-4C99-AE93-8BB0D0007B5B}"/>
              </a:ext>
            </a:extLst>
          </p:cNvPr>
          <p:cNvPicPr>
            <a:picLocks noChangeAspect="1"/>
          </p:cNvPicPr>
          <p:nvPr/>
        </p:nvPicPr>
        <p:blipFill>
          <a:blip r:embed="rId3"/>
          <a:stretch>
            <a:fillRect/>
          </a:stretch>
        </p:blipFill>
        <p:spPr>
          <a:xfrm>
            <a:off x="800102" y="1788941"/>
            <a:ext cx="6896099" cy="708873"/>
          </a:xfrm>
          <a:prstGeom prst="rect">
            <a:avLst/>
          </a:prstGeom>
        </p:spPr>
        <p:style>
          <a:lnRef idx="2">
            <a:schemeClr val="accent2"/>
          </a:lnRef>
          <a:fillRef idx="1">
            <a:schemeClr val="lt1"/>
          </a:fillRef>
          <a:effectRef idx="0">
            <a:schemeClr val="accent2"/>
          </a:effectRef>
          <a:fontRef idx="minor">
            <a:schemeClr val="dk1"/>
          </a:fontRef>
        </p:style>
      </p:pic>
      <p:sp>
        <p:nvSpPr>
          <p:cNvPr id="10" name="Speech Bubble: Rectangle with Corners Rounded 9">
            <a:extLst>
              <a:ext uri="{FF2B5EF4-FFF2-40B4-BE49-F238E27FC236}">
                <a16:creationId xmlns:a16="http://schemas.microsoft.com/office/drawing/2014/main" id="{1CCC5912-F481-427C-8D65-4F8A17B66501}"/>
              </a:ext>
            </a:extLst>
          </p:cNvPr>
          <p:cNvSpPr/>
          <p:nvPr/>
        </p:nvSpPr>
        <p:spPr>
          <a:xfrm>
            <a:off x="6286500" y="5391149"/>
            <a:ext cx="2705100" cy="1222375"/>
          </a:xfrm>
          <a:prstGeom prst="wedgeRoundRectCallout">
            <a:avLst>
              <a:gd name="adj1" fmla="val -69529"/>
              <a:gd name="adj2" fmla="val -7130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This check is added to BFS! It visits a node again if it can be reached by a better (cheaper) path.</a:t>
            </a:r>
          </a:p>
        </p:txBody>
      </p:sp>
      <p:sp>
        <p:nvSpPr>
          <p:cNvPr id="4" name="Rectangle 3">
            <a:extLst>
              <a:ext uri="{FF2B5EF4-FFF2-40B4-BE49-F238E27FC236}">
                <a16:creationId xmlns:a16="http://schemas.microsoft.com/office/drawing/2014/main" id="{0E198654-E598-446C-949F-CE7BB79A8003}"/>
              </a:ext>
            </a:extLst>
          </p:cNvPr>
          <p:cNvSpPr/>
          <p:nvPr/>
        </p:nvSpPr>
        <p:spPr>
          <a:xfrm>
            <a:off x="2133600" y="3257549"/>
            <a:ext cx="11430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863B32-1384-4BAF-80CC-FCB326C1908A}"/>
              </a:ext>
            </a:extLst>
          </p:cNvPr>
          <p:cNvSpPr/>
          <p:nvPr/>
        </p:nvSpPr>
        <p:spPr>
          <a:xfrm>
            <a:off x="3352800" y="4857749"/>
            <a:ext cx="34290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7F7389-B3C3-48CD-B248-7F7007C75B76}"/>
              </a:ext>
            </a:extLst>
          </p:cNvPr>
          <p:cNvSpPr/>
          <p:nvPr/>
        </p:nvSpPr>
        <p:spPr>
          <a:xfrm>
            <a:off x="4114800" y="2800349"/>
            <a:ext cx="2286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B8D264A-08AF-4F7D-BAF2-F6130A073787}"/>
              </a:ext>
            </a:extLst>
          </p:cNvPr>
          <p:cNvSpPr/>
          <p:nvPr/>
        </p:nvSpPr>
        <p:spPr>
          <a:xfrm>
            <a:off x="4276959" y="2104762"/>
            <a:ext cx="1009652" cy="239713"/>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4" name="Speech Bubble: Rectangle with Corners Rounded 13">
            <a:extLst>
              <a:ext uri="{FF2B5EF4-FFF2-40B4-BE49-F238E27FC236}">
                <a16:creationId xmlns:a16="http://schemas.microsoft.com/office/drawing/2014/main" id="{CA625B60-3F86-43F3-886B-B90F8A7C31AA}"/>
              </a:ext>
            </a:extLst>
          </p:cNvPr>
          <p:cNvSpPr/>
          <p:nvPr/>
        </p:nvSpPr>
        <p:spPr>
          <a:xfrm>
            <a:off x="6275349" y="3765921"/>
            <a:ext cx="2705100" cy="1018682"/>
          </a:xfrm>
          <a:prstGeom prst="wedgeRoundRectCallout">
            <a:avLst>
              <a:gd name="adj1" fmla="val -128283"/>
              <a:gd name="adj2" fmla="val -8456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The order for expanding the frontier is  determined by </a:t>
            </a:r>
            <a:r>
              <a:rPr lang="en-US" sz="1600" i="1" dirty="0"/>
              <a:t>f(n) </a:t>
            </a:r>
            <a:r>
              <a:rPr lang="en-US" sz="1600" dirty="0"/>
              <a:t>= path cost from the initial state to node </a:t>
            </a:r>
            <a:r>
              <a:rPr lang="en-US" sz="1600" i="1" dirty="0"/>
              <a:t>n</a:t>
            </a:r>
            <a:r>
              <a:rPr lang="en-US" sz="1600" dirty="0"/>
              <a:t>.</a:t>
            </a:r>
          </a:p>
        </p:txBody>
      </p:sp>
      <p:sp>
        <p:nvSpPr>
          <p:cNvPr id="8" name="TextBox 7">
            <a:extLst>
              <a:ext uri="{FF2B5EF4-FFF2-40B4-BE49-F238E27FC236}">
                <a16:creationId xmlns:a16="http://schemas.microsoft.com/office/drawing/2014/main" id="{BD5EA7BA-7A0E-4980-87F2-90835921ACC0}"/>
              </a:ext>
            </a:extLst>
          </p:cNvPr>
          <p:cNvSpPr txBox="1"/>
          <p:nvPr/>
        </p:nvSpPr>
        <p:spPr>
          <a:xfrm>
            <a:off x="726632" y="5927603"/>
            <a:ext cx="2626168" cy="338554"/>
          </a:xfrm>
          <a:prstGeom prst="rect">
            <a:avLst/>
          </a:prstGeom>
          <a:noFill/>
        </p:spPr>
        <p:txBody>
          <a:bodyPr wrap="none" rtlCol="0">
            <a:spAutoFit/>
          </a:bodyPr>
          <a:lstStyle/>
          <a:p>
            <a:r>
              <a:rPr lang="en-US" sz="1600" dirty="0"/>
              <a:t>See BFS for function EXPAND.</a:t>
            </a:r>
          </a:p>
        </p:txBody>
      </p:sp>
      <p:cxnSp>
        <p:nvCxnSpPr>
          <p:cNvPr id="5" name="Straight Arrow Connector 4">
            <a:extLst>
              <a:ext uri="{FF2B5EF4-FFF2-40B4-BE49-F238E27FC236}">
                <a16:creationId xmlns:a16="http://schemas.microsoft.com/office/drawing/2014/main" id="{F5E84C67-3438-4AA3-8F22-60E274BA8027}"/>
              </a:ext>
            </a:extLst>
          </p:cNvPr>
          <p:cNvCxnSpPr>
            <a:endCxn id="7" idx="0"/>
          </p:cNvCxnSpPr>
          <p:nvPr/>
        </p:nvCxnSpPr>
        <p:spPr>
          <a:xfrm flipH="1">
            <a:off x="4248151" y="2344475"/>
            <a:ext cx="400049" cy="38272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 name="TextBox 2">
            <a:extLst>
              <a:ext uri="{FF2B5EF4-FFF2-40B4-BE49-F238E27FC236}">
                <a16:creationId xmlns:a16="http://schemas.microsoft.com/office/drawing/2014/main" id="{86329B51-8389-A502-C31D-180916FD9D15}"/>
              </a:ext>
            </a:extLst>
          </p:cNvPr>
          <p:cNvSpPr txBox="1"/>
          <p:nvPr/>
        </p:nvSpPr>
        <p:spPr>
          <a:xfrm>
            <a:off x="628650" y="1304972"/>
            <a:ext cx="4531168" cy="338554"/>
          </a:xfrm>
          <a:prstGeom prst="rect">
            <a:avLst/>
          </a:prstGeom>
          <a:noFill/>
        </p:spPr>
        <p:txBody>
          <a:bodyPr wrap="square" rtlCol="0">
            <a:spAutoFit/>
          </a:bodyPr>
          <a:lstStyle/>
          <a:p>
            <a:r>
              <a:rPr lang="en-US" sz="1600" b="1" dirty="0"/>
              <a:t>Note</a:t>
            </a:r>
            <a:r>
              <a:rPr lang="en-US" sz="1600" dirty="0"/>
              <a:t>: This generalizes Breadth-First-Search</a:t>
            </a:r>
          </a:p>
        </p:txBody>
      </p:sp>
    </p:spTree>
    <p:extLst>
      <p:ext uri="{BB962C8B-B14F-4D97-AF65-F5344CB8AC3E}">
        <p14:creationId xmlns:p14="http://schemas.microsoft.com/office/powerpoint/2010/main" val="7267379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6C4D7-A72B-B7BA-23D0-AADFFB809C13}"/>
            </a:ext>
          </a:extLst>
        </p:cNvPr>
        <p:cNvGrpSpPr/>
        <p:nvPr/>
      </p:nvGrpSpPr>
      <p:grpSpPr>
        <a:xfrm>
          <a:off x="0" y="0"/>
          <a:ext cx="0" cy="0"/>
          <a:chOff x="0" y="0"/>
          <a:chExt cx="0" cy="0"/>
        </a:xfrm>
      </p:grpSpPr>
      <p:pic>
        <p:nvPicPr>
          <p:cNvPr id="1026" name="Picture 2" descr="Choose A Path Stock Photos And Images - 123RF">
            <a:extLst>
              <a:ext uri="{FF2B5EF4-FFF2-40B4-BE49-F238E27FC236}">
                <a16:creationId xmlns:a16="http://schemas.microsoft.com/office/drawing/2014/main" id="{37F1C367-FAD8-DE34-D253-74FF1141165C}"/>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a:stretch/>
        </p:blipFill>
        <p:spPr bwMode="auto">
          <a:xfrm>
            <a:off x="20" y="1"/>
            <a:ext cx="9143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6">
            <a:extLst>
              <a:ext uri="{FF2B5EF4-FFF2-40B4-BE49-F238E27FC236}">
                <a16:creationId xmlns:a16="http://schemas.microsoft.com/office/drawing/2014/main" id="{9C1047C0-7FF7-58C0-B54C-728F730191FB}"/>
              </a:ext>
            </a:extLst>
          </p:cNvPr>
          <p:cNvSpPr>
            <a:spLocks noGrp="1"/>
          </p:cNvSpPr>
          <p:nvPr>
            <p:ph type="title"/>
          </p:nvPr>
        </p:nvSpPr>
        <p:spPr>
          <a:xfrm>
            <a:off x="914400" y="76200"/>
            <a:ext cx="6858000" cy="1011238"/>
          </a:xfrm>
        </p:spPr>
        <p:txBody>
          <a:bodyPr vert="horz" lIns="91440" tIns="45720" rIns="91440" bIns="45720" rtlCol="0" anchor="b">
            <a:normAutofit/>
          </a:bodyPr>
          <a:lstStyle/>
          <a:p>
            <a:pPr algn="ctr" defTabSz="914400"/>
            <a:r>
              <a:rPr lang="en-US" sz="6000" b="1" dirty="0">
                <a:solidFill>
                  <a:srgbClr val="FFFFFF"/>
                </a:solidFill>
              </a:rPr>
              <a:t>Uninformed Search</a:t>
            </a:r>
          </a:p>
        </p:txBody>
      </p:sp>
      <p:sp>
        <p:nvSpPr>
          <p:cNvPr id="3" name="TextBox 2">
            <a:extLst>
              <a:ext uri="{FF2B5EF4-FFF2-40B4-BE49-F238E27FC236}">
                <a16:creationId xmlns:a16="http://schemas.microsoft.com/office/drawing/2014/main" id="{D7AECE87-AAFF-E224-C9B0-81EC6D79F9E2}"/>
              </a:ext>
            </a:extLst>
          </p:cNvPr>
          <p:cNvSpPr txBox="1"/>
          <p:nvPr/>
        </p:nvSpPr>
        <p:spPr>
          <a:xfrm>
            <a:off x="3276600" y="6165502"/>
            <a:ext cx="2971800" cy="461665"/>
          </a:xfrm>
          <a:prstGeom prst="rect">
            <a:avLst/>
          </a:prstGeom>
          <a:noFill/>
        </p:spPr>
        <p:txBody>
          <a:bodyPr wrap="square">
            <a:spAutoFit/>
          </a:bodyPr>
          <a:lstStyle/>
          <a:p>
            <a:pPr algn="ctr"/>
            <a:r>
              <a:rPr lang="en-US" sz="2400" dirty="0">
                <a:solidFill>
                  <a:srgbClr val="FFFFFF"/>
                </a:solidFill>
              </a:rPr>
              <a:t>Depth-First Search</a:t>
            </a:r>
            <a:endParaRPr lang="en-US" sz="2400" dirty="0"/>
          </a:p>
        </p:txBody>
      </p:sp>
    </p:spTree>
    <p:extLst>
      <p:ext uri="{BB962C8B-B14F-4D97-AF65-F5344CB8AC3E}">
        <p14:creationId xmlns:p14="http://schemas.microsoft.com/office/powerpoint/2010/main" val="330186963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EDE0D-C919-424A-9D58-734DBE89FA8C}"/>
              </a:ext>
            </a:extLst>
          </p:cNvPr>
          <p:cNvSpPr>
            <a:spLocks noGrp="1"/>
          </p:cNvSpPr>
          <p:nvPr>
            <p:ph type="title"/>
          </p:nvPr>
        </p:nvSpPr>
        <p:spPr>
          <a:xfrm>
            <a:off x="628650" y="365126"/>
            <a:ext cx="2343150" cy="1325563"/>
          </a:xfrm>
        </p:spPr>
        <p:txBody>
          <a:bodyPr/>
          <a:lstStyle/>
          <a:p>
            <a:r>
              <a:rPr lang="en-US" dirty="0"/>
              <a:t>Depth-First Search (DFS)</a:t>
            </a:r>
          </a:p>
        </p:txBody>
      </p:sp>
      <p:sp>
        <p:nvSpPr>
          <p:cNvPr id="3" name="Content Placeholder 2">
            <a:extLst>
              <a:ext uri="{FF2B5EF4-FFF2-40B4-BE49-F238E27FC236}">
                <a16:creationId xmlns:a16="http://schemas.microsoft.com/office/drawing/2014/main" id="{3A70A56C-8F9C-4D35-94FD-EAECDC56E6A8}"/>
              </a:ext>
            </a:extLst>
          </p:cNvPr>
          <p:cNvSpPr>
            <a:spLocks noGrp="1"/>
          </p:cNvSpPr>
          <p:nvPr>
            <p:ph idx="1"/>
          </p:nvPr>
        </p:nvSpPr>
        <p:spPr>
          <a:xfrm>
            <a:off x="628650" y="1825625"/>
            <a:ext cx="2114550" cy="4351338"/>
          </a:xfrm>
        </p:spPr>
        <p:txBody>
          <a:bodyPr>
            <a:normAutofit fontScale="92500" lnSpcReduction="20000"/>
          </a:bodyPr>
          <a:lstStyle/>
          <a:p>
            <a:r>
              <a:rPr lang="en-US" sz="2000" b="1" dirty="0"/>
              <a:t>Expansion rule</a:t>
            </a:r>
            <a:r>
              <a:rPr lang="en-US" sz="2000" dirty="0"/>
              <a:t>: Expand deepest unexpanded node in the frontier (last added).</a:t>
            </a:r>
          </a:p>
          <a:p>
            <a:r>
              <a:rPr lang="en-US" sz="2000" b="1" dirty="0"/>
              <a:t>Frontier</a:t>
            </a:r>
            <a:r>
              <a:rPr lang="en-US" sz="2000" dirty="0"/>
              <a:t>: </a:t>
            </a:r>
            <a:r>
              <a:rPr lang="en-US" sz="2000" b="1" dirty="0"/>
              <a:t>stack</a:t>
            </a:r>
            <a:r>
              <a:rPr lang="en-US" sz="2000" dirty="0"/>
              <a:t> (LIFO)</a:t>
            </a:r>
          </a:p>
          <a:p>
            <a:r>
              <a:rPr lang="en-US" sz="2000" b="1" dirty="0">
                <a:solidFill>
                  <a:srgbClr val="FF0000"/>
                </a:solidFill>
              </a:rPr>
              <a:t>No reached data structure! </a:t>
            </a:r>
            <a:br>
              <a:rPr lang="en-US" sz="2000" b="1" dirty="0">
                <a:solidFill>
                  <a:srgbClr val="FF0000"/>
                </a:solidFill>
              </a:rPr>
            </a:br>
            <a:br>
              <a:rPr lang="en-US" sz="2000" b="1" dirty="0">
                <a:solidFill>
                  <a:srgbClr val="FF0000"/>
                </a:solidFill>
              </a:rPr>
            </a:br>
            <a:r>
              <a:rPr lang="en-US" sz="2000" b="1" dirty="0"/>
              <a:t>Cycle checking </a:t>
            </a:r>
            <a:r>
              <a:rPr lang="en-US" sz="2000" dirty="0"/>
              <a:t>checks only the current path. </a:t>
            </a:r>
            <a:br>
              <a:rPr lang="en-US" sz="2000" dirty="0"/>
            </a:br>
            <a:br>
              <a:rPr lang="en-US" sz="2000" dirty="0"/>
            </a:br>
            <a:r>
              <a:rPr lang="en-US" sz="2000" b="1" dirty="0"/>
              <a:t>Redundant paths </a:t>
            </a:r>
            <a:r>
              <a:rPr lang="en-US" sz="2000" dirty="0"/>
              <a:t>can not be identified and lead to replicated work. </a:t>
            </a:r>
            <a:endParaRPr lang="en-US" sz="2400" dirty="0"/>
          </a:p>
          <a:p>
            <a:endParaRPr lang="en-US" dirty="0"/>
          </a:p>
        </p:txBody>
      </p:sp>
      <p:pic>
        <p:nvPicPr>
          <p:cNvPr id="4" name="Picture 3">
            <a:extLst>
              <a:ext uri="{FF2B5EF4-FFF2-40B4-BE49-F238E27FC236}">
                <a16:creationId xmlns:a16="http://schemas.microsoft.com/office/drawing/2014/main" id="{4F3E8888-6463-47FB-AB16-25AF11291810}"/>
              </a:ext>
            </a:extLst>
          </p:cNvPr>
          <p:cNvPicPr>
            <a:picLocks noChangeAspect="1"/>
          </p:cNvPicPr>
          <p:nvPr/>
        </p:nvPicPr>
        <p:blipFill>
          <a:blip r:embed="rId2"/>
          <a:stretch>
            <a:fillRect/>
          </a:stretch>
        </p:blipFill>
        <p:spPr>
          <a:xfrm>
            <a:off x="2819400" y="457200"/>
            <a:ext cx="6165376" cy="5943600"/>
          </a:xfrm>
          <a:prstGeom prst="rect">
            <a:avLst/>
          </a:prstGeom>
        </p:spPr>
      </p:pic>
    </p:spTree>
    <p:extLst>
      <p:ext uri="{BB962C8B-B14F-4D97-AF65-F5344CB8AC3E}">
        <p14:creationId xmlns:p14="http://schemas.microsoft.com/office/powerpoint/2010/main" val="6519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6AD6C-AEE9-4E04-B1F4-A923B66B8685}"/>
              </a:ext>
            </a:extLst>
          </p:cNvPr>
          <p:cNvSpPr>
            <a:spLocks noGrp="1"/>
          </p:cNvSpPr>
          <p:nvPr>
            <p:ph type="title"/>
          </p:nvPr>
        </p:nvSpPr>
        <p:spPr/>
        <p:txBody>
          <a:bodyPr/>
          <a:lstStyle/>
          <a:p>
            <a:r>
              <a:rPr lang="en-US" dirty="0"/>
              <a:t>Implementation: DFS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301765E-906E-4BF3-A57E-5E064501538F}"/>
                  </a:ext>
                </a:extLst>
              </p:cNvPr>
              <p:cNvSpPr>
                <a:spLocks noGrp="1"/>
              </p:cNvSpPr>
              <p:nvPr>
                <p:ph idx="1"/>
              </p:nvPr>
            </p:nvSpPr>
            <p:spPr>
              <a:xfrm>
                <a:off x="628650" y="1453732"/>
                <a:ext cx="7886700" cy="1822501"/>
              </a:xfrm>
            </p:spPr>
            <p:txBody>
              <a:bodyPr>
                <a:normAutofit fontScale="77500" lnSpcReduction="20000"/>
              </a:bodyPr>
              <a:lstStyle/>
              <a:p>
                <a:r>
                  <a:rPr lang="en-US" dirty="0"/>
                  <a:t>DFS could be implemented like BFS/Best-first search, just taking the last element from the frontier (LIFO). However, to reduce the space complexity to </a:t>
                </a:r>
                <a14:m>
                  <m:oMath xmlns:m="http://schemas.openxmlformats.org/officeDocument/2006/math">
                    <m:r>
                      <a:rPr lang="en-US" i="1" dirty="0" smtClean="0">
                        <a:latin typeface="Cambria Math" panose="02040503050406030204" pitchFamily="18" charset="0"/>
                      </a:rPr>
                      <m:t>𝑂</m:t>
                    </m:r>
                    <m:r>
                      <a:rPr lang="en-US" i="1" dirty="0" smtClean="0">
                        <a:latin typeface="Cambria Math" panose="02040503050406030204" pitchFamily="18" charset="0"/>
                      </a:rPr>
                      <m:t>(</m:t>
                    </m:r>
                    <m:r>
                      <a:rPr lang="en-US" i="1" dirty="0" smtClean="0">
                        <a:latin typeface="Cambria Math" panose="02040503050406030204" pitchFamily="18" charset="0"/>
                      </a:rPr>
                      <m:t>𝑏𝑚</m:t>
                    </m:r>
                    <m:r>
                      <a:rPr lang="en-US" i="1" dirty="0" smtClean="0">
                        <a:latin typeface="Cambria Math" panose="02040503050406030204" pitchFamily="18" charset="0"/>
                      </a:rPr>
                      <m:t>)</m:t>
                    </m:r>
                  </m:oMath>
                </a14:m>
                <a:r>
                  <a:rPr lang="en-US" i="1" dirty="0"/>
                  <a:t>, </a:t>
                </a:r>
                <a:r>
                  <a:rPr lang="en-US" b="1" dirty="0">
                    <a:solidFill>
                      <a:srgbClr val="FF0000"/>
                    </a:solidFill>
                  </a:rPr>
                  <a:t>no reached data structure can be used!</a:t>
                </a:r>
                <a:r>
                  <a:rPr lang="en-US" dirty="0"/>
                  <a:t> </a:t>
                </a:r>
              </a:p>
              <a:p>
                <a:r>
                  <a:rPr lang="en-US" dirty="0"/>
                  <a:t>Options: </a:t>
                </a:r>
              </a:p>
              <a:p>
                <a:pPr lvl="1"/>
                <a:r>
                  <a:rPr lang="en-US" b="1" dirty="0"/>
                  <a:t>Iterative implementation</a:t>
                </a:r>
                <a:r>
                  <a:rPr lang="en-US" dirty="0"/>
                  <a:t>: Build the tree, and abandoned branches are removed from memory. Cycle checking is only done against the current path. This is similar to Backtracking search.</a:t>
                </a:r>
              </a:p>
              <a:p>
                <a:pPr lvl="1"/>
                <a:r>
                  <a:rPr lang="en-US" dirty="0"/>
                  <a:t>Recursive implementation: Cycle checking is an issue because the current path is stored in the function call stack, which is not accessible to the function. An additional data structure that contains the nodes in the current path can be used.</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mc:Choice>
        <mc:Fallback xmlns="">
          <p:sp>
            <p:nvSpPr>
              <p:cNvPr id="3" name="Content Placeholder 2">
                <a:extLst>
                  <a:ext uri="{FF2B5EF4-FFF2-40B4-BE49-F238E27FC236}">
                    <a16:creationId xmlns:a16="http://schemas.microsoft.com/office/drawing/2014/main" id="{3301765E-906E-4BF3-A57E-5E064501538F}"/>
                  </a:ext>
                </a:extLst>
              </p:cNvPr>
              <p:cNvSpPr>
                <a:spLocks noGrp="1" noRot="1" noChangeAspect="1" noMove="1" noResize="1" noEditPoints="1" noAdjustHandles="1" noChangeArrowheads="1" noChangeShapeType="1" noTextEdit="1"/>
              </p:cNvSpPr>
              <p:nvPr>
                <p:ph idx="1"/>
              </p:nvPr>
            </p:nvSpPr>
            <p:spPr>
              <a:xfrm>
                <a:off x="628650" y="1453732"/>
                <a:ext cx="7886700" cy="1822501"/>
              </a:xfrm>
              <a:blipFill>
                <a:blip r:embed="rId2"/>
                <a:stretch>
                  <a:fillRect l="-309" t="-4348"/>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E61C5808-93A6-4647-A076-DB3072D09DEF}"/>
              </a:ext>
            </a:extLst>
          </p:cNvPr>
          <p:cNvPicPr>
            <a:picLocks noChangeAspect="1"/>
          </p:cNvPicPr>
          <p:nvPr/>
        </p:nvPicPr>
        <p:blipFill>
          <a:blip r:embed="rId3"/>
          <a:stretch>
            <a:fillRect/>
          </a:stretch>
        </p:blipFill>
        <p:spPr>
          <a:xfrm>
            <a:off x="678831" y="3352800"/>
            <a:ext cx="7524750" cy="3090812"/>
          </a:xfrm>
          <a:prstGeom prst="rect">
            <a:avLst/>
          </a:prstGeom>
        </p:spPr>
        <p:style>
          <a:lnRef idx="2">
            <a:schemeClr val="accent2"/>
          </a:lnRef>
          <a:fillRef idx="1">
            <a:schemeClr val="lt1"/>
          </a:fillRef>
          <a:effectRef idx="0">
            <a:schemeClr val="accent2"/>
          </a:effectRef>
          <a:fontRef idx="minor">
            <a:schemeClr val="dk1"/>
          </a:fontRef>
        </p:style>
      </p:pic>
      <p:sp>
        <p:nvSpPr>
          <p:cNvPr id="9" name="Speech Bubble: Rectangle with Corners Rounded 8">
            <a:extLst>
              <a:ext uri="{FF2B5EF4-FFF2-40B4-BE49-F238E27FC236}">
                <a16:creationId xmlns:a16="http://schemas.microsoft.com/office/drawing/2014/main" id="{0509AEDD-D45E-4C06-BAE9-2996AF55A9CA}"/>
              </a:ext>
            </a:extLst>
          </p:cNvPr>
          <p:cNvSpPr/>
          <p:nvPr/>
        </p:nvSpPr>
        <p:spPr>
          <a:xfrm>
            <a:off x="5867400" y="4673133"/>
            <a:ext cx="3200400" cy="1693913"/>
          </a:xfrm>
          <a:prstGeom prst="wedgeRoundRectCallout">
            <a:avLst>
              <a:gd name="adj1" fmla="val -128276"/>
              <a:gd name="adj2" fmla="val -8334"/>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Cycles</a:t>
            </a:r>
            <a:r>
              <a:rPr lang="en-US" sz="1400" dirty="0"/>
              <a:t>: Prevent cycles by checking against the current path. We also need to ensure that the frontier does not contain the same state more than once.</a:t>
            </a:r>
          </a:p>
          <a:p>
            <a:endParaRPr lang="en-US" sz="1400" dirty="0"/>
          </a:p>
          <a:p>
            <a:r>
              <a:rPr lang="en-US" sz="1400" b="1" dirty="0"/>
              <a:t>Redundant paths</a:t>
            </a:r>
            <a:r>
              <a:rPr lang="en-US" sz="1400" dirty="0"/>
              <a:t>: We cannot prevent other redundant paths.</a:t>
            </a:r>
          </a:p>
        </p:txBody>
      </p:sp>
      <p:sp>
        <p:nvSpPr>
          <p:cNvPr id="20" name="TextBox 19">
            <a:extLst>
              <a:ext uri="{FF2B5EF4-FFF2-40B4-BE49-F238E27FC236}">
                <a16:creationId xmlns:a16="http://schemas.microsoft.com/office/drawing/2014/main" id="{3FC2994C-6D52-4ABE-B3F7-03E4BECDA0BD}"/>
              </a:ext>
            </a:extLst>
          </p:cNvPr>
          <p:cNvSpPr txBox="1"/>
          <p:nvPr/>
        </p:nvSpPr>
        <p:spPr>
          <a:xfrm>
            <a:off x="628650" y="6367046"/>
            <a:ext cx="4572000" cy="338554"/>
          </a:xfrm>
          <a:prstGeom prst="rect">
            <a:avLst/>
          </a:prstGeom>
          <a:noFill/>
        </p:spPr>
        <p:txBody>
          <a:bodyPr wrap="square">
            <a:spAutoFit/>
          </a:bodyPr>
          <a:lstStyle/>
          <a:p>
            <a:r>
              <a:rPr lang="en-US" sz="1600" dirty="0"/>
              <a:t>See BFS for function EXPAND.</a:t>
            </a:r>
          </a:p>
        </p:txBody>
      </p:sp>
      <mc:AlternateContent xmlns:mc="http://schemas.openxmlformats.org/markup-compatibility/2006" xmlns:a14="http://schemas.microsoft.com/office/drawing/2010/main">
        <mc:Choice Requires="a14">
          <p:sp>
            <p:nvSpPr>
              <p:cNvPr id="21" name="Speech Bubble: Rectangle with Corners Rounded 20">
                <a:extLst>
                  <a:ext uri="{FF2B5EF4-FFF2-40B4-BE49-F238E27FC236}">
                    <a16:creationId xmlns:a16="http://schemas.microsoft.com/office/drawing/2014/main" id="{B6482B3F-9441-443F-8FD6-D9E33B5552AA}"/>
                  </a:ext>
                </a:extLst>
              </p:cNvPr>
              <p:cNvSpPr/>
              <p:nvPr/>
            </p:nvSpPr>
            <p:spPr>
              <a:xfrm>
                <a:off x="5638800" y="3081388"/>
                <a:ext cx="1742842" cy="271412"/>
              </a:xfrm>
              <a:prstGeom prst="wedgeRoundRectCallout">
                <a:avLst>
                  <a:gd name="adj1" fmla="val -95083"/>
                  <a:gd name="adj2" fmla="val 83958"/>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DFS uses </a:t>
                </a:r>
                <a:r>
                  <a:rPr lang="en-US" sz="1600" dirty="0">
                    <a:latin typeface="Cambria Math" panose="02040503050406030204" pitchFamily="18" charset="0"/>
                    <a:ea typeface="Cambria Math" panose="02040503050406030204" pitchFamily="18" charset="0"/>
                  </a:rPr>
                  <a:t>ℓ </a:t>
                </a:r>
                <a14:m>
                  <m:oMath xmlns:m="http://schemas.openxmlformats.org/officeDocument/2006/math">
                    <m:r>
                      <a:rPr lang="en-US" sz="1600" b="0" i="1" smtClean="0">
                        <a:latin typeface="Cambria Math" panose="02040503050406030204" pitchFamily="18" charset="0"/>
                      </a:rPr>
                      <m:t>=∞</m:t>
                    </m:r>
                  </m:oMath>
                </a14:m>
                <a:endParaRPr lang="en-US" sz="1600" dirty="0"/>
              </a:p>
            </p:txBody>
          </p:sp>
        </mc:Choice>
        <mc:Fallback xmlns="">
          <p:sp>
            <p:nvSpPr>
              <p:cNvPr id="21" name="Speech Bubble: Rectangle with Corners Rounded 20">
                <a:extLst>
                  <a:ext uri="{FF2B5EF4-FFF2-40B4-BE49-F238E27FC236}">
                    <a16:creationId xmlns:a16="http://schemas.microsoft.com/office/drawing/2014/main" id="{B6482B3F-9441-443F-8FD6-D9E33B5552AA}"/>
                  </a:ext>
                </a:extLst>
              </p:cNvPr>
              <p:cNvSpPr>
                <a:spLocks noRot="1" noChangeAspect="1" noMove="1" noResize="1" noEditPoints="1" noAdjustHandles="1" noChangeArrowheads="1" noChangeShapeType="1" noTextEdit="1"/>
              </p:cNvSpPr>
              <p:nvPr/>
            </p:nvSpPr>
            <p:spPr>
              <a:xfrm>
                <a:off x="5638800" y="3081388"/>
                <a:ext cx="1742842" cy="271412"/>
              </a:xfrm>
              <a:prstGeom prst="wedgeRoundRectCallout">
                <a:avLst>
                  <a:gd name="adj1" fmla="val -95083"/>
                  <a:gd name="adj2" fmla="val 83958"/>
                  <a:gd name="adj3" fmla="val 16667"/>
                </a:avLst>
              </a:prstGeom>
              <a:blipFill>
                <a:blip r:embed="rId4"/>
                <a:stretch>
                  <a:fillRect t="-14063"/>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F8F1B3D2-0835-BF3E-7767-B737E560C40E}"/>
              </a:ext>
            </a:extLst>
          </p:cNvPr>
          <p:cNvSpPr/>
          <p:nvPr/>
        </p:nvSpPr>
        <p:spPr>
          <a:xfrm>
            <a:off x="2152650" y="5334000"/>
            <a:ext cx="895350" cy="3048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8C33DF3-50DC-30B2-5B44-8E50DDA828C3}"/>
              </a:ext>
            </a:extLst>
          </p:cNvPr>
          <p:cNvSpPr/>
          <p:nvPr/>
        </p:nvSpPr>
        <p:spPr>
          <a:xfrm>
            <a:off x="2152650" y="3671889"/>
            <a:ext cx="1657350" cy="257124"/>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Speech Bubble: Rectangle with Corners Rounded 5">
            <a:extLst>
              <a:ext uri="{FF2B5EF4-FFF2-40B4-BE49-F238E27FC236}">
                <a16:creationId xmlns:a16="http://schemas.microsoft.com/office/drawing/2014/main" id="{EC9D3023-FE19-6A56-0EEC-558872B9A97C}"/>
              </a:ext>
            </a:extLst>
          </p:cNvPr>
          <p:cNvSpPr/>
          <p:nvPr/>
        </p:nvSpPr>
        <p:spPr>
          <a:xfrm>
            <a:off x="5851070" y="3959878"/>
            <a:ext cx="3200399" cy="584667"/>
          </a:xfrm>
          <a:prstGeom prst="wedgeRoundRectCallout">
            <a:avLst>
              <a:gd name="adj1" fmla="val -141829"/>
              <a:gd name="adj2" fmla="val 3076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Memory management: remove nodes for abandoned branches here!</a:t>
            </a:r>
          </a:p>
        </p:txBody>
      </p:sp>
    </p:spTree>
    <p:extLst>
      <p:ext uri="{BB962C8B-B14F-4D97-AF65-F5344CB8AC3E}">
        <p14:creationId xmlns:p14="http://schemas.microsoft.com/office/powerpoint/2010/main" val="15194027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dirty="0"/>
              <a:t>Time and Space Complexity</a:t>
            </a:r>
            <a:br>
              <a:rPr lang="en-US" dirty="0"/>
            </a:br>
            <a:r>
              <a:rPr lang="en-US" dirty="0"/>
              <a:t>Depth-First Search</a:t>
            </a:r>
          </a:p>
        </p:txBody>
      </p:sp>
      <mc:AlternateContent xmlns:mc="http://schemas.openxmlformats.org/markup-compatibility/2006" xmlns:a14="http://schemas.microsoft.com/office/drawing/2010/main">
        <mc:Choice Requires="a14">
          <p:sp>
            <p:nvSpPr>
              <p:cNvPr id="32771" name="Rectangle 3"/>
              <p:cNvSpPr>
                <a:spLocks noGrp="1" noChangeArrowheads="1"/>
              </p:cNvSpPr>
              <p:nvPr>
                <p:ph idx="1"/>
              </p:nvPr>
            </p:nvSpPr>
            <p:spPr>
              <a:xfrm>
                <a:off x="687319" y="5754915"/>
                <a:ext cx="7886700" cy="720324"/>
              </a:xfrm>
            </p:spPr>
            <p:txBody>
              <a:bodyPr>
                <a:normAutofit fontScale="92500" lnSpcReduction="10000"/>
              </a:bodyPr>
              <a:lstStyle/>
              <a:p>
                <a:r>
                  <a:rPr lang="en-US" sz="2200" dirty="0"/>
                  <a:t>Time:</a:t>
                </a:r>
                <a14:m>
                  <m:oMath xmlns:m="http://schemas.openxmlformats.org/officeDocument/2006/math">
                    <m:r>
                      <a:rPr lang="en-US" sz="2200" b="0" i="0" dirty="0" smtClean="0">
                        <a:latin typeface="Cambria Math" panose="02040503050406030204" pitchFamily="18" charset="0"/>
                      </a:rPr>
                      <m:t>   </m:t>
                    </m:r>
                    <m:r>
                      <a:rPr lang="en-US" sz="2200" i="1" dirty="0">
                        <a:latin typeface="Cambria Math" panose="02040503050406030204" pitchFamily="18" charset="0"/>
                      </a:rPr>
                      <m:t>𝑂</m:t>
                    </m:r>
                    <m:d>
                      <m:dPr>
                        <m:ctrlPr>
                          <a:rPr lang="en-US" sz="2200" i="1" dirty="0">
                            <a:latin typeface="Cambria Math" panose="02040503050406030204" pitchFamily="18" charset="0"/>
                          </a:rPr>
                        </m:ctrlPr>
                      </m:dPr>
                      <m:e>
                        <m:r>
                          <a:rPr lang="en-US" sz="2200" i="1" dirty="0" err="1">
                            <a:latin typeface="Cambria Math" panose="02040503050406030204" pitchFamily="18" charset="0"/>
                          </a:rPr>
                          <m:t>𝑏</m:t>
                        </m:r>
                        <m:r>
                          <a:rPr lang="en-US" sz="2200" i="1" baseline="30000" dirty="0" err="1">
                            <a:latin typeface="Cambria Math" panose="02040503050406030204" pitchFamily="18" charset="0"/>
                          </a:rPr>
                          <m:t>𝑚</m:t>
                        </m:r>
                      </m:e>
                    </m:d>
                  </m:oMath>
                </a14:m>
                <a:r>
                  <a:rPr lang="en-US" sz="2200" dirty="0"/>
                  <a:t> – worst case is expanding all paths.</a:t>
                </a:r>
              </a:p>
              <a:p>
                <a:r>
                  <a:rPr lang="en-US" sz="2200" dirty="0"/>
                  <a:t>Space: </a:t>
                </a:r>
                <a14:m>
                  <m:oMath xmlns:m="http://schemas.openxmlformats.org/officeDocument/2006/math">
                    <m:r>
                      <a:rPr lang="en-US" sz="2200" i="1" dirty="0">
                        <a:latin typeface="Cambria Math" panose="02040503050406030204" pitchFamily="18" charset="0"/>
                      </a:rPr>
                      <m:t>𝑂</m:t>
                    </m:r>
                    <m:r>
                      <a:rPr lang="en-US" sz="2200" i="1" dirty="0">
                        <a:latin typeface="Cambria Math" panose="02040503050406030204" pitchFamily="18" charset="0"/>
                      </a:rPr>
                      <m:t>(</m:t>
                    </m:r>
                    <m:r>
                      <a:rPr lang="en-US" sz="2200" i="1" dirty="0">
                        <a:latin typeface="Cambria Math" panose="02040503050406030204" pitchFamily="18" charset="0"/>
                      </a:rPr>
                      <m:t>𝑏𝑚</m:t>
                    </m:r>
                    <m:r>
                      <a:rPr lang="en-US" sz="2200" i="1" dirty="0">
                        <a:latin typeface="Cambria Math" panose="02040503050406030204" pitchFamily="18" charset="0"/>
                      </a:rPr>
                      <m:t>)</m:t>
                    </m:r>
                  </m:oMath>
                </a14:m>
                <a:r>
                  <a:rPr lang="en-US" sz="2200" dirty="0"/>
                  <a:t> - if it only stores the frontier nodes and the current path.</a:t>
                </a:r>
              </a:p>
              <a:p>
                <a:endParaRPr lang="en-US" sz="2400" dirty="0"/>
              </a:p>
            </p:txBody>
          </p:sp>
        </mc:Choice>
        <mc:Fallback xmlns="">
          <p:sp>
            <p:nvSpPr>
              <p:cNvPr id="32771" name="Rectangle 3"/>
              <p:cNvSpPr>
                <a:spLocks noGrp="1" noRot="1" noChangeAspect="1" noMove="1" noResize="1" noEditPoints="1" noAdjustHandles="1" noChangeArrowheads="1" noChangeShapeType="1" noTextEdit="1"/>
              </p:cNvSpPr>
              <p:nvPr>
                <p:ph idx="1"/>
              </p:nvPr>
            </p:nvSpPr>
            <p:spPr>
              <a:xfrm>
                <a:off x="687319" y="5754915"/>
                <a:ext cx="7886700" cy="720324"/>
              </a:xfrm>
              <a:blipFill>
                <a:blip r:embed="rId3"/>
                <a:stretch>
                  <a:fillRect l="-696" t="-11864" b="-11017"/>
                </a:stretch>
              </a:blipFill>
            </p:spPr>
            <p:txBody>
              <a:bodyPr/>
              <a:lstStyle/>
              <a:p>
                <a:r>
                  <a:rPr lang="en-US">
                    <a:noFill/>
                  </a:rPr>
                  <a:t> </a:t>
                </a:r>
              </a:p>
            </p:txBody>
          </p:sp>
        </mc:Fallback>
      </mc:AlternateContent>
      <p:grpSp>
        <p:nvGrpSpPr>
          <p:cNvPr id="2" name="Group 32"/>
          <p:cNvGrpSpPr/>
          <p:nvPr/>
        </p:nvGrpSpPr>
        <p:grpSpPr>
          <a:xfrm flipH="1">
            <a:off x="1988549" y="1908175"/>
            <a:ext cx="4906044" cy="2406837"/>
            <a:chOff x="3429000" y="3460563"/>
            <a:chExt cx="3352800" cy="1644837"/>
          </a:xfrm>
        </p:grpSpPr>
        <p:cxnSp>
          <p:nvCxnSpPr>
            <p:cNvPr id="24" name="Straight Arrow Connector 23"/>
            <p:cNvCxnSpPr>
              <a:cxnSpLocks/>
              <a:stCxn id="25" idx="3"/>
              <a:endCxn id="32" idx="7"/>
            </p:cNvCxnSpPr>
            <p:nvPr/>
          </p:nvCxnSpPr>
          <p:spPr>
            <a:xfrm flipH="1">
              <a:off x="3689163" y="3720726"/>
              <a:ext cx="927474" cy="591111"/>
            </a:xfrm>
            <a:prstGeom prst="straightConnector1">
              <a:avLst/>
            </a:prstGeom>
            <a:ln w="25400">
              <a:prstDash val="lgDash"/>
              <a:tailEnd type="arrow"/>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4572000" y="3460563"/>
              <a:ext cx="304800" cy="304800"/>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solidFill>
                    <a:schemeClr val="tx1"/>
                  </a:solidFill>
                </a:rPr>
                <a:t>A</a:t>
              </a:r>
            </a:p>
          </p:txBody>
        </p:sp>
        <p:cxnSp>
          <p:nvCxnSpPr>
            <p:cNvPr id="27" name="Straight Arrow Connector 26"/>
            <p:cNvCxnSpPr>
              <a:cxnSpLocks/>
              <a:stCxn id="25" idx="5"/>
              <a:endCxn id="34" idx="1"/>
            </p:cNvCxnSpPr>
            <p:nvPr/>
          </p:nvCxnSpPr>
          <p:spPr>
            <a:xfrm>
              <a:off x="4832163" y="3720726"/>
              <a:ext cx="927474" cy="59111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4953000" y="4800600"/>
              <a:ext cx="304800" cy="304800"/>
            </a:xfrm>
            <a:prstGeom prst="ellipse">
              <a:avLst/>
            </a:prstGeom>
            <a:solidFill>
              <a:schemeClr val="accent1">
                <a:lumMod val="20000"/>
                <a:lumOff val="80000"/>
              </a:schemeClr>
            </a:solidFill>
            <a:ln>
              <a:prstDash val="lgDash"/>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solidFill>
                    <a:schemeClr val="tx1"/>
                  </a:solidFill>
                </a:rPr>
                <a:t>E</a:t>
              </a:r>
            </a:p>
          </p:txBody>
        </p:sp>
        <p:cxnSp>
          <p:nvCxnSpPr>
            <p:cNvPr id="30" name="Straight Arrow Connector 29"/>
            <p:cNvCxnSpPr>
              <a:cxnSpLocks/>
              <a:stCxn id="34" idx="3"/>
              <a:endCxn id="29" idx="7"/>
            </p:cNvCxnSpPr>
            <p:nvPr/>
          </p:nvCxnSpPr>
          <p:spPr>
            <a:xfrm flipH="1">
              <a:off x="5213163" y="4527363"/>
              <a:ext cx="546474" cy="317874"/>
            </a:xfrm>
            <a:prstGeom prst="straightConnector1">
              <a:avLst/>
            </a:prstGeom>
            <a:ln w="25400">
              <a:prstDash val="lgDash"/>
              <a:tailEnd type="arrow"/>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3429000" y="4267200"/>
              <a:ext cx="304800" cy="304800"/>
            </a:xfrm>
            <a:prstGeom prst="ellipse">
              <a:avLst/>
            </a:prstGeom>
            <a:solidFill>
              <a:schemeClr val="accent2">
                <a:lumMod val="40000"/>
                <a:lumOff val="60000"/>
              </a:schemeClr>
            </a:solidFill>
            <a:ln>
              <a:prstDash val="lg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solidFill>
                </a:rPr>
                <a:t>C</a:t>
              </a:r>
              <a:endParaRPr lang="en-US" sz="2400" dirty="0"/>
            </a:p>
          </p:txBody>
        </p:sp>
        <p:cxnSp>
          <p:nvCxnSpPr>
            <p:cNvPr id="33" name="Straight Arrow Connector 32"/>
            <p:cNvCxnSpPr>
              <a:cxnSpLocks/>
              <a:stCxn id="34" idx="5"/>
              <a:endCxn id="36" idx="1"/>
            </p:cNvCxnSpPr>
            <p:nvPr/>
          </p:nvCxnSpPr>
          <p:spPr>
            <a:xfrm>
              <a:off x="5975163" y="4527363"/>
              <a:ext cx="546474" cy="317874"/>
            </a:xfrm>
            <a:prstGeom prst="straightConnector1">
              <a:avLst/>
            </a:prstGeom>
            <a:ln w="25400">
              <a:prstDash val="solid"/>
              <a:tailEnd type="arrow"/>
            </a:ln>
          </p:spPr>
          <p:style>
            <a:lnRef idx="1">
              <a:schemeClr val="accent1"/>
            </a:lnRef>
            <a:fillRef idx="0">
              <a:schemeClr val="accent1"/>
            </a:fillRef>
            <a:effectRef idx="0">
              <a:schemeClr val="accent1"/>
            </a:effectRef>
            <a:fontRef idx="minor">
              <a:schemeClr val="tx1"/>
            </a:fontRef>
          </p:style>
        </p:cxnSp>
        <p:sp>
          <p:nvSpPr>
            <p:cNvPr id="34" name="Oval 33"/>
            <p:cNvSpPr/>
            <p:nvPr/>
          </p:nvSpPr>
          <p:spPr>
            <a:xfrm>
              <a:off x="5715000" y="4267200"/>
              <a:ext cx="304800" cy="304800"/>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solidFill>
                    <a:schemeClr val="tx1"/>
                  </a:solidFill>
                </a:rPr>
                <a:t>B</a:t>
              </a:r>
              <a:endParaRPr lang="en-US" sz="2400" dirty="0"/>
            </a:p>
          </p:txBody>
        </p:sp>
        <p:sp>
          <p:nvSpPr>
            <p:cNvPr id="36" name="Oval 35"/>
            <p:cNvSpPr/>
            <p:nvPr/>
          </p:nvSpPr>
          <p:spPr>
            <a:xfrm>
              <a:off x="6477000" y="4800600"/>
              <a:ext cx="304800" cy="304800"/>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solidFill>
                    <a:schemeClr val="tx1"/>
                  </a:solidFill>
                </a:rPr>
                <a:t>D</a:t>
              </a:r>
            </a:p>
          </p:txBody>
        </p:sp>
      </p:grpSp>
      <p:sp>
        <p:nvSpPr>
          <p:cNvPr id="37" name="Right Arrow 36"/>
          <p:cNvSpPr/>
          <p:nvPr/>
        </p:nvSpPr>
        <p:spPr>
          <a:xfrm flipH="1">
            <a:off x="3505044" y="4773981"/>
            <a:ext cx="446004" cy="4572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75B1B93-1CE0-4F98-A645-A4A4C493D957}"/>
              </a:ext>
            </a:extLst>
          </p:cNvPr>
          <p:cNvSpPr txBox="1"/>
          <p:nvPr/>
        </p:nvSpPr>
        <p:spPr>
          <a:xfrm>
            <a:off x="244060" y="3323709"/>
            <a:ext cx="707245" cy="369332"/>
          </a:xfrm>
          <a:prstGeom prst="rect">
            <a:avLst/>
          </a:prstGeom>
          <a:noFill/>
        </p:spPr>
        <p:txBody>
          <a:bodyPr wrap="none" rtlCol="0">
            <a:spAutoFit/>
          </a:bodyPr>
          <a:lstStyle/>
          <a:p>
            <a:r>
              <a:rPr lang="en-US" dirty="0"/>
              <a:t>m = 3</a:t>
            </a:r>
          </a:p>
        </p:txBody>
      </p:sp>
      <p:sp>
        <p:nvSpPr>
          <p:cNvPr id="4" name="Left Brace 3">
            <a:extLst>
              <a:ext uri="{FF2B5EF4-FFF2-40B4-BE49-F238E27FC236}">
                <a16:creationId xmlns:a16="http://schemas.microsoft.com/office/drawing/2014/main" id="{B7BE99B8-0DE5-4D99-93B6-BE8A89B54C2B}"/>
              </a:ext>
            </a:extLst>
          </p:cNvPr>
          <p:cNvSpPr/>
          <p:nvPr/>
        </p:nvSpPr>
        <p:spPr>
          <a:xfrm>
            <a:off x="990600" y="1752600"/>
            <a:ext cx="169763" cy="341629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Right Brace 4">
            <a:extLst>
              <a:ext uri="{FF2B5EF4-FFF2-40B4-BE49-F238E27FC236}">
                <a16:creationId xmlns:a16="http://schemas.microsoft.com/office/drawing/2014/main" id="{693F8618-D36B-4815-A84B-40D2ED15308B}"/>
              </a:ext>
            </a:extLst>
          </p:cNvPr>
          <p:cNvSpPr/>
          <p:nvPr/>
        </p:nvSpPr>
        <p:spPr>
          <a:xfrm>
            <a:off x="7786600" y="1865336"/>
            <a:ext cx="269187" cy="166723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TextBox 5">
            <a:extLst>
              <a:ext uri="{FF2B5EF4-FFF2-40B4-BE49-F238E27FC236}">
                <a16:creationId xmlns:a16="http://schemas.microsoft.com/office/drawing/2014/main" id="{05E434AD-A887-4ADF-9E65-2B97B4E00869}"/>
              </a:ext>
            </a:extLst>
          </p:cNvPr>
          <p:cNvSpPr txBox="1"/>
          <p:nvPr/>
        </p:nvSpPr>
        <p:spPr>
          <a:xfrm flipH="1">
            <a:off x="8200246" y="2536674"/>
            <a:ext cx="747547" cy="369332"/>
          </a:xfrm>
          <a:prstGeom prst="rect">
            <a:avLst/>
          </a:prstGeom>
          <a:noFill/>
        </p:spPr>
        <p:txBody>
          <a:bodyPr wrap="square" rtlCol="0">
            <a:spAutoFit/>
          </a:bodyPr>
          <a:lstStyle/>
          <a:p>
            <a:r>
              <a:rPr lang="en-US" dirty="0"/>
              <a:t>d = 1</a:t>
            </a:r>
          </a:p>
        </p:txBody>
      </p:sp>
      <p:sp>
        <p:nvSpPr>
          <p:cNvPr id="23" name="TextBox 22">
            <a:extLst>
              <a:ext uri="{FF2B5EF4-FFF2-40B4-BE49-F238E27FC236}">
                <a16:creationId xmlns:a16="http://schemas.microsoft.com/office/drawing/2014/main" id="{2BA14E98-12E5-4207-93AF-FDC840F89787}"/>
              </a:ext>
            </a:extLst>
          </p:cNvPr>
          <p:cNvSpPr txBox="1"/>
          <p:nvPr/>
        </p:nvSpPr>
        <p:spPr>
          <a:xfrm flipH="1">
            <a:off x="2831730" y="4795723"/>
            <a:ext cx="762000" cy="369332"/>
          </a:xfrm>
          <a:prstGeom prst="rect">
            <a:avLst/>
          </a:prstGeom>
          <a:noFill/>
        </p:spPr>
        <p:txBody>
          <a:bodyPr wrap="square" rtlCol="0">
            <a:spAutoFit/>
          </a:bodyPr>
          <a:lstStyle/>
          <a:p>
            <a:r>
              <a:rPr lang="en-US" dirty="0"/>
              <a:t>Goal</a:t>
            </a:r>
          </a:p>
        </p:txBody>
      </p:sp>
      <p:sp>
        <p:nvSpPr>
          <p:cNvPr id="7" name="TextBox 6">
            <a:extLst>
              <a:ext uri="{FF2B5EF4-FFF2-40B4-BE49-F238E27FC236}">
                <a16:creationId xmlns:a16="http://schemas.microsoft.com/office/drawing/2014/main" id="{B09826F2-A058-429F-8387-718D5A59273A}"/>
              </a:ext>
            </a:extLst>
          </p:cNvPr>
          <p:cNvSpPr txBox="1"/>
          <p:nvPr/>
        </p:nvSpPr>
        <p:spPr>
          <a:xfrm flipH="1">
            <a:off x="4692563" y="2508821"/>
            <a:ext cx="644728" cy="369332"/>
          </a:xfrm>
          <a:prstGeom prst="rect">
            <a:avLst/>
          </a:prstGeom>
          <a:noFill/>
        </p:spPr>
        <p:txBody>
          <a:bodyPr wrap="none" rtlCol="0">
            <a:spAutoFit/>
          </a:bodyPr>
          <a:lstStyle/>
          <a:p>
            <a:r>
              <a:rPr lang="en-US" dirty="0"/>
              <a:t>b = 2</a:t>
            </a:r>
          </a:p>
        </p:txBody>
      </p:sp>
      <p:sp>
        <p:nvSpPr>
          <p:cNvPr id="43" name="Oval 42">
            <a:extLst>
              <a:ext uri="{FF2B5EF4-FFF2-40B4-BE49-F238E27FC236}">
                <a16:creationId xmlns:a16="http://schemas.microsoft.com/office/drawing/2014/main" id="{E758BBCA-CCFD-46A6-BB6B-108A2649B9ED}"/>
              </a:ext>
            </a:extLst>
          </p:cNvPr>
          <p:cNvSpPr/>
          <p:nvPr/>
        </p:nvSpPr>
        <p:spPr>
          <a:xfrm flipH="1">
            <a:off x="1533554" y="4714831"/>
            <a:ext cx="446004" cy="446004"/>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2400" dirty="0">
                <a:solidFill>
                  <a:schemeClr val="tx1"/>
                </a:solidFill>
              </a:rPr>
              <a:t>H</a:t>
            </a:r>
            <a:endParaRPr lang="en-US" sz="2400" dirty="0"/>
          </a:p>
        </p:txBody>
      </p:sp>
      <p:cxnSp>
        <p:nvCxnSpPr>
          <p:cNvPr id="44" name="Straight Arrow Connector 43">
            <a:extLst>
              <a:ext uri="{FF2B5EF4-FFF2-40B4-BE49-F238E27FC236}">
                <a16:creationId xmlns:a16="http://schemas.microsoft.com/office/drawing/2014/main" id="{5FD7A41C-EEFE-4F55-B0B1-E10394A4253B}"/>
              </a:ext>
            </a:extLst>
          </p:cNvPr>
          <p:cNvCxnSpPr>
            <a:cxnSpLocks/>
            <a:stCxn id="36" idx="5"/>
            <a:endCxn id="43" idx="0"/>
          </p:cNvCxnSpPr>
          <p:nvPr/>
        </p:nvCxnSpPr>
        <p:spPr>
          <a:xfrm flipH="1">
            <a:off x="1756556" y="4249696"/>
            <a:ext cx="297309" cy="465135"/>
          </a:xfrm>
          <a:prstGeom prst="straightConnector1">
            <a:avLst/>
          </a:prstGeom>
          <a:ln w="25400">
            <a:prstDash val="solid"/>
            <a:tailEnd type="arrow"/>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A2529FC-A025-4D3A-A226-231A033626DF}"/>
              </a:ext>
            </a:extLst>
          </p:cNvPr>
          <p:cNvSpPr txBox="1"/>
          <p:nvPr/>
        </p:nvSpPr>
        <p:spPr>
          <a:xfrm>
            <a:off x="4000855" y="4851752"/>
            <a:ext cx="3849515" cy="369332"/>
          </a:xfrm>
          <a:prstGeom prst="rect">
            <a:avLst/>
          </a:prstGeom>
          <a:noFill/>
        </p:spPr>
        <p:txBody>
          <a:bodyPr wrap="none" rtlCol="0">
            <a:spAutoFit/>
          </a:bodyPr>
          <a:lstStyle/>
          <a:p>
            <a:r>
              <a:rPr lang="en-US" dirty="0"/>
              <a:t>DFS finds this goal first </a:t>
            </a:r>
            <a:r>
              <a:rPr lang="en-US" dirty="0">
                <a:sym typeface="Wingdings" panose="05000000000000000000" pitchFamily="2" charset="2"/>
              </a:rPr>
              <a:t> Not optimal!</a:t>
            </a:r>
          </a:p>
        </p:txBody>
      </p:sp>
      <p:sp>
        <p:nvSpPr>
          <p:cNvPr id="38" name="TextBox 37">
            <a:extLst>
              <a:ext uri="{FF2B5EF4-FFF2-40B4-BE49-F238E27FC236}">
                <a16:creationId xmlns:a16="http://schemas.microsoft.com/office/drawing/2014/main" id="{7BEEE4E0-2498-46A6-A726-879ABF8EC5F3}"/>
              </a:ext>
            </a:extLst>
          </p:cNvPr>
          <p:cNvSpPr txBox="1"/>
          <p:nvPr/>
        </p:nvSpPr>
        <p:spPr>
          <a:xfrm flipH="1">
            <a:off x="6978104" y="3074545"/>
            <a:ext cx="762000" cy="369332"/>
          </a:xfrm>
          <a:prstGeom prst="rect">
            <a:avLst/>
          </a:prstGeom>
          <a:noFill/>
        </p:spPr>
        <p:txBody>
          <a:bodyPr wrap="square" rtlCol="0">
            <a:spAutoFit/>
          </a:bodyPr>
          <a:lstStyle/>
          <a:p>
            <a:r>
              <a:rPr lang="en-US" dirty="0"/>
              <a:t>Goal</a:t>
            </a:r>
          </a:p>
        </p:txBody>
      </p:sp>
      <p:sp>
        <p:nvSpPr>
          <p:cNvPr id="40" name="Rectangle 39">
            <a:extLst>
              <a:ext uri="{FF2B5EF4-FFF2-40B4-BE49-F238E27FC236}">
                <a16:creationId xmlns:a16="http://schemas.microsoft.com/office/drawing/2014/main" id="{CF8A1F6E-9A8A-4F79-8CD2-39B245EC122F}"/>
              </a:ext>
            </a:extLst>
          </p:cNvPr>
          <p:cNvSpPr/>
          <p:nvPr/>
        </p:nvSpPr>
        <p:spPr>
          <a:xfrm>
            <a:off x="6205775" y="514954"/>
            <a:ext cx="2514600" cy="6955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a:lnSpc>
                <a:spcPct val="90000"/>
              </a:lnSpc>
            </a:pPr>
            <a:r>
              <a:rPr lang="en-US" sz="1400" i="1" dirty="0"/>
              <a:t>d: </a:t>
            </a:r>
            <a:r>
              <a:rPr lang="en-US" sz="1400" dirty="0"/>
              <a:t>depth of the optimal solution</a:t>
            </a:r>
          </a:p>
          <a:p>
            <a:pPr>
              <a:lnSpc>
                <a:spcPct val="90000"/>
              </a:lnSpc>
            </a:pPr>
            <a:r>
              <a:rPr lang="en-US" sz="1400" i="1" dirty="0"/>
              <a:t>m: </a:t>
            </a:r>
            <a:r>
              <a:rPr lang="en-US" sz="1400" dirty="0"/>
              <a:t>max. depth of tree</a:t>
            </a:r>
          </a:p>
          <a:p>
            <a:r>
              <a:rPr lang="en-US" sz="1400" i="1" dirty="0"/>
              <a:t>b:</a:t>
            </a:r>
            <a:r>
              <a:rPr lang="en-US" sz="1400" dirty="0"/>
              <a:t> maximum branching factor</a:t>
            </a:r>
          </a:p>
        </p:txBody>
      </p:sp>
      <p:sp>
        <p:nvSpPr>
          <p:cNvPr id="8" name="Oval 7">
            <a:extLst>
              <a:ext uri="{FF2B5EF4-FFF2-40B4-BE49-F238E27FC236}">
                <a16:creationId xmlns:a16="http://schemas.microsoft.com/office/drawing/2014/main" id="{B31A5B61-DA71-BA83-56A8-B097640C2DB7}"/>
              </a:ext>
            </a:extLst>
          </p:cNvPr>
          <p:cNvSpPr/>
          <p:nvPr/>
        </p:nvSpPr>
        <p:spPr>
          <a:xfrm flipH="1">
            <a:off x="2446359" y="4722895"/>
            <a:ext cx="446004" cy="446004"/>
          </a:xfrm>
          <a:prstGeom prst="ellipse">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solidFill>
              </a:rPr>
              <a:t>I</a:t>
            </a:r>
            <a:endParaRPr lang="en-US" sz="2400" dirty="0"/>
          </a:p>
        </p:txBody>
      </p:sp>
      <p:cxnSp>
        <p:nvCxnSpPr>
          <p:cNvPr id="9" name="Straight Arrow Connector 8">
            <a:extLst>
              <a:ext uri="{FF2B5EF4-FFF2-40B4-BE49-F238E27FC236}">
                <a16:creationId xmlns:a16="http://schemas.microsoft.com/office/drawing/2014/main" id="{73344289-98A8-0EBB-02C6-0E87A4FF9F00}"/>
              </a:ext>
            </a:extLst>
          </p:cNvPr>
          <p:cNvCxnSpPr>
            <a:cxnSpLocks/>
            <a:stCxn id="36" idx="3"/>
            <a:endCxn id="8" idx="0"/>
          </p:cNvCxnSpPr>
          <p:nvPr/>
        </p:nvCxnSpPr>
        <p:spPr>
          <a:xfrm>
            <a:off x="2369237" y="4249696"/>
            <a:ext cx="300124" cy="473199"/>
          </a:xfrm>
          <a:prstGeom prst="straightConnector1">
            <a:avLst/>
          </a:prstGeom>
          <a:ln w="25400">
            <a:prstDash val="solid"/>
            <a:tailEnd type="arrow"/>
          </a:ln>
        </p:spPr>
        <p:style>
          <a:lnRef idx="1">
            <a:schemeClr val="accent1"/>
          </a:lnRef>
          <a:fillRef idx="0">
            <a:schemeClr val="accent1"/>
          </a:fillRef>
          <a:effectRef idx="0">
            <a:schemeClr val="accent1"/>
          </a:effectRef>
          <a:fontRef idx="minor">
            <a:schemeClr val="tx1"/>
          </a:fontRef>
        </p:style>
      </p:cxnSp>
      <p:grpSp>
        <p:nvGrpSpPr>
          <p:cNvPr id="10" name="Group 32">
            <a:extLst>
              <a:ext uri="{FF2B5EF4-FFF2-40B4-BE49-F238E27FC236}">
                <a16:creationId xmlns:a16="http://schemas.microsoft.com/office/drawing/2014/main" id="{0096BAD4-953C-7D14-F4D1-3E2708D1C393}"/>
              </a:ext>
            </a:extLst>
          </p:cNvPr>
          <p:cNvGrpSpPr/>
          <p:nvPr/>
        </p:nvGrpSpPr>
        <p:grpSpPr>
          <a:xfrm flipH="1">
            <a:off x="1998132" y="1908726"/>
            <a:ext cx="4906044" cy="2406837"/>
            <a:chOff x="3429000" y="3460563"/>
            <a:chExt cx="3352800" cy="1644837"/>
          </a:xfrm>
        </p:grpSpPr>
        <p:cxnSp>
          <p:nvCxnSpPr>
            <p:cNvPr id="12" name="Straight Arrow Connector 11">
              <a:extLst>
                <a:ext uri="{FF2B5EF4-FFF2-40B4-BE49-F238E27FC236}">
                  <a16:creationId xmlns:a16="http://schemas.microsoft.com/office/drawing/2014/main" id="{3075D5A6-85AC-6108-9317-FA6A8A2C7863}"/>
                </a:ext>
              </a:extLst>
            </p:cNvPr>
            <p:cNvCxnSpPr>
              <a:cxnSpLocks/>
              <a:stCxn id="13" idx="3"/>
              <a:endCxn id="17" idx="7"/>
            </p:cNvCxnSpPr>
            <p:nvPr/>
          </p:nvCxnSpPr>
          <p:spPr>
            <a:xfrm flipH="1">
              <a:off x="3689163" y="3720726"/>
              <a:ext cx="927474" cy="591111"/>
            </a:xfrm>
            <a:prstGeom prst="straightConnector1">
              <a:avLst/>
            </a:prstGeom>
            <a:ln w="25400">
              <a:prstDash val="lgDash"/>
              <a:tailEnd type="arrow"/>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36480177-C2D1-AD63-7CCF-8357ACB23DA2}"/>
                </a:ext>
              </a:extLst>
            </p:cNvPr>
            <p:cNvSpPr/>
            <p:nvPr/>
          </p:nvSpPr>
          <p:spPr>
            <a:xfrm>
              <a:off x="4572000" y="3460563"/>
              <a:ext cx="304800" cy="304800"/>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solidFill>
                    <a:schemeClr val="tx1"/>
                  </a:solidFill>
                </a:rPr>
                <a:t>A</a:t>
              </a:r>
            </a:p>
          </p:txBody>
        </p:sp>
        <p:cxnSp>
          <p:nvCxnSpPr>
            <p:cNvPr id="14" name="Straight Arrow Connector 13">
              <a:extLst>
                <a:ext uri="{FF2B5EF4-FFF2-40B4-BE49-F238E27FC236}">
                  <a16:creationId xmlns:a16="http://schemas.microsoft.com/office/drawing/2014/main" id="{D5F2245D-84C0-FD02-54CF-939C80524CC7}"/>
                </a:ext>
              </a:extLst>
            </p:cNvPr>
            <p:cNvCxnSpPr>
              <a:cxnSpLocks/>
              <a:stCxn id="13" idx="5"/>
              <a:endCxn id="19" idx="1"/>
            </p:cNvCxnSpPr>
            <p:nvPr/>
          </p:nvCxnSpPr>
          <p:spPr>
            <a:xfrm>
              <a:off x="4832163" y="3720726"/>
              <a:ext cx="927474" cy="59111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923558EF-2A6C-207F-84A3-AC27B8D0B79A}"/>
                </a:ext>
              </a:extLst>
            </p:cNvPr>
            <p:cNvSpPr/>
            <p:nvPr/>
          </p:nvSpPr>
          <p:spPr>
            <a:xfrm>
              <a:off x="4953000" y="4800600"/>
              <a:ext cx="304800" cy="304800"/>
            </a:xfrm>
            <a:prstGeom prst="ellipse">
              <a:avLst/>
            </a:prstGeom>
            <a:solidFill>
              <a:schemeClr val="accent1">
                <a:lumMod val="20000"/>
                <a:lumOff val="80000"/>
              </a:schemeClr>
            </a:solidFill>
            <a:ln>
              <a:prstDash val="lgDash"/>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solidFill>
                    <a:schemeClr val="tx1"/>
                  </a:solidFill>
                </a:rPr>
                <a:t>E</a:t>
              </a:r>
            </a:p>
          </p:txBody>
        </p:sp>
        <p:cxnSp>
          <p:nvCxnSpPr>
            <p:cNvPr id="16" name="Straight Arrow Connector 15">
              <a:extLst>
                <a:ext uri="{FF2B5EF4-FFF2-40B4-BE49-F238E27FC236}">
                  <a16:creationId xmlns:a16="http://schemas.microsoft.com/office/drawing/2014/main" id="{79142D5E-3285-06AC-4141-D14D0D4DEB40}"/>
                </a:ext>
              </a:extLst>
            </p:cNvPr>
            <p:cNvCxnSpPr>
              <a:cxnSpLocks/>
              <a:stCxn id="19" idx="3"/>
              <a:endCxn id="15" idx="7"/>
            </p:cNvCxnSpPr>
            <p:nvPr/>
          </p:nvCxnSpPr>
          <p:spPr>
            <a:xfrm flipH="1">
              <a:off x="5213163" y="4527363"/>
              <a:ext cx="546474" cy="317874"/>
            </a:xfrm>
            <a:prstGeom prst="straightConnector1">
              <a:avLst/>
            </a:prstGeom>
            <a:ln w="25400">
              <a:prstDash val="lgDash"/>
              <a:tailEnd type="arrow"/>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7C15D6-4494-7CB3-25D8-3F5A7F41FCEA}"/>
                </a:ext>
              </a:extLst>
            </p:cNvPr>
            <p:cNvSpPr/>
            <p:nvPr/>
          </p:nvSpPr>
          <p:spPr>
            <a:xfrm>
              <a:off x="3429000" y="4267200"/>
              <a:ext cx="304800" cy="304800"/>
            </a:xfrm>
            <a:prstGeom prst="ellipse">
              <a:avLst/>
            </a:prstGeom>
            <a:solidFill>
              <a:schemeClr val="accent2">
                <a:lumMod val="40000"/>
                <a:lumOff val="60000"/>
              </a:schemeClr>
            </a:solidFill>
            <a:ln>
              <a:prstDash val="lg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solidFill>
                </a:rPr>
                <a:t>C</a:t>
              </a:r>
              <a:endParaRPr lang="en-US" sz="2400" dirty="0"/>
            </a:p>
          </p:txBody>
        </p:sp>
        <p:cxnSp>
          <p:nvCxnSpPr>
            <p:cNvPr id="18" name="Straight Arrow Connector 17">
              <a:extLst>
                <a:ext uri="{FF2B5EF4-FFF2-40B4-BE49-F238E27FC236}">
                  <a16:creationId xmlns:a16="http://schemas.microsoft.com/office/drawing/2014/main" id="{7B6FD549-EB2F-CE1D-4DE4-BDD452B53AED}"/>
                </a:ext>
              </a:extLst>
            </p:cNvPr>
            <p:cNvCxnSpPr>
              <a:cxnSpLocks/>
              <a:stCxn id="19" idx="5"/>
              <a:endCxn id="20" idx="1"/>
            </p:cNvCxnSpPr>
            <p:nvPr/>
          </p:nvCxnSpPr>
          <p:spPr>
            <a:xfrm>
              <a:off x="5975163" y="4527363"/>
              <a:ext cx="546474" cy="317874"/>
            </a:xfrm>
            <a:prstGeom prst="straightConnector1">
              <a:avLst/>
            </a:prstGeom>
            <a:ln w="25400">
              <a:prstDash val="solid"/>
              <a:tailEnd type="arrow"/>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6B8ABD5E-5ED0-FE4E-B40E-8E7BC075422F}"/>
                </a:ext>
              </a:extLst>
            </p:cNvPr>
            <p:cNvSpPr/>
            <p:nvPr/>
          </p:nvSpPr>
          <p:spPr>
            <a:xfrm>
              <a:off x="5715000" y="4267200"/>
              <a:ext cx="304800" cy="304800"/>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solidFill>
                    <a:schemeClr val="tx1"/>
                  </a:solidFill>
                </a:rPr>
                <a:t>B</a:t>
              </a:r>
              <a:endParaRPr lang="en-US" sz="2400" dirty="0"/>
            </a:p>
          </p:txBody>
        </p:sp>
        <p:sp>
          <p:nvSpPr>
            <p:cNvPr id="20" name="Oval 19">
              <a:extLst>
                <a:ext uri="{FF2B5EF4-FFF2-40B4-BE49-F238E27FC236}">
                  <a16:creationId xmlns:a16="http://schemas.microsoft.com/office/drawing/2014/main" id="{A053BD07-8D2A-4D42-BE81-5AF7D413F8C3}"/>
                </a:ext>
              </a:extLst>
            </p:cNvPr>
            <p:cNvSpPr/>
            <p:nvPr/>
          </p:nvSpPr>
          <p:spPr>
            <a:xfrm>
              <a:off x="6477000" y="4800600"/>
              <a:ext cx="304800" cy="304800"/>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solidFill>
                    <a:schemeClr val="tx1"/>
                  </a:solidFill>
                </a:rPr>
                <a:t>D</a:t>
              </a:r>
            </a:p>
          </p:txBody>
        </p:sp>
      </p:grpSp>
      <p:sp>
        <p:nvSpPr>
          <p:cNvPr id="21" name="Oval 20">
            <a:extLst>
              <a:ext uri="{FF2B5EF4-FFF2-40B4-BE49-F238E27FC236}">
                <a16:creationId xmlns:a16="http://schemas.microsoft.com/office/drawing/2014/main" id="{695EB84F-B701-F1EA-5EFC-751F6C825FD8}"/>
              </a:ext>
            </a:extLst>
          </p:cNvPr>
          <p:cNvSpPr/>
          <p:nvPr/>
        </p:nvSpPr>
        <p:spPr>
          <a:xfrm flipH="1">
            <a:off x="1543137" y="4715382"/>
            <a:ext cx="446004" cy="446004"/>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2400" dirty="0">
                <a:solidFill>
                  <a:schemeClr val="tx1"/>
                </a:solidFill>
              </a:rPr>
              <a:t>H</a:t>
            </a:r>
            <a:endParaRPr lang="en-US" sz="2400" dirty="0"/>
          </a:p>
        </p:txBody>
      </p:sp>
      <p:cxnSp>
        <p:nvCxnSpPr>
          <p:cNvPr id="22" name="Straight Arrow Connector 21">
            <a:extLst>
              <a:ext uri="{FF2B5EF4-FFF2-40B4-BE49-F238E27FC236}">
                <a16:creationId xmlns:a16="http://schemas.microsoft.com/office/drawing/2014/main" id="{57B8E4B7-C9A7-E649-C205-DC061B11D6A0}"/>
              </a:ext>
            </a:extLst>
          </p:cNvPr>
          <p:cNvCxnSpPr>
            <a:cxnSpLocks/>
            <a:stCxn id="20" idx="5"/>
            <a:endCxn id="21" idx="0"/>
          </p:cNvCxnSpPr>
          <p:nvPr/>
        </p:nvCxnSpPr>
        <p:spPr>
          <a:xfrm flipH="1">
            <a:off x="1766139" y="4250247"/>
            <a:ext cx="297309" cy="465135"/>
          </a:xfrm>
          <a:prstGeom prst="straightConnector1">
            <a:avLst/>
          </a:prstGeom>
          <a:ln w="25400">
            <a:prstDash val="solid"/>
            <a:tailEnd type="arrow"/>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57E8BCB9-E87A-CF6D-36B4-28D3A1C4890C}"/>
              </a:ext>
            </a:extLst>
          </p:cNvPr>
          <p:cNvSpPr/>
          <p:nvPr/>
        </p:nvSpPr>
        <p:spPr>
          <a:xfrm flipH="1">
            <a:off x="2455942" y="4723446"/>
            <a:ext cx="446004" cy="446004"/>
          </a:xfrm>
          <a:prstGeom prst="ellipse">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solidFill>
              </a:rPr>
              <a:t>I</a:t>
            </a:r>
            <a:endParaRPr lang="en-US" sz="2400" dirty="0"/>
          </a:p>
        </p:txBody>
      </p:sp>
      <p:cxnSp>
        <p:nvCxnSpPr>
          <p:cNvPr id="28" name="Straight Arrow Connector 27">
            <a:extLst>
              <a:ext uri="{FF2B5EF4-FFF2-40B4-BE49-F238E27FC236}">
                <a16:creationId xmlns:a16="http://schemas.microsoft.com/office/drawing/2014/main" id="{E64990B0-5F27-B900-36B7-FD4601E06092}"/>
              </a:ext>
            </a:extLst>
          </p:cNvPr>
          <p:cNvCxnSpPr>
            <a:cxnSpLocks/>
            <a:stCxn id="20" idx="3"/>
            <a:endCxn id="26" idx="0"/>
          </p:cNvCxnSpPr>
          <p:nvPr/>
        </p:nvCxnSpPr>
        <p:spPr>
          <a:xfrm>
            <a:off x="2378820" y="4250247"/>
            <a:ext cx="300124" cy="473199"/>
          </a:xfrm>
          <a:prstGeom prst="straightConnector1">
            <a:avLst/>
          </a:prstGeom>
          <a:ln w="25400">
            <a:prstDash val="solid"/>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27286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r>
              <a:rPr lang="en-US" sz="4000" dirty="0"/>
              <a:t>Properties of Depth-First Search</a:t>
            </a:r>
          </a:p>
        </p:txBody>
      </p:sp>
      <mc:AlternateContent xmlns:mc="http://schemas.openxmlformats.org/markup-compatibility/2006" xmlns:a14="http://schemas.microsoft.com/office/drawing/2010/main">
        <mc:Choice Requires="a14">
          <p:sp>
            <p:nvSpPr>
              <p:cNvPr id="45059" name="Rectangle 3"/>
              <p:cNvSpPr>
                <a:spLocks noGrp="1" noChangeArrowheads="1"/>
              </p:cNvSpPr>
              <p:nvPr>
                <p:ph idx="1"/>
              </p:nvPr>
            </p:nvSpPr>
            <p:spPr>
              <a:xfrm>
                <a:off x="628650" y="1825625"/>
                <a:ext cx="8210550" cy="4351338"/>
              </a:xfrm>
            </p:spPr>
            <p:txBody>
              <a:bodyPr>
                <a:normAutofit fontScale="70000" lnSpcReduction="20000"/>
              </a:bodyPr>
              <a:lstStyle/>
              <a:p>
                <a:r>
                  <a:rPr lang="en-US" sz="2800" b="1" dirty="0">
                    <a:solidFill>
                      <a:srgbClr val="FF0000"/>
                    </a:solidFill>
                  </a:rPr>
                  <a:t>Complete?</a:t>
                </a:r>
                <a:endParaRPr lang="en-US" sz="2800" dirty="0">
                  <a:solidFill>
                    <a:srgbClr val="FF0000"/>
                  </a:solidFill>
                </a:endParaRPr>
              </a:p>
              <a:p>
                <a:pPr lvl="1"/>
                <a:r>
                  <a:rPr lang="en-US" sz="2400" dirty="0"/>
                  <a:t>In finite search spaces, cycles are avoided by checking for repeated states along the path.</a:t>
                </a:r>
              </a:p>
              <a:p>
                <a:pPr lvl="1"/>
                <a:r>
                  <a:rPr lang="en-US" sz="2400" b="1" dirty="0"/>
                  <a:t>Incomplete in infinite search spaces </a:t>
                </a:r>
                <a:r>
                  <a:rPr lang="en-US" sz="2400" dirty="0"/>
                  <a:t>(e.g., with cycles).</a:t>
                </a:r>
              </a:p>
              <a:p>
                <a:endParaRPr lang="en-US" sz="2800" b="1" dirty="0">
                  <a:solidFill>
                    <a:srgbClr val="FF0000"/>
                  </a:solidFill>
                </a:endParaRPr>
              </a:p>
              <a:p>
                <a:r>
                  <a:rPr lang="en-US" sz="2800" b="1" dirty="0">
                    <a:solidFill>
                      <a:srgbClr val="FF0000"/>
                    </a:solidFill>
                  </a:rPr>
                  <a:t>Optimal?</a:t>
                </a:r>
              </a:p>
              <a:p>
                <a:pPr lvl="1">
                  <a:buNone/>
                </a:pPr>
                <a:r>
                  <a:rPr lang="en-US" sz="2400" dirty="0"/>
                  <a:t>No – returns the first solution it finds.</a:t>
                </a:r>
              </a:p>
              <a:p>
                <a:endParaRPr lang="en-US" sz="2800" b="1" dirty="0">
                  <a:solidFill>
                    <a:srgbClr val="FF0000"/>
                  </a:solidFill>
                </a:endParaRPr>
              </a:p>
              <a:p>
                <a:r>
                  <a:rPr lang="en-US" sz="2800" b="1" dirty="0">
                    <a:solidFill>
                      <a:srgbClr val="FF0000"/>
                    </a:solidFill>
                  </a:rPr>
                  <a:t>Time?</a:t>
                </a:r>
                <a:r>
                  <a:rPr lang="en-US" sz="2800" dirty="0">
                    <a:solidFill>
                      <a:srgbClr val="FF0000"/>
                    </a:solidFill>
                  </a:rPr>
                  <a:t> </a:t>
                </a:r>
              </a:p>
              <a:p>
                <a:pPr lvl="1">
                  <a:buNone/>
                </a:pPr>
                <a:r>
                  <a:rPr lang="en-US" sz="2400" dirty="0"/>
                  <a:t>The worst case is to reach a solution at maximum depth </a:t>
                </a:r>
                <a:r>
                  <a:rPr lang="en-US" sz="2400" i="1" dirty="0"/>
                  <a:t>m </a:t>
                </a:r>
                <a:r>
                  <a:rPr lang="en-US" sz="2400" dirty="0"/>
                  <a:t>in the last path:</a:t>
                </a:r>
                <a:r>
                  <a:rPr lang="en-US" sz="2400" i="1" dirty="0"/>
                  <a:t> </a:t>
                </a:r>
                <a14:m>
                  <m:oMath xmlns:m="http://schemas.openxmlformats.org/officeDocument/2006/math">
                    <m:r>
                      <a:rPr lang="en-US" sz="2400" i="1" dirty="0" smtClean="0">
                        <a:latin typeface="Cambria Math" panose="02040503050406030204" pitchFamily="18" charset="0"/>
                      </a:rPr>
                      <m:t>𝑂</m:t>
                    </m:r>
                    <m:d>
                      <m:dPr>
                        <m:ctrlPr>
                          <a:rPr lang="en-US" sz="2400" i="1" dirty="0" smtClean="0">
                            <a:latin typeface="Cambria Math" panose="02040503050406030204" pitchFamily="18" charset="0"/>
                          </a:rPr>
                        </m:ctrlPr>
                      </m:dPr>
                      <m:e>
                        <m:r>
                          <a:rPr lang="en-US" sz="2400" i="1" dirty="0" err="1">
                            <a:latin typeface="Cambria Math" panose="02040503050406030204" pitchFamily="18" charset="0"/>
                          </a:rPr>
                          <m:t>𝑏</m:t>
                        </m:r>
                        <m:r>
                          <a:rPr lang="en-US" sz="2400" i="1" baseline="30000" dirty="0" err="1">
                            <a:latin typeface="Cambria Math" panose="02040503050406030204" pitchFamily="18" charset="0"/>
                          </a:rPr>
                          <m:t>𝑚</m:t>
                        </m:r>
                      </m:e>
                    </m:d>
                  </m:oMath>
                </a14:m>
                <a:br>
                  <a:rPr lang="en-US" sz="2400" i="1" dirty="0"/>
                </a:br>
                <a:r>
                  <a:rPr lang="en-US" sz="2400" dirty="0"/>
                  <a:t>Terrible compared to BFS if </a:t>
                </a:r>
                <a14:m>
                  <m:oMath xmlns:m="http://schemas.openxmlformats.org/officeDocument/2006/math">
                    <m:r>
                      <a:rPr lang="en-US" sz="2400" b="0" i="1" smtClean="0">
                        <a:latin typeface="Cambria Math" panose="02040503050406030204" pitchFamily="18" charset="0"/>
                      </a:rPr>
                      <m:t>𝑚</m:t>
                    </m:r>
                    <m:r>
                      <a:rPr lang="en-US" sz="2400" b="0" i="1" smtClean="0">
                        <a:latin typeface="Cambria Math" panose="02040503050406030204" pitchFamily="18" charset="0"/>
                      </a:rPr>
                      <m:t>≫</m:t>
                    </m:r>
                    <m:r>
                      <a:rPr lang="en-US" sz="2400" b="0" i="1" smtClean="0">
                        <a:latin typeface="Cambria Math" panose="02040503050406030204" pitchFamily="18" charset="0"/>
                      </a:rPr>
                      <m:t>𝑑</m:t>
                    </m:r>
                    <m:r>
                      <a:rPr lang="en-US" sz="2400" b="0" i="1" smtClean="0">
                        <a:latin typeface="Cambria Math" panose="02040503050406030204" pitchFamily="18" charset="0"/>
                      </a:rPr>
                      <m:t>.</m:t>
                    </m:r>
                  </m:oMath>
                </a14:m>
                <a:endParaRPr lang="en-US" sz="2400" dirty="0"/>
              </a:p>
              <a:p>
                <a:pPr lvl="1">
                  <a:buNone/>
                </a:pPr>
                <a:endParaRPr lang="en-US" sz="2800" b="1" dirty="0">
                  <a:solidFill>
                    <a:srgbClr val="FF0000"/>
                  </a:solidFill>
                </a:endParaRPr>
              </a:p>
              <a:p>
                <a:r>
                  <a:rPr lang="en-US" sz="2800" b="1" dirty="0">
                    <a:solidFill>
                      <a:srgbClr val="FF0000"/>
                    </a:solidFill>
                  </a:rPr>
                  <a:t>Space?</a:t>
                </a:r>
                <a:r>
                  <a:rPr lang="en-US" sz="2800" dirty="0">
                    <a:solidFill>
                      <a:srgbClr val="FF0000"/>
                    </a:solidFill>
                  </a:rPr>
                  <a:t> </a:t>
                </a:r>
              </a:p>
              <a:p>
                <a:pPr lvl="1">
                  <a:buNone/>
                </a:pPr>
                <a14:m>
                  <m:oMath xmlns:m="http://schemas.openxmlformats.org/officeDocument/2006/math">
                    <m:r>
                      <a:rPr lang="en-US" sz="2400" i="1" dirty="0" smtClean="0">
                        <a:latin typeface="Cambria Math" panose="02040503050406030204" pitchFamily="18" charset="0"/>
                      </a:rPr>
                      <m:t>𝑂</m:t>
                    </m:r>
                    <m:d>
                      <m:dPr>
                        <m:ctrlPr>
                          <a:rPr lang="en-US" sz="2400" i="1" dirty="0" smtClean="0">
                            <a:latin typeface="Cambria Math" panose="02040503050406030204" pitchFamily="18" charset="0"/>
                          </a:rPr>
                        </m:ctrlPr>
                      </m:dPr>
                      <m:e>
                        <m:r>
                          <a:rPr lang="en-US" sz="2400" i="1" dirty="0" err="1">
                            <a:latin typeface="Cambria Math" panose="02040503050406030204" pitchFamily="18" charset="0"/>
                          </a:rPr>
                          <m:t>𝑏𝑚</m:t>
                        </m:r>
                      </m:e>
                    </m:d>
                  </m:oMath>
                </a14:m>
                <a:r>
                  <a:rPr lang="en-US" sz="2400" dirty="0"/>
                  <a:t> </a:t>
                </a:r>
                <a:r>
                  <a:rPr lang="en-US" sz="2400" dirty="0">
                    <a:sym typeface="Wingdings" panose="05000000000000000000" pitchFamily="2" charset="2"/>
                  </a:rPr>
                  <a:t>is</a:t>
                </a:r>
                <a:r>
                  <a:rPr lang="en-US" sz="2400" dirty="0"/>
                  <a:t> </a:t>
                </a:r>
                <a:r>
                  <a:rPr lang="en-US" sz="2400" b="1" dirty="0">
                    <a:solidFill>
                      <a:srgbClr val="FF0000"/>
                    </a:solidFill>
                  </a:rPr>
                  <a:t>linear in max. tree depth </a:t>
                </a:r>
                <a14:m>
                  <m:oMath xmlns:m="http://schemas.openxmlformats.org/officeDocument/2006/math">
                    <m:r>
                      <a:rPr lang="en-US" sz="2400" b="1" i="1" dirty="0" smtClean="0">
                        <a:solidFill>
                          <a:srgbClr val="FF0000"/>
                        </a:solidFill>
                        <a:latin typeface="Cambria Math" panose="02040503050406030204" pitchFamily="18" charset="0"/>
                      </a:rPr>
                      <m:t>𝒎</m:t>
                    </m:r>
                  </m:oMath>
                </a14:m>
                <a:r>
                  <a:rPr lang="en-US" sz="2400" b="1" dirty="0">
                    <a:solidFill>
                      <a:srgbClr val="FF0000"/>
                    </a:solidFill>
                  </a:rPr>
                  <a:t> </a:t>
                </a:r>
                <a:r>
                  <a:rPr lang="en-US" sz="2400" dirty="0"/>
                  <a:t>which is very good but only achieved if </a:t>
                </a:r>
                <a:r>
                  <a:rPr lang="en-US" sz="2400" b="1" dirty="0">
                    <a:solidFill>
                      <a:srgbClr val="FF0000"/>
                    </a:solidFill>
                  </a:rPr>
                  <a:t>no reached data structure and memory management</a:t>
                </a:r>
                <a:r>
                  <a:rPr lang="en-US" sz="2400" dirty="0">
                    <a:solidFill>
                      <a:srgbClr val="FF0000"/>
                    </a:solidFill>
                  </a:rPr>
                  <a:t> </a:t>
                </a:r>
                <a:r>
                  <a:rPr lang="en-US" sz="2400" dirty="0"/>
                  <a:t>is used! </a:t>
                </a:r>
              </a:p>
              <a:p>
                <a:pPr lvl="1">
                  <a:buNone/>
                </a:pPr>
                <a:r>
                  <a:rPr lang="en-US" sz="2400" dirty="0"/>
                  <a:t>Cycles can be broken but redundant paths cannot be checked.</a:t>
                </a:r>
              </a:p>
            </p:txBody>
          </p:sp>
        </mc:Choice>
        <mc:Fallback xmlns="">
          <p:sp>
            <p:nvSpPr>
              <p:cNvPr id="45059" name="Rectangle 3"/>
              <p:cNvSpPr>
                <a:spLocks noGrp="1" noRot="1" noChangeAspect="1" noMove="1" noResize="1" noEditPoints="1" noAdjustHandles="1" noChangeArrowheads="1" noChangeShapeType="1" noTextEdit="1"/>
              </p:cNvSpPr>
              <p:nvPr>
                <p:ph idx="1"/>
              </p:nvPr>
            </p:nvSpPr>
            <p:spPr>
              <a:xfrm>
                <a:off x="628650" y="1825625"/>
                <a:ext cx="8210550" cy="4351338"/>
              </a:xfrm>
              <a:blipFill>
                <a:blip r:embed="rId3"/>
                <a:stretch>
                  <a:fillRect l="-668" t="-2521"/>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5DA9A586-3F8B-4C31-86AD-ABA463DF2FCF}"/>
              </a:ext>
            </a:extLst>
          </p:cNvPr>
          <p:cNvSpPr/>
          <p:nvPr/>
        </p:nvSpPr>
        <p:spPr>
          <a:xfrm>
            <a:off x="6026770" y="3081212"/>
            <a:ext cx="2514600" cy="6955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a:lnSpc>
                <a:spcPct val="90000"/>
              </a:lnSpc>
            </a:pPr>
            <a:r>
              <a:rPr lang="en-US" sz="1400" i="1" dirty="0"/>
              <a:t>d: </a:t>
            </a:r>
            <a:r>
              <a:rPr lang="en-US" sz="1400" dirty="0"/>
              <a:t>depth of the optimal solution</a:t>
            </a:r>
          </a:p>
          <a:p>
            <a:pPr>
              <a:lnSpc>
                <a:spcPct val="90000"/>
              </a:lnSpc>
            </a:pPr>
            <a:r>
              <a:rPr lang="en-US" sz="1400" i="1" dirty="0"/>
              <a:t>m: </a:t>
            </a:r>
            <a:r>
              <a:rPr lang="en-US" sz="1400" dirty="0"/>
              <a:t>max. depth of tree</a:t>
            </a:r>
          </a:p>
          <a:p>
            <a:r>
              <a:rPr lang="en-US" sz="1400" i="1" dirty="0"/>
              <a:t>b:</a:t>
            </a:r>
            <a:r>
              <a:rPr lang="en-US" sz="1400" dirty="0"/>
              <a:t> maximum branching factor</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r>
              <a:rPr lang="en-US" dirty="0"/>
              <a:t>Iterative Deepening Search (IDS)</a:t>
            </a:r>
          </a:p>
        </p:txBody>
      </p:sp>
      <p:sp>
        <p:nvSpPr>
          <p:cNvPr id="7" name="Content Placeholder 6"/>
          <p:cNvSpPr>
            <a:spLocks noGrp="1"/>
          </p:cNvSpPr>
          <p:nvPr>
            <p:ph idx="1"/>
          </p:nvPr>
        </p:nvSpPr>
        <p:spPr>
          <a:xfrm>
            <a:off x="628650" y="1825625"/>
            <a:ext cx="7886700" cy="2060575"/>
          </a:xfrm>
        </p:spPr>
        <p:txBody>
          <a:bodyPr>
            <a:normAutofit/>
          </a:bodyPr>
          <a:lstStyle/>
          <a:p>
            <a:pPr marL="0" indent="0">
              <a:buNone/>
            </a:pPr>
            <a:r>
              <a:rPr lang="en-US" dirty="0"/>
              <a:t>Can we</a:t>
            </a:r>
          </a:p>
          <a:p>
            <a:pPr lvl="1"/>
            <a:r>
              <a:rPr lang="en-US" b="1" dirty="0"/>
              <a:t>get DFS’s good memory footprint, </a:t>
            </a:r>
          </a:p>
          <a:p>
            <a:pPr lvl="1"/>
            <a:r>
              <a:rPr lang="en-US" b="1" dirty="0"/>
              <a:t>avoid infinite cycles, and</a:t>
            </a:r>
          </a:p>
          <a:p>
            <a:pPr lvl="1"/>
            <a:r>
              <a:rPr lang="en-US" b="1" dirty="0"/>
              <a:t>preserve BFS’s optimality guaranty?</a:t>
            </a:r>
          </a:p>
          <a:p>
            <a:pPr marL="0" indent="0">
              <a:buNone/>
            </a:pPr>
            <a:endParaRPr lang="en-US" dirty="0"/>
          </a:p>
          <a:p>
            <a:pPr marL="0" indent="0">
              <a:buNone/>
            </a:pPr>
            <a:r>
              <a:rPr lang="en-US" dirty="0"/>
              <a:t>Use depth-restricted DFS and gradually increase the depth.</a:t>
            </a:r>
          </a:p>
          <a:p>
            <a:pPr marL="971550" lvl="1" indent="-514350">
              <a:buFont typeface="+mj-lt"/>
              <a:buAutoNum type="arabicPeriod"/>
            </a:pPr>
            <a:endParaRPr lang="en-US" dirty="0"/>
          </a:p>
        </p:txBody>
      </p:sp>
      <p:sp>
        <p:nvSpPr>
          <p:cNvPr id="4" name="TextBox 3">
            <a:extLst>
              <a:ext uri="{FF2B5EF4-FFF2-40B4-BE49-F238E27FC236}">
                <a16:creationId xmlns:a16="http://schemas.microsoft.com/office/drawing/2014/main" id="{5153B71C-A962-1144-F70E-DC5EA6342430}"/>
              </a:ext>
            </a:extLst>
          </p:cNvPr>
          <p:cNvSpPr txBox="1"/>
          <p:nvPr/>
        </p:nvSpPr>
        <p:spPr>
          <a:xfrm>
            <a:off x="1219200" y="4419600"/>
            <a:ext cx="6248400"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514350" indent="-514350">
              <a:buFont typeface="+mj-lt"/>
              <a:buAutoNum type="arabicPeriod"/>
            </a:pPr>
            <a:r>
              <a:rPr lang="en-US" dirty="0"/>
              <a:t>Check if the root node is the goal. </a:t>
            </a:r>
          </a:p>
          <a:p>
            <a:pPr marL="514350" indent="-514350">
              <a:buFont typeface="+mj-lt"/>
              <a:buAutoNum type="arabicPeriod"/>
            </a:pPr>
            <a:r>
              <a:rPr lang="en-US" dirty="0"/>
              <a:t>Do a DFS searching for a path of length 1</a:t>
            </a:r>
          </a:p>
          <a:p>
            <a:pPr marL="514350" indent="-514350">
              <a:buFont typeface="+mj-lt"/>
              <a:buAutoNum type="arabicPeriod"/>
            </a:pPr>
            <a:r>
              <a:rPr lang="en-US" dirty="0"/>
              <a:t>If goal not found, do a DFS searching for a path of length 2</a:t>
            </a:r>
          </a:p>
          <a:p>
            <a:pPr marL="514350" indent="-514350">
              <a:buFont typeface="+mj-lt"/>
              <a:buAutoNum type="arabicPeriod"/>
            </a:pPr>
            <a:r>
              <a:rPr lang="en-US" dirty="0"/>
              <a:t>If goal not found, do a DFS searching for a path of length 3</a:t>
            </a:r>
          </a:p>
          <a:p>
            <a:pPr marL="514350" indent="-514350">
              <a:buFont typeface="+mj-lt"/>
              <a:buAutoNum type="arabicPeriod"/>
            </a:pPr>
            <a:r>
              <a:rPr lang="en-US" dirty="0"/>
              <a:t>…</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628650" y="304800"/>
            <a:ext cx="1809750" cy="2225674"/>
          </a:xfrm>
        </p:spPr>
        <p:txBody>
          <a:bodyPr>
            <a:noAutofit/>
          </a:bodyPr>
          <a:lstStyle/>
          <a:p>
            <a:r>
              <a:rPr lang="en-US" sz="2800" dirty="0"/>
              <a:t>Iterative Deepening Search (IDS)</a:t>
            </a:r>
          </a:p>
        </p:txBody>
      </p:sp>
      <p:pic>
        <p:nvPicPr>
          <p:cNvPr id="2" name="Picture 1">
            <a:extLst>
              <a:ext uri="{FF2B5EF4-FFF2-40B4-BE49-F238E27FC236}">
                <a16:creationId xmlns:a16="http://schemas.microsoft.com/office/drawing/2014/main" id="{9A793F5F-7E17-4BCF-BDFC-AD093FF0BEC5}"/>
              </a:ext>
            </a:extLst>
          </p:cNvPr>
          <p:cNvPicPr>
            <a:picLocks noChangeAspect="1"/>
          </p:cNvPicPr>
          <p:nvPr/>
        </p:nvPicPr>
        <p:blipFill>
          <a:blip r:embed="rId3"/>
          <a:stretch>
            <a:fillRect/>
          </a:stretch>
        </p:blipFill>
        <p:spPr>
          <a:xfrm>
            <a:off x="2329211" y="411512"/>
            <a:ext cx="6838950" cy="629408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0013" y="421028"/>
            <a:ext cx="8229600" cy="1143000"/>
          </a:xfrm>
        </p:spPr>
        <p:txBody>
          <a:bodyPr/>
          <a:lstStyle/>
          <a:p>
            <a:r>
              <a:rPr lang="en-US" dirty="0"/>
              <a:t>Planning for Search Problems</a:t>
            </a:r>
          </a:p>
        </p:txBody>
      </p:sp>
      <p:sp>
        <p:nvSpPr>
          <p:cNvPr id="3" name="Content Placeholder 2"/>
          <p:cNvSpPr>
            <a:spLocks noGrp="1"/>
          </p:cNvSpPr>
          <p:nvPr>
            <p:ph idx="1"/>
          </p:nvPr>
        </p:nvSpPr>
        <p:spPr>
          <a:xfrm>
            <a:off x="457200" y="1447800"/>
            <a:ext cx="4648200" cy="3200400"/>
          </a:xfrm>
        </p:spPr>
        <p:txBody>
          <a:bodyPr>
            <a:noAutofit/>
          </a:bodyPr>
          <a:lstStyle/>
          <a:p>
            <a:pPr>
              <a:lnSpc>
                <a:spcPct val="120000"/>
              </a:lnSpc>
            </a:pPr>
            <a:r>
              <a:rPr lang="en-US" sz="1700" dirty="0"/>
              <a:t>For now, we consider only a discrete environment using an </a:t>
            </a:r>
            <a:r>
              <a:rPr lang="en-US" sz="1700" b="1" dirty="0">
                <a:solidFill>
                  <a:srgbClr val="FF0000"/>
                </a:solidFill>
              </a:rPr>
              <a:t>atomic state representation </a:t>
            </a:r>
            <a:r>
              <a:rPr lang="en-US" sz="1700" dirty="0"/>
              <a:t>(states are just labeled 1, 2, 3, …). </a:t>
            </a:r>
          </a:p>
          <a:p>
            <a:pPr>
              <a:lnSpc>
                <a:spcPct val="120000"/>
              </a:lnSpc>
            </a:pPr>
            <a:r>
              <a:rPr lang="en-US" sz="1700" dirty="0"/>
              <a:t>The </a:t>
            </a:r>
            <a:r>
              <a:rPr lang="en-US" sz="1700" b="1" dirty="0">
                <a:solidFill>
                  <a:srgbClr val="FF0000"/>
                </a:solidFill>
              </a:rPr>
              <a:t>state space </a:t>
            </a:r>
            <a:r>
              <a:rPr lang="en-US" sz="1700" dirty="0"/>
              <a:t>is the set of all possible states of the environment and some states are marked as </a:t>
            </a:r>
            <a:r>
              <a:rPr lang="en-US" sz="1700" b="1" dirty="0">
                <a:solidFill>
                  <a:srgbClr val="FF0000"/>
                </a:solidFill>
              </a:rPr>
              <a:t>goal states</a:t>
            </a:r>
            <a:r>
              <a:rPr lang="en-US" sz="1700" dirty="0"/>
              <a:t>.</a:t>
            </a:r>
          </a:p>
          <a:p>
            <a:pPr>
              <a:lnSpc>
                <a:spcPct val="120000"/>
              </a:lnSpc>
            </a:pPr>
            <a:r>
              <a:rPr lang="en-US" sz="1700" dirty="0"/>
              <a:t>The </a:t>
            </a:r>
            <a:r>
              <a:rPr lang="en-US" sz="1700" b="1" dirty="0">
                <a:solidFill>
                  <a:srgbClr val="FF0000"/>
                </a:solidFill>
              </a:rPr>
              <a:t>optimal solution </a:t>
            </a:r>
            <a:r>
              <a:rPr lang="en-US" sz="1700" dirty="0"/>
              <a:t>is the sequence of actions (or equivalently a sequence of states) that gives the lowest path cost for reaching the goal.</a:t>
            </a:r>
          </a:p>
        </p:txBody>
      </p:sp>
      <p:sp>
        <p:nvSpPr>
          <p:cNvPr id="5" name="Down Arrow 4">
            <a:extLst>
              <a:ext uri="{FF2B5EF4-FFF2-40B4-BE49-F238E27FC236}">
                <a16:creationId xmlns:a16="http://schemas.microsoft.com/office/drawing/2014/main" id="{073A3626-0AFF-4DB0-9BD3-AB42694A6ECD}"/>
              </a:ext>
            </a:extLst>
          </p:cNvPr>
          <p:cNvSpPr/>
          <p:nvPr/>
        </p:nvSpPr>
        <p:spPr>
          <a:xfrm>
            <a:off x="5514696" y="1787432"/>
            <a:ext cx="228600" cy="304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6B475CD-320D-4BEC-8249-FAB7C36E4220}"/>
              </a:ext>
            </a:extLst>
          </p:cNvPr>
          <p:cNvSpPr txBox="1"/>
          <p:nvPr/>
        </p:nvSpPr>
        <p:spPr>
          <a:xfrm>
            <a:off x="4810833" y="1447800"/>
            <a:ext cx="1483925" cy="369332"/>
          </a:xfrm>
          <a:prstGeom prst="rect">
            <a:avLst/>
          </a:prstGeom>
          <a:noFill/>
        </p:spPr>
        <p:txBody>
          <a:bodyPr wrap="square" rtlCol="0">
            <a:spAutoFit/>
          </a:bodyPr>
          <a:lstStyle/>
          <a:p>
            <a:pPr algn="ctr"/>
            <a:r>
              <a:rPr lang="en-US" dirty="0">
                <a:solidFill>
                  <a:srgbClr val="0070C0"/>
                </a:solidFill>
              </a:rPr>
              <a:t>Initial state</a:t>
            </a:r>
          </a:p>
        </p:txBody>
      </p:sp>
      <p:sp>
        <p:nvSpPr>
          <p:cNvPr id="7" name="Down Arrow 6">
            <a:extLst>
              <a:ext uri="{FF2B5EF4-FFF2-40B4-BE49-F238E27FC236}">
                <a16:creationId xmlns:a16="http://schemas.microsoft.com/office/drawing/2014/main" id="{50D635EB-0989-48D8-A8A1-D3A13DCCAA82}"/>
              </a:ext>
            </a:extLst>
          </p:cNvPr>
          <p:cNvSpPr/>
          <p:nvPr/>
        </p:nvSpPr>
        <p:spPr>
          <a:xfrm rot="5400000">
            <a:off x="8202760" y="4492532"/>
            <a:ext cx="228600" cy="304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1210C4A-14C0-45E5-9525-BE6B00C02E6E}"/>
              </a:ext>
            </a:extLst>
          </p:cNvPr>
          <p:cNvSpPr txBox="1"/>
          <p:nvPr/>
        </p:nvSpPr>
        <p:spPr>
          <a:xfrm>
            <a:off x="8475227" y="4341501"/>
            <a:ext cx="668773" cy="646331"/>
          </a:xfrm>
          <a:prstGeom prst="rect">
            <a:avLst/>
          </a:prstGeom>
          <a:noFill/>
        </p:spPr>
        <p:txBody>
          <a:bodyPr wrap="none" rtlCol="0">
            <a:spAutoFit/>
          </a:bodyPr>
          <a:lstStyle/>
          <a:p>
            <a:r>
              <a:rPr lang="en-US" dirty="0">
                <a:solidFill>
                  <a:srgbClr val="0070C0"/>
                </a:solidFill>
              </a:rPr>
              <a:t>Goal </a:t>
            </a:r>
            <a:br>
              <a:rPr lang="en-US" dirty="0">
                <a:solidFill>
                  <a:srgbClr val="0070C0"/>
                </a:solidFill>
              </a:rPr>
            </a:br>
            <a:r>
              <a:rPr lang="en-US" dirty="0">
                <a:solidFill>
                  <a:srgbClr val="0070C0"/>
                </a:solidFill>
              </a:rPr>
              <a:t>state</a:t>
            </a:r>
          </a:p>
        </p:txBody>
      </p:sp>
      <p:pic>
        <p:nvPicPr>
          <p:cNvPr id="9" name="Picture 2">
            <a:extLst>
              <a:ext uri="{FF2B5EF4-FFF2-40B4-BE49-F238E27FC236}">
                <a16:creationId xmlns:a16="http://schemas.microsoft.com/office/drawing/2014/main" id="{115D41D1-098D-4C6D-B23C-D38D3CD0B6F3}"/>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artisticPencilSketch/>
                    </a14:imgEffect>
                  </a14:imgLayer>
                </a14:imgProps>
              </a:ext>
            </a:extLst>
          </a:blip>
          <a:srcRect/>
          <a:stretch>
            <a:fillRect/>
          </a:stretch>
        </p:blipFill>
        <p:spPr bwMode="auto">
          <a:xfrm>
            <a:off x="5421460" y="2128858"/>
            <a:ext cx="2667000" cy="2706574"/>
          </a:xfrm>
          <a:prstGeom prst="rect">
            <a:avLst/>
          </a:prstGeom>
          <a:noFill/>
          <a:ln w="9525">
            <a:noFill/>
            <a:miter lim="800000"/>
            <a:headEnd/>
            <a:tailEnd/>
          </a:ln>
        </p:spPr>
      </p:pic>
      <p:sp>
        <p:nvSpPr>
          <p:cNvPr id="10" name="Oval 9">
            <a:extLst>
              <a:ext uri="{FF2B5EF4-FFF2-40B4-BE49-F238E27FC236}">
                <a16:creationId xmlns:a16="http://schemas.microsoft.com/office/drawing/2014/main" id="{763C5F09-DFCB-4B62-A993-0E7C238B344C}"/>
              </a:ext>
            </a:extLst>
          </p:cNvPr>
          <p:cNvSpPr/>
          <p:nvPr/>
        </p:nvSpPr>
        <p:spPr>
          <a:xfrm>
            <a:off x="7951357" y="4530632"/>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dirty="0"/>
              <a:t>z</a:t>
            </a:r>
          </a:p>
        </p:txBody>
      </p:sp>
      <p:sp>
        <p:nvSpPr>
          <p:cNvPr id="11" name="Oval 10">
            <a:extLst>
              <a:ext uri="{FF2B5EF4-FFF2-40B4-BE49-F238E27FC236}">
                <a16:creationId xmlns:a16="http://schemas.microsoft.com/office/drawing/2014/main" id="{083E1FD8-D598-4E42-B662-5A00630748E9}"/>
              </a:ext>
            </a:extLst>
          </p:cNvPr>
          <p:cNvSpPr/>
          <p:nvPr/>
        </p:nvSpPr>
        <p:spPr>
          <a:xfrm>
            <a:off x="5558615" y="2128526"/>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1</a:t>
            </a:r>
          </a:p>
        </p:txBody>
      </p:sp>
      <p:sp>
        <p:nvSpPr>
          <p:cNvPr id="18" name="Rectangle 17">
            <a:extLst>
              <a:ext uri="{FF2B5EF4-FFF2-40B4-BE49-F238E27FC236}">
                <a16:creationId xmlns:a16="http://schemas.microsoft.com/office/drawing/2014/main" id="{45F34364-3894-46B7-9BF7-13C4B30D6779}"/>
              </a:ext>
            </a:extLst>
          </p:cNvPr>
          <p:cNvSpPr/>
          <p:nvPr/>
        </p:nvSpPr>
        <p:spPr>
          <a:xfrm>
            <a:off x="457200" y="4912110"/>
            <a:ext cx="8077200" cy="1641090"/>
          </a:xfrm>
          <a:prstGeom prst="rect">
            <a:avLst/>
          </a:prstGeom>
        </p:spPr>
        <p:txBody>
          <a:bodyPr wrap="square">
            <a:spAutoFit/>
          </a:bodyPr>
          <a:lstStyle/>
          <a:p>
            <a:pPr>
              <a:lnSpc>
                <a:spcPct val="120000"/>
              </a:lnSpc>
            </a:pPr>
            <a:r>
              <a:rPr lang="en-US" sz="1700" b="1" dirty="0"/>
              <a:t>Phases:</a:t>
            </a:r>
          </a:p>
          <a:p>
            <a:pPr marL="342900" indent="-342900">
              <a:lnSpc>
                <a:spcPct val="120000"/>
              </a:lnSpc>
              <a:buFont typeface="+mj-lt"/>
              <a:buAutoNum type="arabicParenR"/>
            </a:pPr>
            <a:r>
              <a:rPr lang="en-US" sz="1700" b="1" dirty="0"/>
              <a:t>Search/Planning</a:t>
            </a:r>
            <a:r>
              <a:rPr lang="en-US" sz="1700" dirty="0"/>
              <a:t>: the process of looking for the </a:t>
            </a:r>
            <a:r>
              <a:rPr lang="en-US" sz="1700" b="1" dirty="0">
                <a:solidFill>
                  <a:srgbClr val="FF0000"/>
                </a:solidFill>
              </a:rPr>
              <a:t>sequence of actions</a:t>
            </a:r>
            <a:r>
              <a:rPr lang="en-US" sz="1700" dirty="0"/>
              <a:t> that reaches a goal state. Requires that the agent knows what happens when it moves!</a:t>
            </a:r>
            <a:endParaRPr lang="en-US" sz="1700" b="1" dirty="0"/>
          </a:p>
          <a:p>
            <a:pPr marL="342900" indent="-342900">
              <a:lnSpc>
                <a:spcPct val="120000"/>
              </a:lnSpc>
              <a:buFont typeface="+mj-lt"/>
              <a:buAutoNum type="arabicParenR"/>
            </a:pPr>
            <a:r>
              <a:rPr lang="en-US" sz="1700" b="1" dirty="0"/>
              <a:t>Execution</a:t>
            </a:r>
            <a:r>
              <a:rPr lang="en-US" sz="1700" dirty="0"/>
              <a:t>: Once the agent begins executing the search solution in a deterministic, known environment, it can ignore its percepts (</a:t>
            </a:r>
            <a:r>
              <a:rPr lang="en-US" sz="1700" b="1" dirty="0">
                <a:solidFill>
                  <a:srgbClr val="FF0000"/>
                </a:solidFill>
              </a:rPr>
              <a:t>open-loop system</a:t>
            </a:r>
            <a:r>
              <a:rPr lang="en-US" sz="1700" dirty="0"/>
              <a:t>).</a:t>
            </a:r>
          </a:p>
        </p:txBody>
      </p:sp>
      <p:sp>
        <p:nvSpPr>
          <p:cNvPr id="35" name="Freeform: Shape 34">
            <a:extLst>
              <a:ext uri="{FF2B5EF4-FFF2-40B4-BE49-F238E27FC236}">
                <a16:creationId xmlns:a16="http://schemas.microsoft.com/office/drawing/2014/main" id="{E0D0D545-B943-4285-A339-83D7F794D602}"/>
              </a:ext>
            </a:extLst>
          </p:cNvPr>
          <p:cNvSpPr/>
          <p:nvPr/>
        </p:nvSpPr>
        <p:spPr>
          <a:xfrm>
            <a:off x="5596420" y="2321312"/>
            <a:ext cx="2365551" cy="2275128"/>
          </a:xfrm>
          <a:custGeom>
            <a:avLst/>
            <a:gdLst>
              <a:gd name="connsiteX0" fmla="*/ 23795 w 2365551"/>
              <a:gd name="connsiteY0" fmla="*/ 0 h 2275128"/>
              <a:gd name="connsiteX1" fmla="*/ 34946 w 2365551"/>
              <a:gd name="connsiteY1" fmla="*/ 312234 h 2275128"/>
              <a:gd name="connsiteX2" fmla="*/ 336029 w 2365551"/>
              <a:gd name="connsiteY2" fmla="*/ 66908 h 2275128"/>
              <a:gd name="connsiteX3" fmla="*/ 1150068 w 2365551"/>
              <a:gd name="connsiteY3" fmla="*/ 78059 h 2275128"/>
              <a:gd name="connsiteX4" fmla="*/ 1172370 w 2365551"/>
              <a:gd name="connsiteY4" fmla="*/ 323386 h 2275128"/>
              <a:gd name="connsiteX5" fmla="*/ 2242887 w 2365551"/>
              <a:gd name="connsiteY5" fmla="*/ 334537 h 2275128"/>
              <a:gd name="connsiteX6" fmla="*/ 1997560 w 2365551"/>
              <a:gd name="connsiteY6" fmla="*/ 914400 h 2275128"/>
              <a:gd name="connsiteX7" fmla="*/ 1975258 w 2365551"/>
              <a:gd name="connsiteY7" fmla="*/ 936703 h 2275128"/>
              <a:gd name="connsiteX8" fmla="*/ 1964107 w 2365551"/>
              <a:gd name="connsiteY8" fmla="*/ 1449659 h 2275128"/>
              <a:gd name="connsiteX9" fmla="*/ 1674175 w 2365551"/>
              <a:gd name="connsiteY9" fmla="*/ 1438508 h 2275128"/>
              <a:gd name="connsiteX10" fmla="*/ 1462302 w 2365551"/>
              <a:gd name="connsiteY10" fmla="*/ 613317 h 2275128"/>
              <a:gd name="connsiteX11" fmla="*/ 782078 w 2365551"/>
              <a:gd name="connsiteY11" fmla="*/ 635620 h 2275128"/>
              <a:gd name="connsiteX12" fmla="*/ 770926 w 2365551"/>
              <a:gd name="connsiteY12" fmla="*/ 869795 h 2275128"/>
              <a:gd name="connsiteX13" fmla="*/ 692868 w 2365551"/>
              <a:gd name="connsiteY13" fmla="*/ 880947 h 2275128"/>
              <a:gd name="connsiteX14" fmla="*/ 659414 w 2365551"/>
              <a:gd name="connsiteY14" fmla="*/ 892098 h 2275128"/>
              <a:gd name="connsiteX15" fmla="*/ 625960 w 2365551"/>
              <a:gd name="connsiteY15" fmla="*/ 1471961 h 2275128"/>
              <a:gd name="connsiteX16" fmla="*/ 871287 w 2365551"/>
              <a:gd name="connsiteY16" fmla="*/ 1460810 h 2275128"/>
              <a:gd name="connsiteX17" fmla="*/ 882439 w 2365551"/>
              <a:gd name="connsiteY17" fmla="*/ 1237786 h 2275128"/>
              <a:gd name="connsiteX18" fmla="*/ 1216975 w 2365551"/>
              <a:gd name="connsiteY18" fmla="*/ 1248937 h 2275128"/>
              <a:gd name="connsiteX19" fmla="*/ 1228126 w 2365551"/>
              <a:gd name="connsiteY19" fmla="*/ 2007220 h 2275128"/>
              <a:gd name="connsiteX20" fmla="*/ 1406546 w 2365551"/>
              <a:gd name="connsiteY20" fmla="*/ 1996068 h 2275128"/>
              <a:gd name="connsiteX21" fmla="*/ 1428848 w 2365551"/>
              <a:gd name="connsiteY21" fmla="*/ 1572322 h 2275128"/>
              <a:gd name="connsiteX22" fmla="*/ 1518058 w 2365551"/>
              <a:gd name="connsiteY22" fmla="*/ 1594625 h 2275128"/>
              <a:gd name="connsiteX23" fmla="*/ 1685326 w 2365551"/>
              <a:gd name="connsiteY23" fmla="*/ 1661532 h 2275128"/>
              <a:gd name="connsiteX24" fmla="*/ 2265190 w 2365551"/>
              <a:gd name="connsiteY24" fmla="*/ 1750742 h 2275128"/>
              <a:gd name="connsiteX25" fmla="*/ 2365551 w 2365551"/>
              <a:gd name="connsiteY25" fmla="*/ 2274849 h 2275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65551" h="2275128">
                <a:moveTo>
                  <a:pt x="23795" y="0"/>
                </a:moveTo>
                <a:cubicBezTo>
                  <a:pt x="27512" y="104078"/>
                  <a:pt x="-38695" y="238593"/>
                  <a:pt x="34946" y="312234"/>
                </a:cubicBezTo>
                <a:cubicBezTo>
                  <a:pt x="385596" y="662884"/>
                  <a:pt x="334314" y="102925"/>
                  <a:pt x="336029" y="66908"/>
                </a:cubicBezTo>
                <a:cubicBezTo>
                  <a:pt x="607375" y="70625"/>
                  <a:pt x="890622" y="-1505"/>
                  <a:pt x="1150068" y="78059"/>
                </a:cubicBezTo>
                <a:cubicBezTo>
                  <a:pt x="1228572" y="102134"/>
                  <a:pt x="1092429" y="304624"/>
                  <a:pt x="1172370" y="323386"/>
                </a:cubicBezTo>
                <a:cubicBezTo>
                  <a:pt x="1519788" y="404923"/>
                  <a:pt x="1886048" y="330820"/>
                  <a:pt x="2242887" y="334537"/>
                </a:cubicBezTo>
                <a:cubicBezTo>
                  <a:pt x="2228259" y="1139118"/>
                  <a:pt x="2434942" y="933416"/>
                  <a:pt x="1997560" y="914400"/>
                </a:cubicBezTo>
                <a:cubicBezTo>
                  <a:pt x="1987056" y="913943"/>
                  <a:pt x="1982692" y="929269"/>
                  <a:pt x="1975258" y="936703"/>
                </a:cubicBezTo>
                <a:cubicBezTo>
                  <a:pt x="1971541" y="1107688"/>
                  <a:pt x="2052099" y="1303006"/>
                  <a:pt x="1964107" y="1449659"/>
                </a:cubicBezTo>
                <a:cubicBezTo>
                  <a:pt x="1914347" y="1532592"/>
                  <a:pt x="1710542" y="1528126"/>
                  <a:pt x="1674175" y="1438508"/>
                </a:cubicBezTo>
                <a:cubicBezTo>
                  <a:pt x="1287360" y="485286"/>
                  <a:pt x="1986401" y="798295"/>
                  <a:pt x="1462302" y="613317"/>
                </a:cubicBezTo>
                <a:cubicBezTo>
                  <a:pt x="1235561" y="620751"/>
                  <a:pt x="994777" y="556715"/>
                  <a:pt x="782078" y="635620"/>
                </a:cubicBezTo>
                <a:cubicBezTo>
                  <a:pt x="708810" y="662800"/>
                  <a:pt x="797632" y="796353"/>
                  <a:pt x="770926" y="869795"/>
                </a:cubicBezTo>
                <a:cubicBezTo>
                  <a:pt x="761944" y="894496"/>
                  <a:pt x="718887" y="877230"/>
                  <a:pt x="692868" y="880947"/>
                </a:cubicBezTo>
                <a:cubicBezTo>
                  <a:pt x="681717" y="884664"/>
                  <a:pt x="670420" y="887971"/>
                  <a:pt x="659414" y="892098"/>
                </a:cubicBezTo>
                <a:cubicBezTo>
                  <a:pt x="430734" y="977851"/>
                  <a:pt x="604950" y="946689"/>
                  <a:pt x="625960" y="1471961"/>
                </a:cubicBezTo>
                <a:cubicBezTo>
                  <a:pt x="707736" y="1468244"/>
                  <a:pt x="810834" y="1516006"/>
                  <a:pt x="871287" y="1460810"/>
                </a:cubicBezTo>
                <a:cubicBezTo>
                  <a:pt x="926256" y="1410621"/>
                  <a:pt x="818976" y="1276682"/>
                  <a:pt x="882439" y="1237786"/>
                </a:cubicBezTo>
                <a:cubicBezTo>
                  <a:pt x="977567" y="1179482"/>
                  <a:pt x="1105463" y="1245220"/>
                  <a:pt x="1216975" y="1248937"/>
                </a:cubicBezTo>
                <a:cubicBezTo>
                  <a:pt x="1220692" y="1501698"/>
                  <a:pt x="1165956" y="1762196"/>
                  <a:pt x="1228126" y="2007220"/>
                </a:cubicBezTo>
                <a:cubicBezTo>
                  <a:pt x="1242781" y="2064979"/>
                  <a:pt x="1381575" y="2050173"/>
                  <a:pt x="1406546" y="1996068"/>
                </a:cubicBezTo>
                <a:cubicBezTo>
                  <a:pt x="1465819" y="1867642"/>
                  <a:pt x="1421414" y="1713571"/>
                  <a:pt x="1428848" y="1572322"/>
                </a:cubicBezTo>
                <a:cubicBezTo>
                  <a:pt x="1458585" y="1579756"/>
                  <a:pt x="1489449" y="1583622"/>
                  <a:pt x="1518058" y="1594625"/>
                </a:cubicBezTo>
                <a:cubicBezTo>
                  <a:pt x="1655933" y="1647654"/>
                  <a:pt x="1465602" y="1622549"/>
                  <a:pt x="1685326" y="1661532"/>
                </a:cubicBezTo>
                <a:cubicBezTo>
                  <a:pt x="1877881" y="1695695"/>
                  <a:pt x="2071902" y="1721005"/>
                  <a:pt x="2265190" y="1750742"/>
                </a:cubicBezTo>
                <a:cubicBezTo>
                  <a:pt x="2276974" y="2304579"/>
                  <a:pt x="2101599" y="2274849"/>
                  <a:pt x="2365551" y="2274849"/>
                </a:cubicBezTo>
              </a:path>
            </a:pathLst>
          </a:cu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animBg="1"/>
      <p:bldP spid="11" grpId="0" animBg="1"/>
      <p:bldP spid="18" grpId="0"/>
      <p:bldP spid="35"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0CA42-2D1B-4312-B658-3378B77A7F73}"/>
              </a:ext>
            </a:extLst>
          </p:cNvPr>
          <p:cNvSpPr>
            <a:spLocks noGrp="1"/>
          </p:cNvSpPr>
          <p:nvPr>
            <p:ph type="title"/>
          </p:nvPr>
        </p:nvSpPr>
        <p:spPr/>
        <p:txBody>
          <a:bodyPr/>
          <a:lstStyle/>
          <a:p>
            <a:r>
              <a:rPr lang="en-US" dirty="0"/>
              <a:t>Implementation: IDS</a:t>
            </a:r>
          </a:p>
        </p:txBody>
      </p:sp>
      <p:pic>
        <p:nvPicPr>
          <p:cNvPr id="7" name="Picture 6">
            <a:extLst>
              <a:ext uri="{FF2B5EF4-FFF2-40B4-BE49-F238E27FC236}">
                <a16:creationId xmlns:a16="http://schemas.microsoft.com/office/drawing/2014/main" id="{A54AE572-FD20-4FAF-994D-B9C655BBAB90}"/>
              </a:ext>
            </a:extLst>
          </p:cNvPr>
          <p:cNvPicPr>
            <a:picLocks noChangeAspect="1"/>
          </p:cNvPicPr>
          <p:nvPr/>
        </p:nvPicPr>
        <p:blipFill>
          <a:blip r:embed="rId2"/>
          <a:stretch>
            <a:fillRect/>
          </a:stretch>
        </p:blipFill>
        <p:spPr>
          <a:xfrm>
            <a:off x="704850" y="1676400"/>
            <a:ext cx="7524750" cy="1239829"/>
          </a:xfrm>
          <a:prstGeom prst="rect">
            <a:avLst/>
          </a:prstGeom>
        </p:spPr>
        <p:style>
          <a:lnRef idx="2">
            <a:schemeClr val="accent2"/>
          </a:lnRef>
          <a:fillRef idx="1">
            <a:schemeClr val="lt1"/>
          </a:fillRef>
          <a:effectRef idx="0">
            <a:schemeClr val="accent2"/>
          </a:effectRef>
          <a:fontRef idx="minor">
            <a:schemeClr val="dk1"/>
          </a:fontRef>
        </p:style>
      </p:pic>
      <p:pic>
        <p:nvPicPr>
          <p:cNvPr id="4" name="Picture 3">
            <a:extLst>
              <a:ext uri="{FF2B5EF4-FFF2-40B4-BE49-F238E27FC236}">
                <a16:creationId xmlns:a16="http://schemas.microsoft.com/office/drawing/2014/main" id="{27AFAF2B-AB58-4D99-AE6F-5F9B6AE76714}"/>
              </a:ext>
            </a:extLst>
          </p:cNvPr>
          <p:cNvPicPr>
            <a:picLocks noChangeAspect="1"/>
          </p:cNvPicPr>
          <p:nvPr/>
        </p:nvPicPr>
        <p:blipFill>
          <a:blip r:embed="rId3"/>
          <a:stretch>
            <a:fillRect/>
          </a:stretch>
        </p:blipFill>
        <p:spPr>
          <a:xfrm>
            <a:off x="678831" y="3124200"/>
            <a:ext cx="7524750" cy="3090812"/>
          </a:xfrm>
          <a:prstGeom prst="rect">
            <a:avLst/>
          </a:prstGeom>
        </p:spPr>
        <p:style>
          <a:lnRef idx="2">
            <a:schemeClr val="accent2"/>
          </a:lnRef>
          <a:fillRef idx="1">
            <a:schemeClr val="lt1"/>
          </a:fillRef>
          <a:effectRef idx="0">
            <a:schemeClr val="accent2"/>
          </a:effectRef>
          <a:fontRef idx="minor">
            <a:schemeClr val="dk1"/>
          </a:fontRef>
        </p:style>
      </p:pic>
      <p:sp>
        <p:nvSpPr>
          <p:cNvPr id="5" name="TextBox 4">
            <a:extLst>
              <a:ext uri="{FF2B5EF4-FFF2-40B4-BE49-F238E27FC236}">
                <a16:creationId xmlns:a16="http://schemas.microsoft.com/office/drawing/2014/main" id="{9E9F1C81-A1AA-40E7-9D77-FA811D7A87F8}"/>
              </a:ext>
            </a:extLst>
          </p:cNvPr>
          <p:cNvSpPr txBox="1"/>
          <p:nvPr/>
        </p:nvSpPr>
        <p:spPr>
          <a:xfrm>
            <a:off x="628650" y="6165471"/>
            <a:ext cx="4572000" cy="338554"/>
          </a:xfrm>
          <a:prstGeom prst="rect">
            <a:avLst/>
          </a:prstGeom>
          <a:noFill/>
        </p:spPr>
        <p:txBody>
          <a:bodyPr wrap="square">
            <a:spAutoFit/>
          </a:bodyPr>
          <a:lstStyle/>
          <a:p>
            <a:r>
              <a:rPr lang="en-US" sz="1600" dirty="0"/>
              <a:t>See BFS for function EXPAND.</a:t>
            </a:r>
          </a:p>
        </p:txBody>
      </p:sp>
    </p:spTree>
    <p:extLst>
      <p:ext uri="{BB962C8B-B14F-4D97-AF65-F5344CB8AC3E}">
        <p14:creationId xmlns:p14="http://schemas.microsoft.com/office/powerpoint/2010/main" val="23188713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normAutofit/>
          </a:bodyPr>
          <a:lstStyle/>
          <a:p>
            <a:r>
              <a:rPr lang="en-US" dirty="0"/>
              <a:t>Properties of Iterative Deepening Search</a:t>
            </a:r>
          </a:p>
        </p:txBody>
      </p:sp>
      <mc:AlternateContent xmlns:mc="http://schemas.openxmlformats.org/markup-compatibility/2006" xmlns:a14="http://schemas.microsoft.com/office/drawing/2010/main">
        <mc:Choice Requires="a14">
          <p:sp>
            <p:nvSpPr>
              <p:cNvPr id="53251" name="Rectangle 3"/>
              <p:cNvSpPr>
                <a:spLocks noGrp="1" noChangeArrowheads="1"/>
              </p:cNvSpPr>
              <p:nvPr>
                <p:ph idx="1"/>
              </p:nvPr>
            </p:nvSpPr>
            <p:spPr>
              <a:xfrm>
                <a:off x="628650" y="1825625"/>
                <a:ext cx="7886700" cy="4498975"/>
              </a:xfrm>
            </p:spPr>
            <p:txBody>
              <a:bodyPr>
                <a:normAutofit fontScale="62500" lnSpcReduction="20000"/>
              </a:bodyPr>
              <a:lstStyle/>
              <a:p>
                <a:r>
                  <a:rPr lang="en-US" sz="3200" b="1" dirty="0">
                    <a:solidFill>
                      <a:srgbClr val="FF0000"/>
                    </a:solidFill>
                  </a:rPr>
                  <a:t>Complete?</a:t>
                </a:r>
              </a:p>
              <a:p>
                <a:pPr lvl="1">
                  <a:buNone/>
                </a:pPr>
                <a:r>
                  <a:rPr lang="en-US" sz="2400" dirty="0"/>
                  <a:t>Yes</a:t>
                </a:r>
              </a:p>
              <a:p>
                <a:endParaRPr lang="en-US" sz="3200" b="1" dirty="0">
                  <a:solidFill>
                    <a:srgbClr val="FF0000"/>
                  </a:solidFill>
                </a:endParaRPr>
              </a:p>
              <a:p>
                <a:r>
                  <a:rPr lang="en-US" sz="3200" b="1" dirty="0">
                    <a:solidFill>
                      <a:srgbClr val="FF0000"/>
                    </a:solidFill>
                  </a:rPr>
                  <a:t>Optimal?</a:t>
                </a:r>
                <a:endParaRPr lang="en-US" sz="3200" dirty="0">
                  <a:solidFill>
                    <a:srgbClr val="FF0000"/>
                  </a:solidFill>
                </a:endParaRPr>
              </a:p>
              <a:p>
                <a:pPr lvl="1">
                  <a:buNone/>
                </a:pPr>
                <a:r>
                  <a:rPr lang="en-US" sz="2400" b="1" dirty="0"/>
                  <a:t>Yes</a:t>
                </a:r>
                <a:r>
                  <a:rPr lang="en-US" sz="2400" dirty="0"/>
                  <a:t>, if step cost = 1 (like BFS)</a:t>
                </a:r>
              </a:p>
              <a:p>
                <a:endParaRPr lang="en-US" sz="3200" b="1" dirty="0">
                  <a:solidFill>
                    <a:srgbClr val="FF0000"/>
                  </a:solidFill>
                </a:endParaRPr>
              </a:p>
              <a:p>
                <a:r>
                  <a:rPr lang="en-US" sz="3200" b="1" dirty="0">
                    <a:solidFill>
                      <a:srgbClr val="FF0000"/>
                    </a:solidFill>
                  </a:rPr>
                  <a:t>Time? </a:t>
                </a:r>
              </a:p>
              <a:p>
                <a:pPr marL="342900" lvl="1" indent="0">
                  <a:buNone/>
                </a:pPr>
                <a:r>
                  <a:rPr lang="en-US" sz="2300" dirty="0"/>
                  <a:t>Consists of rebuilding trees up to </a:t>
                </a:r>
                <a14:m>
                  <m:oMath xmlns:m="http://schemas.openxmlformats.org/officeDocument/2006/math">
                    <m:r>
                      <a:rPr lang="en-US" sz="2300" i="1" dirty="0" smtClean="0">
                        <a:latin typeface="Cambria Math" panose="02040503050406030204" pitchFamily="18" charset="0"/>
                      </a:rPr>
                      <m:t>𝑑</m:t>
                    </m:r>
                  </m:oMath>
                </a14:m>
                <a:r>
                  <a:rPr lang="en-US" sz="2300" dirty="0"/>
                  <a:t> times</a:t>
                </a:r>
                <a:endParaRPr lang="en-US" sz="2300" b="1" dirty="0">
                  <a:solidFill>
                    <a:srgbClr val="CC0099"/>
                  </a:solidFill>
                </a:endParaRPr>
              </a:p>
              <a:p>
                <a:pPr lvl="1">
                  <a:buNone/>
                </a:pPr>
                <a14:m>
                  <m:oMath xmlns:m="http://schemas.openxmlformats.org/officeDocument/2006/math">
                    <m:r>
                      <a:rPr lang="en-US" sz="2300" i="1" dirty="0" smtClean="0">
                        <a:latin typeface="Cambria Math" panose="02040503050406030204" pitchFamily="18" charset="0"/>
                      </a:rPr>
                      <m:t>𝑑</m:t>
                    </m:r>
                    <m:r>
                      <a:rPr lang="en-US" sz="2300" i="1" dirty="0">
                        <a:latin typeface="Cambria Math" panose="02040503050406030204" pitchFamily="18" charset="0"/>
                      </a:rPr>
                      <m:t>𝑏</m:t>
                    </m:r>
                    <m:r>
                      <a:rPr lang="en-US" sz="2300" i="1" dirty="0">
                        <a:latin typeface="Cambria Math" panose="02040503050406030204" pitchFamily="18" charset="0"/>
                      </a:rPr>
                      <m:t> + (</m:t>
                    </m:r>
                    <m:r>
                      <a:rPr lang="en-US" sz="2300" i="1" dirty="0">
                        <a:latin typeface="Cambria Math" panose="02040503050406030204" pitchFamily="18" charset="0"/>
                      </a:rPr>
                      <m:t>𝑑</m:t>
                    </m:r>
                    <m:r>
                      <a:rPr lang="en-US" sz="2300" i="1" dirty="0">
                        <a:latin typeface="Cambria Math" panose="02040503050406030204" pitchFamily="18" charset="0"/>
                      </a:rPr>
                      <m:t>−1)</m:t>
                    </m:r>
                    <m:r>
                      <a:rPr lang="en-US" sz="2300" i="1" dirty="0">
                        <a:latin typeface="Cambria Math" panose="02040503050406030204" pitchFamily="18" charset="0"/>
                      </a:rPr>
                      <m:t>𝑏</m:t>
                    </m:r>
                    <m:r>
                      <a:rPr lang="en-US" sz="2300" i="1" baseline="30000" dirty="0">
                        <a:latin typeface="Cambria Math" panose="02040503050406030204" pitchFamily="18" charset="0"/>
                      </a:rPr>
                      <m:t>2</m:t>
                    </m:r>
                    <m:r>
                      <a:rPr lang="en-US" sz="2300" i="1" dirty="0">
                        <a:latin typeface="Cambria Math" panose="02040503050406030204" pitchFamily="18" charset="0"/>
                      </a:rPr>
                      <m:t> + … + </m:t>
                    </m:r>
                    <m:sSup>
                      <m:sSupPr>
                        <m:ctrlPr>
                          <a:rPr lang="en-US" sz="2300" b="0" i="1" dirty="0" smtClean="0">
                            <a:latin typeface="Cambria Math" panose="02040503050406030204" pitchFamily="18" charset="0"/>
                          </a:rPr>
                        </m:ctrlPr>
                      </m:sSupPr>
                      <m:e>
                        <m:r>
                          <a:rPr lang="en-US" sz="2300" b="0" i="1" dirty="0" smtClean="0">
                            <a:latin typeface="Cambria Math" panose="02040503050406030204" pitchFamily="18" charset="0"/>
                          </a:rPr>
                          <m:t>1</m:t>
                        </m:r>
                        <m:r>
                          <a:rPr lang="en-US" sz="2300" i="1" dirty="0">
                            <a:latin typeface="Cambria Math" panose="02040503050406030204" pitchFamily="18" charset="0"/>
                          </a:rPr>
                          <m:t>𝑏</m:t>
                        </m:r>
                      </m:e>
                      <m:sup>
                        <m:r>
                          <a:rPr lang="en-US" sz="2300" b="0" i="1" dirty="0" smtClean="0">
                            <a:latin typeface="Cambria Math" panose="02040503050406030204" pitchFamily="18" charset="0"/>
                          </a:rPr>
                          <m:t>𝑑</m:t>
                        </m:r>
                      </m:sup>
                    </m:sSup>
                    <m:r>
                      <a:rPr lang="en-US" sz="2300" i="1" dirty="0">
                        <a:latin typeface="Cambria Math" panose="02040503050406030204" pitchFamily="18" charset="0"/>
                      </a:rPr>
                      <m:t> = </m:t>
                    </m:r>
                    <m:r>
                      <a:rPr lang="en-US" sz="2300" i="1" dirty="0">
                        <a:latin typeface="Cambria Math" panose="02040503050406030204" pitchFamily="18" charset="0"/>
                      </a:rPr>
                      <m:t>𝑂</m:t>
                    </m:r>
                    <m:r>
                      <a:rPr lang="en-US" sz="2300" i="1" dirty="0">
                        <a:latin typeface="Cambria Math" panose="02040503050406030204" pitchFamily="18" charset="0"/>
                      </a:rPr>
                      <m:t>(</m:t>
                    </m:r>
                    <m:sSup>
                      <m:sSupPr>
                        <m:ctrlPr>
                          <a:rPr lang="en-US" sz="2300" b="0" i="1" dirty="0" smtClean="0">
                            <a:latin typeface="Cambria Math" panose="02040503050406030204" pitchFamily="18" charset="0"/>
                          </a:rPr>
                        </m:ctrlPr>
                      </m:sSupPr>
                      <m:e>
                        <m:r>
                          <a:rPr lang="en-US" sz="2300" i="1" dirty="0">
                            <a:latin typeface="Cambria Math" panose="02040503050406030204" pitchFamily="18" charset="0"/>
                          </a:rPr>
                          <m:t>𝑏</m:t>
                        </m:r>
                      </m:e>
                      <m:sup>
                        <m:r>
                          <a:rPr lang="en-US" sz="2300" b="0" i="1" dirty="0" smtClean="0">
                            <a:latin typeface="Cambria Math" panose="02040503050406030204" pitchFamily="18" charset="0"/>
                          </a:rPr>
                          <m:t>𝑑</m:t>
                        </m:r>
                      </m:sup>
                    </m:sSup>
                    <m:r>
                      <a:rPr lang="en-US" sz="2300" i="1" dirty="0">
                        <a:latin typeface="Cambria Math" panose="02040503050406030204" pitchFamily="18" charset="0"/>
                      </a:rPr>
                      <m:t>)   </m:t>
                    </m:r>
                  </m:oMath>
                </a14:m>
                <a:r>
                  <a:rPr lang="en-US" sz="2300" dirty="0">
                    <a:sym typeface="Wingdings" panose="05000000000000000000" pitchFamily="2" charset="2"/>
                  </a:rPr>
                  <a:t></a:t>
                </a:r>
                <a:r>
                  <a:rPr lang="en-US" sz="2300" dirty="0"/>
                  <a:t>  Slower than BFS, but the same complexity class!</a:t>
                </a:r>
              </a:p>
              <a:p>
                <a:endParaRPr lang="en-US" sz="3200" b="1" dirty="0">
                  <a:solidFill>
                    <a:srgbClr val="CC0099"/>
                  </a:solidFill>
                </a:endParaRPr>
              </a:p>
              <a:p>
                <a:r>
                  <a:rPr lang="en-US" sz="3200" b="1" dirty="0">
                    <a:solidFill>
                      <a:srgbClr val="FF0000"/>
                    </a:solidFill>
                  </a:rPr>
                  <a:t>Space?</a:t>
                </a:r>
                <a:endParaRPr lang="en-US" sz="3200" dirty="0">
                  <a:solidFill>
                    <a:srgbClr val="FF0000"/>
                  </a:solidFill>
                </a:endParaRPr>
              </a:p>
              <a:p>
                <a:pPr lvl="1">
                  <a:buNone/>
                </a:pPr>
                <a:r>
                  <a:rPr lang="en-US" sz="2400" b="1" i="1" dirty="0"/>
                  <a:t>O</a:t>
                </a:r>
                <a:r>
                  <a:rPr lang="en-US" sz="2400" b="1" dirty="0"/>
                  <a:t>(</a:t>
                </a:r>
                <a:r>
                  <a:rPr lang="en-US" sz="2400" b="1" i="1" dirty="0"/>
                  <a:t>bd</a:t>
                </a:r>
                <a:r>
                  <a:rPr lang="en-US" sz="2400" b="1" dirty="0"/>
                  <a:t>) </a:t>
                </a:r>
                <a:r>
                  <a:rPr lang="en-US" sz="2400" b="1" dirty="0">
                    <a:sym typeface="Wingdings" panose="05000000000000000000" pitchFamily="2" charset="2"/>
                  </a:rPr>
                  <a:t> linear space. Even less than DFS since </a:t>
                </a:r>
                <a14:m>
                  <m:oMath xmlns:m="http://schemas.openxmlformats.org/officeDocument/2006/math">
                    <m:r>
                      <a:rPr lang="en-US" sz="2400" b="1" i="1" dirty="0" smtClean="0">
                        <a:latin typeface="Cambria Math" panose="02040503050406030204" pitchFamily="18" charset="0"/>
                        <a:sym typeface="Wingdings" panose="05000000000000000000" pitchFamily="2" charset="2"/>
                      </a:rPr>
                      <m:t>𝒎</m:t>
                    </m:r>
                    <m:r>
                      <a:rPr lang="en-US" sz="2400" b="1" i="1" dirty="0" smtClean="0">
                        <a:latin typeface="Cambria Math" panose="02040503050406030204" pitchFamily="18" charset="0"/>
                        <a:sym typeface="Wingdings" panose="05000000000000000000" pitchFamily="2" charset="2"/>
                      </a:rPr>
                      <m:t>≤</m:t>
                    </m:r>
                    <m:r>
                      <a:rPr lang="en-US" sz="2400" b="1" i="1" dirty="0" smtClean="0">
                        <a:latin typeface="Cambria Math" panose="02040503050406030204" pitchFamily="18" charset="0"/>
                        <a:sym typeface="Wingdings" panose="05000000000000000000" pitchFamily="2" charset="2"/>
                      </a:rPr>
                      <m:t>𝒅</m:t>
                    </m:r>
                  </m:oMath>
                </a14:m>
                <a:r>
                  <a:rPr lang="en-US" sz="2400" b="1" dirty="0">
                    <a:sym typeface="Wingdings" panose="05000000000000000000" pitchFamily="2" charset="2"/>
                  </a:rPr>
                  <a:t>. </a:t>
                </a:r>
                <a:r>
                  <a:rPr lang="en-US" sz="2400" dirty="0">
                    <a:sym typeface="Wingdings" panose="05000000000000000000" pitchFamily="2" charset="2"/>
                  </a:rPr>
                  <a:t>Cycles need to be handled by the depth-limited DFS implementation.</a:t>
                </a:r>
              </a:p>
              <a:p>
                <a:pPr>
                  <a:buNone/>
                </a:pPr>
                <a:endParaRPr lang="en-US" sz="2800" b="1" dirty="0"/>
              </a:p>
              <a:p>
                <a:pPr>
                  <a:buNone/>
                </a:pPr>
                <a:r>
                  <a:rPr lang="en-US" sz="2800" b="1" dirty="0"/>
                  <a:t>Note: </a:t>
                </a:r>
                <a:r>
                  <a:rPr lang="en-US" sz="2800" dirty="0"/>
                  <a:t>IDS produces the same result as BFS but trades </a:t>
                </a:r>
                <a:r>
                  <a:rPr lang="en-US" sz="2800" b="1" dirty="0">
                    <a:solidFill>
                      <a:srgbClr val="FF0000"/>
                    </a:solidFill>
                  </a:rPr>
                  <a:t>much better space complexity</a:t>
                </a:r>
                <a:r>
                  <a:rPr lang="en-US" sz="2800" b="1" dirty="0"/>
                  <a:t> </a:t>
                </a:r>
                <a:r>
                  <a:rPr lang="en-US" sz="2800" dirty="0"/>
                  <a:t>for worse run time.</a:t>
                </a:r>
              </a:p>
              <a:p>
                <a:pPr>
                  <a:buNone/>
                </a:pPr>
                <a:endParaRPr lang="en-US" sz="2700" dirty="0"/>
              </a:p>
            </p:txBody>
          </p:sp>
        </mc:Choice>
        <mc:Fallback xmlns="">
          <p:sp>
            <p:nvSpPr>
              <p:cNvPr id="53251" name="Rectangle 3"/>
              <p:cNvSpPr>
                <a:spLocks noGrp="1" noRot="1" noChangeAspect="1" noMove="1" noResize="1" noEditPoints="1" noAdjustHandles="1" noChangeArrowheads="1" noChangeShapeType="1" noTextEdit="1"/>
              </p:cNvSpPr>
              <p:nvPr>
                <p:ph idx="1"/>
              </p:nvPr>
            </p:nvSpPr>
            <p:spPr>
              <a:xfrm>
                <a:off x="628650" y="1825625"/>
                <a:ext cx="7886700" cy="4498975"/>
              </a:xfrm>
              <a:blipFill>
                <a:blip r:embed="rId3"/>
                <a:stretch>
                  <a:fillRect l="-696" t="-2436"/>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DD82E7D8-D9C8-4FA9-8F10-9C6E76D87354}"/>
              </a:ext>
            </a:extLst>
          </p:cNvPr>
          <p:cNvSpPr/>
          <p:nvPr/>
        </p:nvSpPr>
        <p:spPr>
          <a:xfrm>
            <a:off x="6000750" y="1877085"/>
            <a:ext cx="2514600" cy="6955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a:lnSpc>
                <a:spcPct val="90000"/>
              </a:lnSpc>
            </a:pPr>
            <a:r>
              <a:rPr lang="en-US" sz="1400" i="1" dirty="0"/>
              <a:t>d: </a:t>
            </a:r>
            <a:r>
              <a:rPr lang="en-US" sz="1400" dirty="0"/>
              <a:t>depth of the optimal solution</a:t>
            </a:r>
          </a:p>
          <a:p>
            <a:pPr>
              <a:lnSpc>
                <a:spcPct val="90000"/>
              </a:lnSpc>
            </a:pPr>
            <a:r>
              <a:rPr lang="en-US" sz="1400" i="1" dirty="0"/>
              <a:t>m: </a:t>
            </a:r>
            <a:r>
              <a:rPr lang="en-US" sz="1400" dirty="0"/>
              <a:t>max. depth of tree</a:t>
            </a:r>
          </a:p>
          <a:p>
            <a:r>
              <a:rPr lang="en-US" sz="1400" i="1" dirty="0"/>
              <a:t>b:</a:t>
            </a:r>
            <a:r>
              <a:rPr lang="en-US" sz="1400" dirty="0"/>
              <a:t> maximum branching factor</a:t>
            </a:r>
          </a:p>
        </p:txBody>
      </p:sp>
      <p:sp>
        <p:nvSpPr>
          <p:cNvPr id="5" name="Speech Bubble: Rectangle 4">
            <a:extLst>
              <a:ext uri="{FF2B5EF4-FFF2-40B4-BE49-F238E27FC236}">
                <a16:creationId xmlns:a16="http://schemas.microsoft.com/office/drawing/2014/main" id="{86D56D25-4B95-4AF3-B66F-F2FDD2B625A4}"/>
              </a:ext>
            </a:extLst>
          </p:cNvPr>
          <p:cNvSpPr/>
          <p:nvPr/>
        </p:nvSpPr>
        <p:spPr>
          <a:xfrm>
            <a:off x="3048000" y="6060281"/>
            <a:ext cx="2819400" cy="528637"/>
          </a:xfrm>
          <a:prstGeom prst="wedgeRectCallout">
            <a:avLst>
              <a:gd name="adj1" fmla="val 87654"/>
              <a:gd name="adj2" fmla="val -1083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This makes IDS/DFS the workhorse of AI.</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Person holding a compass">
            <a:extLst>
              <a:ext uri="{FF2B5EF4-FFF2-40B4-BE49-F238E27FC236}">
                <a16:creationId xmlns:a16="http://schemas.microsoft.com/office/drawing/2014/main" id="{74C0B8C8-2D8F-4BA4-8D17-CB8357D3676D}"/>
              </a:ext>
            </a:extLst>
          </p:cNvPr>
          <p:cNvPicPr>
            <a:picLocks noChangeAspect="1"/>
          </p:cNvPicPr>
          <p:nvPr/>
        </p:nvPicPr>
        <p:blipFill rotWithShape="1">
          <a:blip r:embed="rId2" cstate="print">
            <a:alphaModFix/>
            <a:extLst>
              <a:ext uri="{28A0092B-C50C-407E-A947-70E740481C1C}">
                <a14:useLocalDpi xmlns:a14="http://schemas.microsoft.com/office/drawing/2010/main" val="0"/>
              </a:ext>
            </a:extLst>
          </a:blip>
          <a:srcRect l="280" r="10719" b="-2"/>
          <a:stretch/>
        </p:blipFill>
        <p:spPr>
          <a:xfrm>
            <a:off x="20" y="1"/>
            <a:ext cx="9143980" cy="6857999"/>
          </a:xfrm>
          <a:prstGeom prst="rect">
            <a:avLst/>
          </a:prstGeom>
        </p:spPr>
      </p:pic>
      <p:sp>
        <p:nvSpPr>
          <p:cNvPr id="7" name="Title 6">
            <a:extLst>
              <a:ext uri="{FF2B5EF4-FFF2-40B4-BE49-F238E27FC236}">
                <a16:creationId xmlns:a16="http://schemas.microsoft.com/office/drawing/2014/main" id="{7F94346C-F8A3-4492-9257-74C89F764643}"/>
              </a:ext>
            </a:extLst>
          </p:cNvPr>
          <p:cNvSpPr>
            <a:spLocks noGrp="1"/>
          </p:cNvSpPr>
          <p:nvPr>
            <p:ph type="title"/>
          </p:nvPr>
        </p:nvSpPr>
        <p:spPr>
          <a:xfrm>
            <a:off x="1066800" y="5638800"/>
            <a:ext cx="6858000" cy="858838"/>
          </a:xfrm>
        </p:spPr>
        <p:txBody>
          <a:bodyPr vert="horz" lIns="91440" tIns="45720" rIns="91440" bIns="45720" rtlCol="0" anchor="b">
            <a:normAutofit fontScale="90000"/>
          </a:bodyPr>
          <a:lstStyle/>
          <a:p>
            <a:pPr algn="ctr" defTabSz="914400"/>
            <a:r>
              <a:rPr lang="en-US" sz="6000" b="1" dirty="0">
                <a:solidFill>
                  <a:srgbClr val="FFFFFF"/>
                </a:solidFill>
              </a:rPr>
              <a:t>Informed Search</a:t>
            </a:r>
            <a:br>
              <a:rPr lang="en-US" sz="6000" b="1" dirty="0">
                <a:solidFill>
                  <a:srgbClr val="FFFFFF"/>
                </a:solidFill>
              </a:rPr>
            </a:br>
            <a:r>
              <a:rPr lang="en-US" sz="4400" dirty="0">
                <a:solidFill>
                  <a:srgbClr val="FFFFFF"/>
                </a:solidFill>
              </a:rPr>
              <a:t>Introduction</a:t>
            </a:r>
            <a:endParaRPr lang="en-US" sz="6000" dirty="0">
              <a:solidFill>
                <a:srgbClr val="FFFFFF"/>
              </a:solidFill>
            </a:endParaRPr>
          </a:p>
        </p:txBody>
      </p:sp>
    </p:spTree>
    <p:extLst>
      <p:ext uri="{BB962C8B-B14F-4D97-AF65-F5344CB8AC3E}">
        <p14:creationId xmlns:p14="http://schemas.microsoft.com/office/powerpoint/2010/main" val="1565501865"/>
      </p:ext>
    </p:extLst>
  </p:cSld>
  <p:clrMapOvr>
    <a:overrideClrMapping bg1="dk1" tx1="lt1" bg2="dk2" tx2="lt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Informed Search</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825624"/>
                <a:ext cx="7886700" cy="4498975"/>
              </a:xfrm>
            </p:spPr>
            <p:txBody>
              <a:bodyPr>
                <a:normAutofit fontScale="92500" lnSpcReduction="10000"/>
              </a:bodyPr>
              <a:lstStyle/>
              <a:p>
                <a:pPr marL="0" indent="0">
                  <a:buNone/>
                </a:pPr>
                <a:r>
                  <a:rPr lang="en-US" dirty="0"/>
                  <a:t>AI search problems typically have a very large search space. We would like to improve efficiency by </a:t>
                </a:r>
                <a:r>
                  <a:rPr lang="en-US" b="1" dirty="0">
                    <a:solidFill>
                      <a:srgbClr val="FF0000"/>
                    </a:solidFill>
                  </a:rPr>
                  <a:t>expanding as few nodes as possible.</a:t>
                </a:r>
                <a:endParaRPr lang="en-US" dirty="0">
                  <a:solidFill>
                    <a:srgbClr val="FF0000"/>
                  </a:solidFill>
                </a:endParaRPr>
              </a:p>
              <a:p>
                <a:endParaRPr lang="en-US" dirty="0"/>
              </a:p>
              <a:p>
                <a:pPr marL="0" indent="0">
                  <a:buNone/>
                </a:pPr>
                <a:r>
                  <a:rPr lang="en-US" b="1" dirty="0"/>
                  <a:t>Idea</a:t>
                </a:r>
                <a:r>
                  <a:rPr lang="en-US" dirty="0"/>
                  <a:t>: The agent can use </a:t>
                </a:r>
                <a:r>
                  <a:rPr lang="en-US" b="1" dirty="0">
                    <a:solidFill>
                      <a:srgbClr val="FF0000"/>
                    </a:solidFill>
                  </a:rPr>
                  <a:t>additional information </a:t>
                </a:r>
                <a:r>
                  <a:rPr lang="en-US" dirty="0"/>
                  <a:t>in the form of “hints” about what promising states are to explore first. These hints are derived from </a:t>
                </a:r>
              </a:p>
              <a:p>
                <a:pPr lvl="1"/>
                <a:r>
                  <a:rPr lang="en-US" b="1" dirty="0"/>
                  <a:t>information</a:t>
                </a:r>
                <a:r>
                  <a:rPr lang="en-US" dirty="0"/>
                  <a:t> the agent has (e.g., a map with the goal location marked) or</a:t>
                </a:r>
              </a:p>
              <a:p>
                <a:pPr lvl="1"/>
                <a:r>
                  <a:rPr lang="en-US" b="1" dirty="0"/>
                  <a:t>percepts</a:t>
                </a:r>
                <a:r>
                  <a:rPr lang="en-US" dirty="0"/>
                  <a:t> coming from a sensor (e.g., a GPS sensor and coordinates of the goal).</a:t>
                </a:r>
              </a:p>
              <a:p>
                <a:endParaRPr lang="en-US" dirty="0"/>
              </a:p>
              <a:p>
                <a:pPr marL="0" indent="0">
                  <a:buNone/>
                </a:pPr>
                <a:r>
                  <a:rPr lang="en-US" b="1" dirty="0"/>
                  <a:t>Method</a:t>
                </a:r>
                <a:r>
                  <a:rPr lang="en-US" dirty="0"/>
                  <a:t>: The agent uses a </a:t>
                </a:r>
                <a:r>
                  <a:rPr lang="en-US" b="1" dirty="0">
                    <a:solidFill>
                      <a:srgbClr val="FF0000"/>
                    </a:solidFill>
                  </a:rPr>
                  <a:t>heuristic function </a:t>
                </a:r>
                <a14:m>
                  <m:oMath xmlns:m="http://schemas.openxmlformats.org/officeDocument/2006/math">
                    <m:r>
                      <a:rPr lang="en-US" b="1" i="1" dirty="0" smtClean="0">
                        <a:solidFill>
                          <a:srgbClr val="FF0000"/>
                        </a:solidFill>
                        <a:latin typeface="Cambria Math" panose="02040503050406030204" pitchFamily="18" charset="0"/>
                      </a:rPr>
                      <m:t>𝒉</m:t>
                    </m:r>
                    <m:r>
                      <a:rPr lang="en-US" b="1" i="1" dirty="0" smtClean="0">
                        <a:solidFill>
                          <a:srgbClr val="FF0000"/>
                        </a:solidFill>
                        <a:latin typeface="Cambria Math" panose="02040503050406030204" pitchFamily="18" charset="0"/>
                      </a:rPr>
                      <m:t>(</m:t>
                    </m:r>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r>
                  <a:rPr lang="en-US" b="1" dirty="0">
                    <a:solidFill>
                      <a:srgbClr val="FF0000"/>
                    </a:solidFill>
                  </a:rPr>
                  <a:t> </a:t>
                </a:r>
              </a:p>
              <a:p>
                <a:pPr lvl="1"/>
                <a:r>
                  <a:rPr lang="en-US" dirty="0"/>
                  <a:t>to rank nodes in the frontier based on the additional information, and </a:t>
                </a:r>
              </a:p>
              <a:p>
                <a:pPr lvl="1"/>
                <a:r>
                  <a:rPr lang="en-US" dirty="0"/>
                  <a:t>to select the most promising node in the frontier for expansion using the </a:t>
                </a:r>
                <a:r>
                  <a:rPr lang="en-US" b="1" dirty="0">
                    <a:solidFill>
                      <a:srgbClr val="FF0000"/>
                    </a:solidFill>
                  </a:rPr>
                  <a:t>best-first search </a:t>
                </a:r>
                <a:r>
                  <a:rPr lang="en-US" dirty="0"/>
                  <a:t>strategy.</a:t>
                </a:r>
              </a:p>
              <a:p>
                <a:pPr lvl="1"/>
                <a:endParaRPr lang="en-US" dirty="0"/>
              </a:p>
              <a:p>
                <a:pPr marL="0" indent="0">
                  <a:buNone/>
                </a:pPr>
                <a:r>
                  <a:rPr lang="en-US" b="1" dirty="0"/>
                  <a:t>Discussed algorithms</a:t>
                </a:r>
                <a:r>
                  <a:rPr lang="en-US" dirty="0"/>
                  <a:t>:</a:t>
                </a:r>
              </a:p>
              <a:p>
                <a:pPr lvl="1"/>
                <a:r>
                  <a:rPr lang="en-US" dirty="0"/>
                  <a:t>Greedy best-first search</a:t>
                </a:r>
              </a:p>
              <a:p>
                <a:pPr lvl="1"/>
                <a:r>
                  <a:rPr lang="en-US" dirty="0"/>
                  <a:t>A* search</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825624"/>
                <a:ext cx="7886700" cy="4498975"/>
              </a:xfrm>
              <a:blipFill>
                <a:blip r:embed="rId3"/>
                <a:stretch>
                  <a:fillRect l="-696" t="-1762" b="-1220"/>
                </a:stretch>
              </a:blipFill>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a:t>Heuristic Function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57200" y="1219201"/>
                <a:ext cx="8229600" cy="850780"/>
              </a:xfrm>
            </p:spPr>
            <p:txBody>
              <a:bodyPr>
                <a:normAutofit fontScale="92500" lnSpcReduction="20000"/>
              </a:bodyPr>
              <a:lstStyle/>
              <a:p>
                <a:r>
                  <a:rPr lang="en-US" sz="2000" b="1" dirty="0">
                    <a:solidFill>
                      <a:srgbClr val="FF0000"/>
                    </a:solidFill>
                  </a:rPr>
                  <a:t>Heuristic function </a:t>
                </a:r>
                <a14:m>
                  <m:oMath xmlns:m="http://schemas.openxmlformats.org/officeDocument/2006/math">
                    <m:r>
                      <a:rPr lang="en-US" sz="2000" i="1" dirty="0" smtClean="0">
                        <a:latin typeface="Cambria Math" panose="02040503050406030204" pitchFamily="18" charset="0"/>
                      </a:rPr>
                      <m:t>h</m:t>
                    </m:r>
                    <m:r>
                      <a:rPr lang="en-US" sz="2000" i="1" dirty="0" smtClean="0">
                        <a:latin typeface="Cambria Math" panose="02040503050406030204" pitchFamily="18" charset="0"/>
                      </a:rPr>
                      <m:t>(</m:t>
                    </m:r>
                    <m:r>
                      <a:rPr lang="en-US" sz="2000" i="1" dirty="0" smtClean="0">
                        <a:latin typeface="Cambria Math" panose="02040503050406030204" pitchFamily="18" charset="0"/>
                      </a:rPr>
                      <m:t>𝑛</m:t>
                    </m:r>
                    <m:r>
                      <a:rPr lang="en-US" sz="2000" i="1" dirty="0" smtClean="0">
                        <a:latin typeface="Cambria Math" panose="02040503050406030204" pitchFamily="18" charset="0"/>
                      </a:rPr>
                      <m:t>) </m:t>
                    </m:r>
                  </m:oMath>
                </a14:m>
                <a:r>
                  <a:rPr lang="en-US" sz="2000" dirty="0"/>
                  <a:t>estimates the cost of reaching a node representing the goal state from the currently considered node </a:t>
                </a:r>
                <a14:m>
                  <m:oMath xmlns:m="http://schemas.openxmlformats.org/officeDocument/2006/math">
                    <m:r>
                      <a:rPr lang="en-US" sz="2000" i="1" dirty="0" smtClean="0">
                        <a:latin typeface="Cambria Math" panose="02040503050406030204" pitchFamily="18" charset="0"/>
                      </a:rPr>
                      <m:t>𝑛</m:t>
                    </m:r>
                  </m:oMath>
                </a14:m>
                <a:r>
                  <a:rPr lang="en-US" sz="2000" i="1" dirty="0"/>
                  <a:t>.</a:t>
                </a:r>
                <a:endParaRPr lang="en-US" sz="2000" dirty="0"/>
              </a:p>
              <a:p>
                <a:r>
                  <a:rPr lang="en-US" sz="2000" dirty="0"/>
                  <a:t>Examples: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57200" y="1219201"/>
                <a:ext cx="8229600" cy="850780"/>
              </a:xfrm>
              <a:blipFill>
                <a:blip r:embed="rId3"/>
                <a:stretch>
                  <a:fillRect l="-519" t="-12143" b="-7857"/>
                </a:stretch>
              </a:blipFill>
            </p:spPr>
            <p:txBody>
              <a:bodyPr/>
              <a:lstStyle/>
              <a:p>
                <a:r>
                  <a:rPr lang="en-US">
                    <a:noFill/>
                  </a:rPr>
                  <a:t> </a:t>
                </a:r>
              </a:p>
            </p:txBody>
          </p:sp>
        </mc:Fallback>
      </mc:AlternateContent>
      <p:grpSp>
        <p:nvGrpSpPr>
          <p:cNvPr id="24" name="Group 23">
            <a:extLst>
              <a:ext uri="{FF2B5EF4-FFF2-40B4-BE49-F238E27FC236}">
                <a16:creationId xmlns:a16="http://schemas.microsoft.com/office/drawing/2014/main" id="{DB709E28-48D2-1447-D799-16CAD6004E6A}"/>
              </a:ext>
            </a:extLst>
          </p:cNvPr>
          <p:cNvGrpSpPr/>
          <p:nvPr/>
        </p:nvGrpSpPr>
        <p:grpSpPr>
          <a:xfrm>
            <a:off x="4648198" y="1992868"/>
            <a:ext cx="4171121" cy="4414461"/>
            <a:chOff x="4648198" y="1992868"/>
            <a:chExt cx="4171121" cy="4414461"/>
          </a:xfrm>
        </p:grpSpPr>
        <p:pic>
          <p:nvPicPr>
            <p:cNvPr id="12" name="Picture 2">
              <a:extLst>
                <a:ext uri="{FF2B5EF4-FFF2-40B4-BE49-F238E27FC236}">
                  <a16:creationId xmlns:a16="http://schemas.microsoft.com/office/drawing/2014/main" id="{DF9E533F-BB9B-4439-8E8F-5DED1104394F}"/>
                </a:ext>
              </a:extLst>
            </p:cNvPr>
            <p:cNvPicPr>
              <a:picLocks noChangeAspect="1" noChangeArrowheads="1"/>
            </p:cNvPicPr>
            <p:nvPr/>
          </p:nvPicPr>
          <p:blipFill>
            <a:blip r:embed="rId4" cstate="print">
              <a:extLst>
                <a:ext uri="{BEBA8EAE-BF5A-486C-A8C5-ECC9F3942E4B}">
                  <a14:imgProps xmlns:a14="http://schemas.microsoft.com/office/drawing/2010/main">
                    <a14:imgLayer r:embed="rId5">
                      <a14:imgEffect>
                        <a14:artisticPencilSketch/>
                      </a14:imgEffect>
                    </a14:imgLayer>
                  </a14:imgProps>
                </a:ext>
              </a:extLst>
            </a:blip>
            <a:srcRect/>
            <a:stretch>
              <a:fillRect/>
            </a:stretch>
          </p:blipFill>
          <p:spPr bwMode="auto">
            <a:xfrm>
              <a:off x="4858682" y="2831359"/>
              <a:ext cx="3272163" cy="3272163"/>
            </a:xfrm>
            <a:prstGeom prst="rect">
              <a:avLst/>
            </a:prstGeom>
            <a:noFill/>
            <a:ln w="9525">
              <a:noFill/>
              <a:miter lim="800000"/>
              <a:headEnd/>
              <a:tailEnd/>
            </a:ln>
          </p:spPr>
        </p:pic>
        <p:sp>
          <p:nvSpPr>
            <p:cNvPr id="13" name="Down Arrow 5">
              <a:extLst>
                <a:ext uri="{FF2B5EF4-FFF2-40B4-BE49-F238E27FC236}">
                  <a16:creationId xmlns:a16="http://schemas.microsoft.com/office/drawing/2014/main" id="{B3F9EDDE-1211-49CC-AE28-0DEA8B67AF1F}"/>
                </a:ext>
              </a:extLst>
            </p:cNvPr>
            <p:cNvSpPr/>
            <p:nvPr/>
          </p:nvSpPr>
          <p:spPr>
            <a:xfrm>
              <a:off x="5048844" y="2639941"/>
              <a:ext cx="181787" cy="2423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44A4A6DB-BDAD-44F5-B13C-B4880EE656EE}"/>
                </a:ext>
              </a:extLst>
            </p:cNvPr>
            <p:cNvSpPr txBox="1"/>
            <p:nvPr/>
          </p:nvSpPr>
          <p:spPr>
            <a:xfrm>
              <a:off x="4648198" y="2328125"/>
              <a:ext cx="983077" cy="293699"/>
            </a:xfrm>
            <a:prstGeom prst="rect">
              <a:avLst/>
            </a:prstGeom>
            <a:noFill/>
          </p:spPr>
          <p:txBody>
            <a:bodyPr wrap="none" rtlCol="0">
              <a:spAutoFit/>
            </a:bodyPr>
            <a:lstStyle/>
            <a:p>
              <a:r>
                <a:rPr lang="en-US" dirty="0"/>
                <a:t>Start state</a:t>
              </a:r>
            </a:p>
          </p:txBody>
        </p:sp>
        <p:sp>
          <p:nvSpPr>
            <p:cNvPr id="15" name="Down Arrow 7">
              <a:extLst>
                <a:ext uri="{FF2B5EF4-FFF2-40B4-BE49-F238E27FC236}">
                  <a16:creationId xmlns:a16="http://schemas.microsoft.com/office/drawing/2014/main" id="{6552566B-6F41-412F-BD9D-8B255E817642}"/>
                </a:ext>
              </a:extLst>
            </p:cNvPr>
            <p:cNvSpPr/>
            <p:nvPr/>
          </p:nvSpPr>
          <p:spPr>
            <a:xfrm rot="5400000">
              <a:off x="8075546" y="5733412"/>
              <a:ext cx="181787" cy="2423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7F9CFA2-F858-4809-8B7D-A3225899B45B}"/>
                </a:ext>
              </a:extLst>
            </p:cNvPr>
            <p:cNvSpPr txBox="1"/>
            <p:nvPr/>
          </p:nvSpPr>
          <p:spPr>
            <a:xfrm>
              <a:off x="7836242" y="6113630"/>
              <a:ext cx="983077" cy="293699"/>
            </a:xfrm>
            <a:prstGeom prst="rect">
              <a:avLst/>
            </a:prstGeom>
            <a:noFill/>
          </p:spPr>
          <p:txBody>
            <a:bodyPr wrap="none" rtlCol="0">
              <a:spAutoFit/>
            </a:bodyPr>
            <a:lstStyle/>
            <a:p>
              <a:r>
                <a:rPr lang="en-US" dirty="0"/>
                <a:t>Goal state</a:t>
              </a:r>
            </a:p>
          </p:txBody>
        </p:sp>
        <p:sp>
          <p:nvSpPr>
            <p:cNvPr id="17" name="5-Point Star 9">
              <a:extLst>
                <a:ext uri="{FF2B5EF4-FFF2-40B4-BE49-F238E27FC236}">
                  <a16:creationId xmlns:a16="http://schemas.microsoft.com/office/drawing/2014/main" id="{C5FBD971-D576-46B5-B778-F31D90E6A82B}"/>
                </a:ext>
              </a:extLst>
            </p:cNvPr>
            <p:cNvSpPr/>
            <p:nvPr/>
          </p:nvSpPr>
          <p:spPr>
            <a:xfrm>
              <a:off x="6055446" y="5044823"/>
              <a:ext cx="181787" cy="181787"/>
            </a:xfrm>
            <a:prstGeom prst="star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FFB86754-9901-4B12-8CBE-445BFFF5B1E5}"/>
                </a:ext>
              </a:extLst>
            </p:cNvPr>
            <p:cNvCxnSpPr/>
            <p:nvPr/>
          </p:nvCxnSpPr>
          <p:spPr>
            <a:xfrm>
              <a:off x="6176637" y="5166014"/>
              <a:ext cx="1878464" cy="666552"/>
            </a:xfrm>
            <a:prstGeom prst="bentConnector3">
              <a:avLst>
                <a:gd name="adj1" fmla="val 308"/>
              </a:avLst>
            </a:prstGeom>
            <a:ln w="38100" cap="flat" cmpd="sng" algn="ctr">
              <a:solidFill>
                <a:schemeClr val="accent2"/>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9" name="Rectangle 18">
              <a:extLst>
                <a:ext uri="{FF2B5EF4-FFF2-40B4-BE49-F238E27FC236}">
                  <a16:creationId xmlns:a16="http://schemas.microsoft.com/office/drawing/2014/main" id="{6B0D99D0-DFBD-4069-8820-82E7E0CAE9B6}"/>
                </a:ext>
              </a:extLst>
            </p:cNvPr>
            <p:cNvSpPr/>
            <p:nvPr/>
          </p:nvSpPr>
          <p:spPr>
            <a:xfrm>
              <a:off x="5514821" y="1992868"/>
              <a:ext cx="2099614" cy="369332"/>
            </a:xfrm>
            <a:prstGeom prst="rect">
              <a:avLst/>
            </a:prstGeom>
          </p:spPr>
          <p:txBody>
            <a:bodyPr wrap="none">
              <a:spAutoFit/>
            </a:bodyPr>
            <a:lstStyle/>
            <a:p>
              <a:r>
                <a:rPr lang="en-US" b="1" dirty="0"/>
                <a:t>Manhattan distance</a:t>
              </a:r>
            </a:p>
          </p:txBody>
        </p:sp>
      </p:grpSp>
      <p:grpSp>
        <p:nvGrpSpPr>
          <p:cNvPr id="23" name="Group 22">
            <a:extLst>
              <a:ext uri="{FF2B5EF4-FFF2-40B4-BE49-F238E27FC236}">
                <a16:creationId xmlns:a16="http://schemas.microsoft.com/office/drawing/2014/main" id="{BB2F152E-D586-D6FB-B8DA-6F61E718BC4D}"/>
              </a:ext>
            </a:extLst>
          </p:cNvPr>
          <p:cNvGrpSpPr/>
          <p:nvPr/>
        </p:nvGrpSpPr>
        <p:grpSpPr>
          <a:xfrm>
            <a:off x="375347" y="1981200"/>
            <a:ext cx="3980292" cy="4603056"/>
            <a:chOff x="375347" y="1981200"/>
            <a:chExt cx="3980292" cy="4603056"/>
          </a:xfrm>
        </p:grpSpPr>
        <p:pic>
          <p:nvPicPr>
            <p:cNvPr id="5" name="Picture 2"/>
            <p:cNvPicPr>
              <a:picLocks noChangeAspect="1" noChangeArrowheads="1"/>
            </p:cNvPicPr>
            <p:nvPr/>
          </p:nvPicPr>
          <p:blipFill>
            <a:blip r:embed="rId4" cstate="print">
              <a:extLst>
                <a:ext uri="{BEBA8EAE-BF5A-486C-A8C5-ECC9F3942E4B}">
                  <a14:imgProps xmlns:a14="http://schemas.microsoft.com/office/drawing/2010/main">
                    <a14:imgLayer r:embed="rId5">
                      <a14:imgEffect>
                        <a14:artisticPencilSketch/>
                      </a14:imgEffect>
                    </a14:imgLayer>
                  </a14:imgProps>
                </a:ext>
              </a:extLst>
            </a:blip>
            <a:srcRect/>
            <a:stretch>
              <a:fillRect/>
            </a:stretch>
          </p:blipFill>
          <p:spPr bwMode="auto">
            <a:xfrm>
              <a:off x="652534" y="2831360"/>
              <a:ext cx="3272163" cy="3272163"/>
            </a:xfrm>
            <a:prstGeom prst="rect">
              <a:avLst/>
            </a:prstGeom>
            <a:noFill/>
            <a:ln w="9525">
              <a:noFill/>
              <a:miter lim="800000"/>
              <a:headEnd/>
              <a:tailEnd/>
            </a:ln>
          </p:spPr>
        </p:pic>
        <p:sp>
          <p:nvSpPr>
            <p:cNvPr id="6" name="Down Arrow 5"/>
            <p:cNvSpPr/>
            <p:nvPr/>
          </p:nvSpPr>
          <p:spPr>
            <a:xfrm>
              <a:off x="828228" y="2639941"/>
              <a:ext cx="181787" cy="2423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375347" y="2322619"/>
              <a:ext cx="983077" cy="293699"/>
            </a:xfrm>
            <a:prstGeom prst="rect">
              <a:avLst/>
            </a:prstGeom>
            <a:noFill/>
          </p:spPr>
          <p:txBody>
            <a:bodyPr wrap="none" rtlCol="0">
              <a:spAutoFit/>
            </a:bodyPr>
            <a:lstStyle/>
            <a:p>
              <a:r>
                <a:rPr lang="en-US" dirty="0"/>
                <a:t>Start state</a:t>
              </a:r>
            </a:p>
          </p:txBody>
        </p:sp>
        <p:sp>
          <p:nvSpPr>
            <p:cNvPr id="8" name="Down Arrow 7"/>
            <p:cNvSpPr/>
            <p:nvPr/>
          </p:nvSpPr>
          <p:spPr>
            <a:xfrm rot="5400000">
              <a:off x="3909548" y="5739950"/>
              <a:ext cx="181787" cy="2423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372562" y="6127146"/>
              <a:ext cx="983077" cy="293699"/>
            </a:xfrm>
            <a:prstGeom prst="rect">
              <a:avLst/>
            </a:prstGeom>
            <a:noFill/>
          </p:spPr>
          <p:txBody>
            <a:bodyPr wrap="none" rtlCol="0">
              <a:spAutoFit/>
            </a:bodyPr>
            <a:lstStyle/>
            <a:p>
              <a:r>
                <a:rPr lang="en-US" dirty="0"/>
                <a:t>Goal state</a:t>
              </a:r>
            </a:p>
          </p:txBody>
        </p:sp>
        <p:sp>
          <p:nvSpPr>
            <p:cNvPr id="10" name="5-Point Star 9"/>
            <p:cNvSpPr/>
            <p:nvPr/>
          </p:nvSpPr>
          <p:spPr>
            <a:xfrm>
              <a:off x="1864446" y="5073398"/>
              <a:ext cx="181787" cy="181787"/>
            </a:xfrm>
            <a:prstGeom prst="star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1996214" y="5191922"/>
              <a:ext cx="1878464" cy="666552"/>
            </a:xfrm>
            <a:prstGeom prst="line">
              <a:avLst/>
            </a:prstGeom>
            <a:ln w="38100" cap="flat" cmpd="sng" algn="ctr">
              <a:solidFill>
                <a:schemeClr val="accent2"/>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4" name="Rectangle 3">
              <a:extLst>
                <a:ext uri="{FF2B5EF4-FFF2-40B4-BE49-F238E27FC236}">
                  <a16:creationId xmlns:a16="http://schemas.microsoft.com/office/drawing/2014/main" id="{19042422-30D2-4FB5-9682-F3AE7571F65B}"/>
                </a:ext>
              </a:extLst>
            </p:cNvPr>
            <p:cNvSpPr/>
            <p:nvPr/>
          </p:nvSpPr>
          <p:spPr>
            <a:xfrm>
              <a:off x="1325338" y="1981200"/>
              <a:ext cx="1952779" cy="369332"/>
            </a:xfrm>
            <a:prstGeom prst="rect">
              <a:avLst/>
            </a:prstGeom>
          </p:spPr>
          <p:txBody>
            <a:bodyPr wrap="none">
              <a:spAutoFit/>
            </a:bodyPr>
            <a:lstStyle/>
            <a:p>
              <a:r>
                <a:rPr lang="en-US" b="1" dirty="0"/>
                <a:t>Euclidean distance</a:t>
              </a:r>
            </a:p>
          </p:txBody>
        </p:sp>
        <p:sp>
          <p:nvSpPr>
            <p:cNvPr id="21" name="5-Point Star 9">
              <a:extLst>
                <a:ext uri="{FF2B5EF4-FFF2-40B4-BE49-F238E27FC236}">
                  <a16:creationId xmlns:a16="http://schemas.microsoft.com/office/drawing/2014/main" id="{FBF0E8EE-440B-24A2-A8E8-D9D76BB00AF8}"/>
                </a:ext>
              </a:extLst>
            </p:cNvPr>
            <p:cNvSpPr/>
            <p:nvPr/>
          </p:nvSpPr>
          <p:spPr>
            <a:xfrm>
              <a:off x="685098" y="6196586"/>
              <a:ext cx="181787" cy="181787"/>
            </a:xfrm>
            <a:prstGeom prst="star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A640C122-BDFA-2F54-7023-BFD6A634A8A0}"/>
                </a:ext>
              </a:extLst>
            </p:cNvPr>
            <p:cNvSpPr txBox="1"/>
            <p:nvPr/>
          </p:nvSpPr>
          <p:spPr>
            <a:xfrm>
              <a:off x="828228" y="6122591"/>
              <a:ext cx="1348061" cy="461665"/>
            </a:xfrm>
            <a:prstGeom prst="rect">
              <a:avLst/>
            </a:prstGeom>
            <a:noFill/>
          </p:spPr>
          <p:txBody>
            <a:bodyPr wrap="none" rtlCol="0">
              <a:spAutoFit/>
            </a:bodyPr>
            <a:lstStyle/>
            <a:p>
              <a:r>
                <a:rPr lang="en-US" sz="1200" dirty="0"/>
                <a:t>State for currently </a:t>
              </a:r>
              <a:br>
                <a:rPr lang="en-US" sz="1200" dirty="0"/>
              </a:br>
              <a:r>
                <a:rPr lang="en-US" sz="1200" dirty="0"/>
                <a:t>considered node</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a:extLst>
              <a:ext uri="{FF2B5EF4-FFF2-40B4-BE49-F238E27FC236}">
                <a16:creationId xmlns:a16="http://schemas.microsoft.com/office/drawing/2014/main" id="{89838747-26B9-0093-833F-4CB2090A1012}"/>
              </a:ext>
            </a:extLst>
          </p:cNvPr>
          <p:cNvPicPr>
            <a:picLocks noChangeAspect="1" noChangeArrowheads="1"/>
          </p:cNvPicPr>
          <p:nvPr/>
        </p:nvPicPr>
        <p:blipFill>
          <a:blip r:embed="rId3" cstate="print">
            <a:alphaModFix/>
          </a:blip>
          <a:srcRect l="9462" t="26530" r="13408" b="17211"/>
          <a:stretch>
            <a:fillRect/>
          </a:stretch>
        </p:blipFill>
        <p:spPr bwMode="auto">
          <a:xfrm>
            <a:off x="589785" y="2188604"/>
            <a:ext cx="6167530" cy="3824289"/>
          </a:xfrm>
          <a:prstGeom prst="rect">
            <a:avLst/>
          </a:prstGeom>
          <a:noFill/>
          <a:ln w="9525">
            <a:noFill/>
            <a:miter lim="800000"/>
            <a:headEnd/>
            <a:tailEnd/>
          </a:ln>
        </p:spPr>
      </p:pic>
      <p:sp>
        <p:nvSpPr>
          <p:cNvPr id="8194" name="Rectangle 2"/>
          <p:cNvSpPr>
            <a:spLocks noGrp="1" noChangeArrowheads="1"/>
          </p:cNvSpPr>
          <p:nvPr>
            <p:ph type="title"/>
          </p:nvPr>
        </p:nvSpPr>
        <p:spPr/>
        <p:txBody>
          <a:bodyPr/>
          <a:lstStyle/>
          <a:p>
            <a:r>
              <a:rPr lang="en-US" dirty="0"/>
              <a:t>Heuristic for the Romania Problem</a:t>
            </a:r>
          </a:p>
        </p:txBody>
      </p:sp>
      <p:pic>
        <p:nvPicPr>
          <p:cNvPr id="8196" name="Picture 4" descr="romania2"/>
          <p:cNvPicPr>
            <a:picLocks noChangeAspect="1" noChangeArrowheads="1"/>
          </p:cNvPicPr>
          <p:nvPr/>
        </p:nvPicPr>
        <p:blipFill>
          <a:blip r:embed="rId4" cstate="print">
            <a:alphaModFix amt="70000"/>
          </a:blip>
          <a:srcRect/>
          <a:stretch>
            <a:fillRect/>
          </a:stretch>
        </p:blipFill>
        <p:spPr bwMode="auto">
          <a:xfrm>
            <a:off x="381000" y="2138362"/>
            <a:ext cx="8229600" cy="4033838"/>
          </a:xfrm>
          <a:prstGeom prst="rect">
            <a:avLst/>
          </a:prstGeom>
          <a:noFill/>
        </p:spPr>
      </p:pic>
      <p:sp>
        <p:nvSpPr>
          <p:cNvPr id="7" name="Rectangle 6">
            <a:extLst>
              <a:ext uri="{FF2B5EF4-FFF2-40B4-BE49-F238E27FC236}">
                <a16:creationId xmlns:a16="http://schemas.microsoft.com/office/drawing/2014/main" id="{F78DBA2A-F6A5-49BF-96B9-767627D3AC80}"/>
              </a:ext>
            </a:extLst>
          </p:cNvPr>
          <p:cNvSpPr/>
          <p:nvPr/>
        </p:nvSpPr>
        <p:spPr>
          <a:xfrm>
            <a:off x="8224929" y="2214562"/>
            <a:ext cx="614271" cy="400110"/>
          </a:xfrm>
          <a:prstGeom prst="rect">
            <a:avLst/>
          </a:prstGeom>
        </p:spPr>
        <p:txBody>
          <a:bodyPr wrap="none">
            <a:spAutoFit/>
          </a:bodyPr>
          <a:lstStyle/>
          <a:p>
            <a:r>
              <a:rPr lang="en-US" sz="2000" b="1" i="1" dirty="0"/>
              <a:t>h</a:t>
            </a:r>
            <a:r>
              <a:rPr lang="en-US" sz="2000" b="1" dirty="0"/>
              <a:t>(</a:t>
            </a:r>
            <a:r>
              <a:rPr lang="en-US" sz="2000" b="1" i="1" dirty="0"/>
              <a:t>n</a:t>
            </a:r>
            <a:r>
              <a:rPr lang="en-US" sz="2000" b="1" dirty="0"/>
              <a:t>)</a:t>
            </a:r>
          </a:p>
        </p:txBody>
      </p:sp>
      <p:sp>
        <p:nvSpPr>
          <p:cNvPr id="2" name="TextBox 1">
            <a:extLst>
              <a:ext uri="{FF2B5EF4-FFF2-40B4-BE49-F238E27FC236}">
                <a16:creationId xmlns:a16="http://schemas.microsoft.com/office/drawing/2014/main" id="{DFB2DA8B-530E-3480-9EF1-91951EBF384E}"/>
              </a:ext>
            </a:extLst>
          </p:cNvPr>
          <p:cNvSpPr txBox="1"/>
          <p:nvPr/>
        </p:nvSpPr>
        <p:spPr>
          <a:xfrm>
            <a:off x="620980" y="1526885"/>
            <a:ext cx="7886700" cy="584775"/>
          </a:xfrm>
          <a:prstGeom prst="rect">
            <a:avLst/>
          </a:prstGeom>
          <a:noFill/>
        </p:spPr>
        <p:txBody>
          <a:bodyPr wrap="square" rtlCol="0">
            <a:spAutoFit/>
          </a:bodyPr>
          <a:lstStyle/>
          <a:p>
            <a:r>
              <a:rPr lang="en-US" sz="1600" dirty="0"/>
              <a:t>Use the map for hints: Estimate the driving distance from Arad to Bucharest using a straight-line distance on the map.</a:t>
            </a:r>
          </a:p>
        </p:txBody>
      </p:sp>
      <p:sp>
        <p:nvSpPr>
          <p:cNvPr id="4" name="Oval 3">
            <a:extLst>
              <a:ext uri="{FF2B5EF4-FFF2-40B4-BE49-F238E27FC236}">
                <a16:creationId xmlns:a16="http://schemas.microsoft.com/office/drawing/2014/main" id="{7E81295B-94F7-16E4-C004-0A9784F7815D}"/>
              </a:ext>
            </a:extLst>
          </p:cNvPr>
          <p:cNvSpPr/>
          <p:nvPr/>
        </p:nvSpPr>
        <p:spPr>
          <a:xfrm>
            <a:off x="381000" y="3063894"/>
            <a:ext cx="609600" cy="446067"/>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5" name="Oval 4">
            <a:extLst>
              <a:ext uri="{FF2B5EF4-FFF2-40B4-BE49-F238E27FC236}">
                <a16:creationId xmlns:a16="http://schemas.microsoft.com/office/drawing/2014/main" id="{3F527A35-B54A-2D95-8C44-1F2B0C36B132}"/>
              </a:ext>
            </a:extLst>
          </p:cNvPr>
          <p:cNvSpPr/>
          <p:nvPr/>
        </p:nvSpPr>
        <p:spPr>
          <a:xfrm>
            <a:off x="4267200" y="5110162"/>
            <a:ext cx="1066800" cy="533400"/>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B22628DF-9595-EB93-31F4-B9C6D3306957}"/>
              </a:ext>
            </a:extLst>
          </p:cNvPr>
          <p:cNvCxnSpPr>
            <a:cxnSpLocks/>
          </p:cNvCxnSpPr>
          <p:nvPr/>
        </p:nvCxnSpPr>
        <p:spPr>
          <a:xfrm>
            <a:off x="838200" y="3319464"/>
            <a:ext cx="3657600" cy="1943098"/>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sp>
        <p:nvSpPr>
          <p:cNvPr id="9" name="Oval 8">
            <a:extLst>
              <a:ext uri="{FF2B5EF4-FFF2-40B4-BE49-F238E27FC236}">
                <a16:creationId xmlns:a16="http://schemas.microsoft.com/office/drawing/2014/main" id="{6C6C391E-8BF1-7C12-BFFE-0645E1200BE3}"/>
              </a:ext>
            </a:extLst>
          </p:cNvPr>
          <p:cNvSpPr/>
          <p:nvPr/>
        </p:nvSpPr>
        <p:spPr>
          <a:xfrm>
            <a:off x="6853328" y="2442766"/>
            <a:ext cx="1909671" cy="259773"/>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8D9CEAD-8352-4F84-4D86-31BAF43A91E9}"/>
              </a:ext>
            </a:extLst>
          </p:cNvPr>
          <p:cNvSpPr txBox="1"/>
          <p:nvPr/>
        </p:nvSpPr>
        <p:spPr>
          <a:xfrm rot="1576214">
            <a:off x="1902984" y="4106346"/>
            <a:ext cx="685800" cy="369332"/>
          </a:xfrm>
          <a:prstGeom prst="rect">
            <a:avLst/>
          </a:prstGeom>
          <a:noFill/>
        </p:spPr>
        <p:txBody>
          <a:bodyPr wrap="square" rtlCol="0">
            <a:spAutoFit/>
          </a:bodyPr>
          <a:lstStyle/>
          <a:p>
            <a:r>
              <a:rPr lang="en-US" b="1" dirty="0">
                <a:solidFill>
                  <a:schemeClr val="accent2"/>
                </a:solidFill>
              </a:rPr>
              <a:t>366</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dirty="0"/>
              <a:t>Greedy Best-First Search Example</a:t>
            </a:r>
          </a:p>
        </p:txBody>
      </p:sp>
      <p:pic>
        <p:nvPicPr>
          <p:cNvPr id="10244" name="Picture 4" descr="greedy-progress01c"/>
          <p:cNvPicPr>
            <a:picLocks noChangeAspect="1" noChangeArrowheads="1"/>
          </p:cNvPicPr>
          <p:nvPr/>
        </p:nvPicPr>
        <p:blipFill>
          <a:blip r:embed="rId3" cstate="print"/>
          <a:srcRect/>
          <a:stretch>
            <a:fillRect/>
          </a:stretch>
        </p:blipFill>
        <p:spPr bwMode="auto">
          <a:xfrm>
            <a:off x="1752600" y="1828800"/>
            <a:ext cx="5467350" cy="1990725"/>
          </a:xfrm>
          <a:prstGeom prst="rect">
            <a:avLst/>
          </a:prstGeom>
          <a:noFill/>
        </p:spPr>
      </p:pic>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5" name="Oval 4"/>
          <p:cNvSpPr/>
          <p:nvPr/>
        </p:nvSpPr>
        <p:spPr>
          <a:xfrm>
            <a:off x="3505200" y="4572000"/>
            <a:ext cx="457200" cy="304800"/>
          </a:xfrm>
          <a:prstGeom prst="ellipse">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
        <p:nvSpPr>
          <p:cNvPr id="6" name="Oval 5"/>
          <p:cNvSpPr/>
          <p:nvPr/>
        </p:nvSpPr>
        <p:spPr>
          <a:xfrm>
            <a:off x="6096000" y="5867400"/>
            <a:ext cx="685800" cy="381000"/>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 name="Rectangle 1">
            <a:extLst>
              <a:ext uri="{FF2B5EF4-FFF2-40B4-BE49-F238E27FC236}">
                <a16:creationId xmlns:a16="http://schemas.microsoft.com/office/drawing/2014/main" id="{6813A329-F65E-4329-9D0F-2A7F26023156}"/>
              </a:ext>
            </a:extLst>
          </p:cNvPr>
          <p:cNvSpPr/>
          <p:nvPr/>
        </p:nvSpPr>
        <p:spPr>
          <a:xfrm>
            <a:off x="685800" y="1420595"/>
            <a:ext cx="3124200" cy="923330"/>
          </a:xfrm>
          <a:prstGeom prst="rect">
            <a:avLst/>
          </a:prstGeom>
        </p:spPr>
        <p:txBody>
          <a:bodyPr wrap="square">
            <a:spAutoFit/>
          </a:bodyPr>
          <a:lstStyle/>
          <a:p>
            <a:r>
              <a:rPr lang="en-US" b="1" dirty="0"/>
              <a:t>Expansion rule: Expand the node that has the lowest value of the heuristic function </a:t>
            </a:r>
            <a:r>
              <a:rPr lang="en-US" b="1" i="1" dirty="0"/>
              <a:t>h</a:t>
            </a:r>
            <a:r>
              <a:rPr lang="en-US" b="1" dirty="0"/>
              <a:t>(</a:t>
            </a:r>
            <a:r>
              <a:rPr lang="en-US" b="1" i="1" dirty="0"/>
              <a:t>n</a:t>
            </a:r>
            <a:r>
              <a:rPr lang="en-US" b="1" dirty="0"/>
              <a:t>)</a:t>
            </a:r>
          </a:p>
        </p:txBody>
      </p:sp>
      <p:sp>
        <p:nvSpPr>
          <p:cNvPr id="8" name="Oval 7">
            <a:extLst>
              <a:ext uri="{FF2B5EF4-FFF2-40B4-BE49-F238E27FC236}">
                <a16:creationId xmlns:a16="http://schemas.microsoft.com/office/drawing/2014/main" id="{BE048C35-3A6E-4B42-803D-03F8170F3848}"/>
              </a:ext>
            </a:extLst>
          </p:cNvPr>
          <p:cNvSpPr/>
          <p:nvPr/>
        </p:nvSpPr>
        <p:spPr>
          <a:xfrm>
            <a:off x="7744968" y="4114800"/>
            <a:ext cx="1371600" cy="2286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DBCCA6DC-EE15-42ED-A9EB-EAE135849C46}"/>
              </a:ext>
            </a:extLst>
          </p:cNvPr>
          <p:cNvCxnSpPr>
            <a:cxnSpLocks/>
          </p:cNvCxnSpPr>
          <p:nvPr/>
        </p:nvCxnSpPr>
        <p:spPr>
          <a:xfrm>
            <a:off x="3886200" y="4724400"/>
            <a:ext cx="2362200" cy="1295400"/>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sp>
        <p:nvSpPr>
          <p:cNvPr id="3" name="Rectangle 2">
            <a:extLst>
              <a:ext uri="{FF2B5EF4-FFF2-40B4-BE49-F238E27FC236}">
                <a16:creationId xmlns:a16="http://schemas.microsoft.com/office/drawing/2014/main" id="{72EE3BD0-89FD-4BAB-9EE2-A555148474C0}"/>
              </a:ext>
            </a:extLst>
          </p:cNvPr>
          <p:cNvSpPr/>
          <p:nvPr/>
        </p:nvSpPr>
        <p:spPr>
          <a:xfrm>
            <a:off x="4122209" y="1905000"/>
            <a:ext cx="678391" cy="369332"/>
          </a:xfrm>
          <a:prstGeom prst="rect">
            <a:avLst/>
          </a:prstGeom>
        </p:spPr>
        <p:txBody>
          <a:bodyPr wrap="none">
            <a:spAutoFit/>
          </a:bodyPr>
          <a:lstStyle/>
          <a:p>
            <a:r>
              <a:rPr lang="en-US" i="1" dirty="0"/>
              <a:t>h</a:t>
            </a:r>
            <a:r>
              <a:rPr lang="en-US" dirty="0"/>
              <a:t>(</a:t>
            </a:r>
            <a:r>
              <a:rPr lang="en-US" i="1" dirty="0"/>
              <a:t>n</a:t>
            </a:r>
            <a:r>
              <a:rPr lang="en-US" dirty="0"/>
              <a:t>)=</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8" name="Picture 4" descr="greedy-progress02c"/>
          <p:cNvPicPr>
            <a:picLocks noChangeAspect="1" noChangeArrowheads="1"/>
          </p:cNvPicPr>
          <p:nvPr/>
        </p:nvPicPr>
        <p:blipFill>
          <a:blip r:embed="rId3" cstate="print"/>
          <a:srcRect/>
          <a:stretch>
            <a:fillRect/>
          </a:stretch>
        </p:blipFill>
        <p:spPr bwMode="auto">
          <a:xfrm>
            <a:off x="1752600" y="1828800"/>
            <a:ext cx="5467350" cy="1990725"/>
          </a:xfrm>
          <a:prstGeom prst="rect">
            <a:avLst/>
          </a:prstGeom>
          <a:noFill/>
        </p:spPr>
      </p:pic>
      <p:sp>
        <p:nvSpPr>
          <p:cNvPr id="47106" name="Rectangle 2"/>
          <p:cNvSpPr>
            <a:spLocks noGrp="1" noChangeArrowheads="1"/>
          </p:cNvSpPr>
          <p:nvPr>
            <p:ph type="title"/>
          </p:nvPr>
        </p:nvSpPr>
        <p:spPr/>
        <p:txBody>
          <a:bodyPr/>
          <a:lstStyle/>
          <a:p>
            <a:r>
              <a:rPr lang="en-US" dirty="0"/>
              <a:t>Greedy Best-First Search Example</a:t>
            </a:r>
          </a:p>
        </p:txBody>
      </p:sp>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5" name="Oval 4"/>
          <p:cNvSpPr/>
          <p:nvPr/>
        </p:nvSpPr>
        <p:spPr>
          <a:xfrm>
            <a:off x="4572000" y="4850562"/>
            <a:ext cx="457200" cy="304800"/>
          </a:xfrm>
          <a:prstGeom prst="ellipse">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
        <p:nvSpPr>
          <p:cNvPr id="6" name="Oval 5"/>
          <p:cNvSpPr/>
          <p:nvPr/>
        </p:nvSpPr>
        <p:spPr>
          <a:xfrm>
            <a:off x="6096000" y="5867400"/>
            <a:ext cx="685800" cy="381000"/>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Oval 6">
            <a:extLst>
              <a:ext uri="{FF2B5EF4-FFF2-40B4-BE49-F238E27FC236}">
                <a16:creationId xmlns:a16="http://schemas.microsoft.com/office/drawing/2014/main" id="{80B746B4-B1B9-44D5-BA81-8439BB79491A}"/>
              </a:ext>
            </a:extLst>
          </p:cNvPr>
          <p:cNvSpPr/>
          <p:nvPr/>
        </p:nvSpPr>
        <p:spPr>
          <a:xfrm>
            <a:off x="7696200" y="5867400"/>
            <a:ext cx="1371600" cy="2286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6A8D76BF-BDD2-4FC5-9A22-719605291D78}"/>
              </a:ext>
            </a:extLst>
          </p:cNvPr>
          <p:cNvCxnSpPr>
            <a:cxnSpLocks/>
          </p:cNvCxnSpPr>
          <p:nvPr/>
        </p:nvCxnSpPr>
        <p:spPr>
          <a:xfrm>
            <a:off x="3886200" y="4724400"/>
            <a:ext cx="914400" cy="3048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F5C6AF60-49DE-C944-9261-51D40A266408}"/>
              </a:ext>
            </a:extLst>
          </p:cNvPr>
          <p:cNvCxnSpPr>
            <a:cxnSpLocks/>
          </p:cNvCxnSpPr>
          <p:nvPr/>
        </p:nvCxnSpPr>
        <p:spPr>
          <a:xfrm>
            <a:off x="4800600" y="5029200"/>
            <a:ext cx="1447800" cy="990600"/>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2" name="Picture 4" descr="greedy-progress03c"/>
          <p:cNvPicPr>
            <a:picLocks noChangeAspect="1" noChangeArrowheads="1"/>
          </p:cNvPicPr>
          <p:nvPr/>
        </p:nvPicPr>
        <p:blipFill>
          <a:blip r:embed="rId3" cstate="print"/>
          <a:srcRect/>
          <a:stretch>
            <a:fillRect/>
          </a:stretch>
        </p:blipFill>
        <p:spPr bwMode="auto">
          <a:xfrm>
            <a:off x="1752600" y="1828800"/>
            <a:ext cx="5467350" cy="1990725"/>
          </a:xfrm>
          <a:prstGeom prst="rect">
            <a:avLst/>
          </a:prstGeom>
          <a:noFill/>
        </p:spPr>
      </p:pic>
      <p:sp>
        <p:nvSpPr>
          <p:cNvPr id="48130" name="Rectangle 2"/>
          <p:cNvSpPr>
            <a:spLocks noGrp="1" noChangeArrowheads="1"/>
          </p:cNvSpPr>
          <p:nvPr>
            <p:ph type="title"/>
          </p:nvPr>
        </p:nvSpPr>
        <p:spPr/>
        <p:txBody>
          <a:bodyPr/>
          <a:lstStyle/>
          <a:p>
            <a:r>
              <a:rPr lang="en-US" dirty="0"/>
              <a:t>Greedy Best-First Search Example</a:t>
            </a:r>
          </a:p>
        </p:txBody>
      </p:sp>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5" name="Oval 4"/>
          <p:cNvSpPr/>
          <p:nvPr/>
        </p:nvSpPr>
        <p:spPr>
          <a:xfrm>
            <a:off x="5287701" y="4837841"/>
            <a:ext cx="457200" cy="304800"/>
          </a:xfrm>
          <a:prstGeom prst="ellipse">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
        <p:nvSpPr>
          <p:cNvPr id="6" name="Oval 5"/>
          <p:cNvSpPr/>
          <p:nvPr/>
        </p:nvSpPr>
        <p:spPr>
          <a:xfrm>
            <a:off x="6096000" y="5867400"/>
            <a:ext cx="685800" cy="381000"/>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Oval 6">
            <a:extLst>
              <a:ext uri="{FF2B5EF4-FFF2-40B4-BE49-F238E27FC236}">
                <a16:creationId xmlns:a16="http://schemas.microsoft.com/office/drawing/2014/main" id="{10F009FA-EFF8-44D1-B93C-B44494A504D8}"/>
              </a:ext>
            </a:extLst>
          </p:cNvPr>
          <p:cNvSpPr/>
          <p:nvPr/>
        </p:nvSpPr>
        <p:spPr>
          <a:xfrm>
            <a:off x="7696200" y="4724400"/>
            <a:ext cx="1371600" cy="2286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0F465874-9D6D-4222-AF59-64148EFA6B50}"/>
              </a:ext>
            </a:extLst>
          </p:cNvPr>
          <p:cNvCxnSpPr>
            <a:cxnSpLocks/>
          </p:cNvCxnSpPr>
          <p:nvPr/>
        </p:nvCxnSpPr>
        <p:spPr>
          <a:xfrm>
            <a:off x="3886200" y="4724400"/>
            <a:ext cx="914400" cy="277038"/>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97706A2-1E18-4BBE-B631-20117199C7C7}"/>
              </a:ext>
            </a:extLst>
          </p:cNvPr>
          <p:cNvCxnSpPr>
            <a:cxnSpLocks/>
          </p:cNvCxnSpPr>
          <p:nvPr/>
        </p:nvCxnSpPr>
        <p:spPr>
          <a:xfrm>
            <a:off x="4800600" y="5001438"/>
            <a:ext cx="762000" cy="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34775BF-DE75-1BE1-4E78-7F02BD59FCB1}"/>
              </a:ext>
            </a:extLst>
          </p:cNvPr>
          <p:cNvCxnSpPr>
            <a:cxnSpLocks/>
          </p:cNvCxnSpPr>
          <p:nvPr/>
        </p:nvCxnSpPr>
        <p:spPr>
          <a:xfrm>
            <a:off x="5562600" y="5105400"/>
            <a:ext cx="685800" cy="914400"/>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6" name="Picture 4" descr="greedy-progress04c"/>
          <p:cNvPicPr>
            <a:picLocks noChangeAspect="1" noChangeArrowheads="1"/>
          </p:cNvPicPr>
          <p:nvPr/>
        </p:nvPicPr>
        <p:blipFill>
          <a:blip r:embed="rId3" cstate="print"/>
          <a:srcRect/>
          <a:stretch>
            <a:fillRect/>
          </a:stretch>
        </p:blipFill>
        <p:spPr bwMode="auto">
          <a:xfrm>
            <a:off x="1752600" y="1828800"/>
            <a:ext cx="5467350" cy="1990725"/>
          </a:xfrm>
          <a:prstGeom prst="rect">
            <a:avLst/>
          </a:prstGeom>
          <a:noFill/>
        </p:spPr>
      </p:pic>
      <p:sp>
        <p:nvSpPr>
          <p:cNvPr id="49154" name="Rectangle 2"/>
          <p:cNvSpPr>
            <a:spLocks noGrp="1" noChangeArrowheads="1"/>
          </p:cNvSpPr>
          <p:nvPr>
            <p:ph type="title"/>
          </p:nvPr>
        </p:nvSpPr>
        <p:spPr/>
        <p:txBody>
          <a:bodyPr/>
          <a:lstStyle/>
          <a:p>
            <a:r>
              <a:rPr lang="en-US" dirty="0"/>
              <a:t>Greedy Best-First Search Example</a:t>
            </a:r>
          </a:p>
        </p:txBody>
      </p:sp>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6" name="Oval 5"/>
          <p:cNvSpPr/>
          <p:nvPr/>
        </p:nvSpPr>
        <p:spPr>
          <a:xfrm>
            <a:off x="6096000" y="5867400"/>
            <a:ext cx="685800" cy="381000"/>
          </a:xfrm>
          <a:prstGeom prst="ellipse">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ACE05D85-C802-48A6-843A-9110DD87E92E}"/>
              </a:ext>
            </a:extLst>
          </p:cNvPr>
          <p:cNvCxnSpPr/>
          <p:nvPr/>
        </p:nvCxnSpPr>
        <p:spPr>
          <a:xfrm>
            <a:off x="3886200" y="4724400"/>
            <a:ext cx="914400" cy="2286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D0E125D5-DC1E-4678-B2BA-41982719EC83}"/>
              </a:ext>
            </a:extLst>
          </p:cNvPr>
          <p:cNvCxnSpPr>
            <a:cxnSpLocks/>
          </p:cNvCxnSpPr>
          <p:nvPr/>
        </p:nvCxnSpPr>
        <p:spPr>
          <a:xfrm>
            <a:off x="4800600" y="5001438"/>
            <a:ext cx="762000" cy="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D49CB5D-1B80-4844-9594-49B26C57E141}"/>
              </a:ext>
            </a:extLst>
          </p:cNvPr>
          <p:cNvCxnSpPr>
            <a:cxnSpLocks/>
          </p:cNvCxnSpPr>
          <p:nvPr/>
        </p:nvCxnSpPr>
        <p:spPr>
          <a:xfrm>
            <a:off x="5562600" y="5001438"/>
            <a:ext cx="762000" cy="1018362"/>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6F557EE-C26D-455B-869B-F2F1E551F9BA}"/>
              </a:ext>
            </a:extLst>
          </p:cNvPr>
          <p:cNvSpPr txBox="1"/>
          <p:nvPr/>
        </p:nvSpPr>
        <p:spPr>
          <a:xfrm>
            <a:off x="598170" y="4956048"/>
            <a:ext cx="2789546" cy="646331"/>
          </a:xfrm>
          <a:prstGeom prst="rect">
            <a:avLst/>
          </a:prstGeom>
          <a:noFill/>
        </p:spPr>
        <p:txBody>
          <a:bodyPr wrap="none" rtlCol="0">
            <a:spAutoFit/>
          </a:bodyPr>
          <a:lstStyle/>
          <a:p>
            <a:r>
              <a:rPr lang="en-US" dirty="0"/>
              <a:t>Total: </a:t>
            </a:r>
          </a:p>
          <a:p>
            <a:r>
              <a:rPr lang="en-US" dirty="0"/>
              <a:t>  140 + 99 + 211 = 450 miles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2">
            <a:extLst>
              <a:ext uri="{FF2B5EF4-FFF2-40B4-BE49-F238E27FC236}">
                <a16:creationId xmlns:a16="http://schemas.microsoft.com/office/drawing/2014/main" id="{BB2C9399-489E-4F3C-BA01-A07DCA723D38}"/>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artisticPencilSketch/>
                    </a14:imgEffect>
                  </a14:imgLayer>
                </a14:imgProps>
              </a:ext>
            </a:extLst>
          </a:blip>
          <a:srcRect/>
          <a:stretch>
            <a:fillRect/>
          </a:stretch>
        </p:blipFill>
        <p:spPr bwMode="auto">
          <a:xfrm>
            <a:off x="5421460" y="2133600"/>
            <a:ext cx="2667000" cy="2706574"/>
          </a:xfrm>
          <a:prstGeom prst="rect">
            <a:avLst/>
          </a:prstGeom>
          <a:noFill/>
          <a:ln w="9525">
            <a:noFill/>
            <a:miter lim="800000"/>
            <a:headEnd/>
            <a:tailEnd/>
          </a:ln>
        </p:spPr>
      </p:pic>
      <p:sp>
        <p:nvSpPr>
          <p:cNvPr id="2" name="Title 1"/>
          <p:cNvSpPr>
            <a:spLocks noGrp="1"/>
          </p:cNvSpPr>
          <p:nvPr>
            <p:ph type="title"/>
          </p:nvPr>
        </p:nvSpPr>
        <p:spPr/>
        <p:txBody>
          <a:bodyPr/>
          <a:lstStyle/>
          <a:p>
            <a:r>
              <a:rPr lang="en-US" dirty="0"/>
              <a:t>Definition of a Search Problem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70689" y="2172243"/>
                <a:ext cx="4508847" cy="2722802"/>
              </a:xfrm>
            </p:spPr>
            <p:txBody>
              <a:bodyPr>
                <a:normAutofit lnSpcReduction="10000"/>
              </a:bodyPr>
              <a:lstStyle/>
              <a:p>
                <a:r>
                  <a:rPr lang="en-US" sz="2400" b="1" dirty="0">
                    <a:solidFill>
                      <a:srgbClr val="FF0000"/>
                    </a:solidFill>
                  </a:rPr>
                  <a:t>Initial state: </a:t>
                </a:r>
                <a:r>
                  <a:rPr lang="en-US" dirty="0"/>
                  <a:t>state description</a:t>
                </a:r>
                <a:endParaRPr lang="en-US" sz="2400" b="1" dirty="0">
                  <a:solidFill>
                    <a:srgbClr val="CC0099"/>
                  </a:solidFill>
                </a:endParaRPr>
              </a:p>
              <a:p>
                <a:r>
                  <a:rPr lang="en-US" sz="2400" b="1" dirty="0">
                    <a:solidFill>
                      <a:srgbClr val="FF0000"/>
                    </a:solidFill>
                  </a:rPr>
                  <a:t>Actions: </a:t>
                </a:r>
                <a:r>
                  <a:rPr lang="en-US" dirty="0"/>
                  <a:t>set of possible actions </a:t>
                </a:r>
                <a14:m>
                  <m:oMath xmlns:m="http://schemas.openxmlformats.org/officeDocument/2006/math">
                    <m:r>
                      <a:rPr lang="en-US" b="0" i="1" smtClean="0">
                        <a:latin typeface="Cambria Math" panose="02040503050406030204" pitchFamily="18" charset="0"/>
                      </a:rPr>
                      <m:t>𝐴</m:t>
                    </m:r>
                  </m:oMath>
                </a14:m>
                <a:endParaRPr lang="en-US" dirty="0"/>
              </a:p>
              <a:p>
                <a:r>
                  <a:rPr lang="en-US" sz="2400" b="1" dirty="0">
                    <a:solidFill>
                      <a:srgbClr val="FF0000"/>
                    </a:solidFill>
                  </a:rPr>
                  <a:t>Transition model: </a:t>
                </a:r>
                <a:r>
                  <a:rPr lang="en-US" sz="2000" dirty="0"/>
                  <a:t>a function that defines the new state resulting from performing an action in the current state</a:t>
                </a:r>
              </a:p>
              <a:p>
                <a:r>
                  <a:rPr lang="en-US" sz="2400" b="1" dirty="0">
                    <a:solidFill>
                      <a:srgbClr val="FF0000"/>
                    </a:solidFill>
                  </a:rPr>
                  <a:t>Goal state: </a:t>
                </a:r>
                <a:r>
                  <a:rPr lang="en-US" dirty="0"/>
                  <a:t>state description</a:t>
                </a:r>
                <a:endParaRPr lang="en-US" sz="2400" b="1" dirty="0">
                  <a:solidFill>
                    <a:srgbClr val="CC0099"/>
                  </a:solidFill>
                </a:endParaRPr>
              </a:p>
              <a:p>
                <a:r>
                  <a:rPr lang="en-US" sz="2400" b="1" dirty="0">
                    <a:solidFill>
                      <a:srgbClr val="FF0000"/>
                    </a:solidFill>
                  </a:rPr>
                  <a:t>Path cost: </a:t>
                </a:r>
                <a:r>
                  <a:rPr lang="en-US" sz="2000" dirty="0"/>
                  <a:t>the sum of </a:t>
                </a:r>
                <a:r>
                  <a:rPr lang="en-US" sz="2000" i="1" dirty="0"/>
                  <a:t>step costs</a:t>
                </a:r>
                <a:endParaRPr lang="en-US" sz="20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70689" y="2172243"/>
                <a:ext cx="4508847" cy="2722802"/>
              </a:xfrm>
              <a:blipFill>
                <a:blip r:embed="rId5"/>
                <a:stretch>
                  <a:fillRect l="-1757" t="-4251" b="-4251"/>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FF089EAF-5603-4020-A011-DB456AC78F44}"/>
              </a:ext>
            </a:extLst>
          </p:cNvPr>
          <p:cNvSpPr/>
          <p:nvPr/>
        </p:nvSpPr>
        <p:spPr>
          <a:xfrm>
            <a:off x="628650" y="5492564"/>
            <a:ext cx="8153400" cy="923330"/>
          </a:xfrm>
          <a:prstGeom prst="rect">
            <a:avLst/>
          </a:prstGeom>
        </p:spPr>
        <p:txBody>
          <a:bodyPr wrap="square">
            <a:spAutoFit/>
          </a:bodyPr>
          <a:lstStyle/>
          <a:p>
            <a:r>
              <a:rPr lang="en-US" b="1" dirty="0"/>
              <a:t>Important</a:t>
            </a:r>
            <a:r>
              <a:rPr lang="en-US" dirty="0"/>
              <a:t>: The</a:t>
            </a:r>
            <a:r>
              <a:rPr lang="en-US" b="1" dirty="0"/>
              <a:t> </a:t>
            </a:r>
            <a:r>
              <a:rPr lang="en-US" b="1" dirty="0">
                <a:solidFill>
                  <a:srgbClr val="FF0000"/>
                </a:solidFill>
              </a:rPr>
              <a:t>state space </a:t>
            </a:r>
            <a:r>
              <a:rPr lang="en-US" dirty="0"/>
              <a:t>is typically too large to </a:t>
            </a:r>
            <a:r>
              <a:rPr lang="en-US"/>
              <a:t>be enumerated, </a:t>
            </a:r>
            <a:r>
              <a:rPr lang="en-US" dirty="0"/>
              <a:t>or it is continuous. Therefore, the problem is defined by initial state, actions and the transition model and not the set of all possible states.</a:t>
            </a:r>
          </a:p>
        </p:txBody>
      </p:sp>
      <p:sp>
        <p:nvSpPr>
          <p:cNvPr id="20" name="Oval 19">
            <a:extLst>
              <a:ext uri="{FF2B5EF4-FFF2-40B4-BE49-F238E27FC236}">
                <a16:creationId xmlns:a16="http://schemas.microsoft.com/office/drawing/2014/main" id="{631C85B5-5EBA-401A-B072-48103AE4F82C}"/>
              </a:ext>
            </a:extLst>
          </p:cNvPr>
          <p:cNvSpPr/>
          <p:nvPr/>
        </p:nvSpPr>
        <p:spPr>
          <a:xfrm>
            <a:off x="6414984" y="2259763"/>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g</a:t>
            </a:r>
          </a:p>
        </p:txBody>
      </p:sp>
      <p:cxnSp>
        <p:nvCxnSpPr>
          <p:cNvPr id="23" name="Straight Arrow Connector 22">
            <a:extLst>
              <a:ext uri="{FF2B5EF4-FFF2-40B4-BE49-F238E27FC236}">
                <a16:creationId xmlns:a16="http://schemas.microsoft.com/office/drawing/2014/main" id="{A5906607-DFD0-4CA7-A1C8-A23F69CF93E6}"/>
              </a:ext>
            </a:extLst>
          </p:cNvPr>
          <p:cNvCxnSpPr>
            <a:cxnSpLocks/>
          </p:cNvCxnSpPr>
          <p:nvPr/>
        </p:nvCxnSpPr>
        <p:spPr>
          <a:xfrm>
            <a:off x="5922537" y="3258332"/>
            <a:ext cx="0" cy="152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3C7DA1FB-0A25-44FA-821F-8ADD503ABA32}"/>
              </a:ext>
            </a:extLst>
          </p:cNvPr>
          <p:cNvSpPr/>
          <p:nvPr/>
        </p:nvSpPr>
        <p:spPr>
          <a:xfrm>
            <a:off x="6676013" y="2281768"/>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err="1"/>
              <a:t>i</a:t>
            </a:r>
            <a:endParaRPr lang="en-US" sz="1400" dirty="0"/>
          </a:p>
        </p:txBody>
      </p:sp>
      <p:grpSp>
        <p:nvGrpSpPr>
          <p:cNvPr id="6" name="Group 5">
            <a:extLst>
              <a:ext uri="{FF2B5EF4-FFF2-40B4-BE49-F238E27FC236}">
                <a16:creationId xmlns:a16="http://schemas.microsoft.com/office/drawing/2014/main" id="{7E3F831D-7D4F-3B99-3CF0-D67BC5383826}"/>
              </a:ext>
            </a:extLst>
          </p:cNvPr>
          <p:cNvGrpSpPr/>
          <p:nvPr/>
        </p:nvGrpSpPr>
        <p:grpSpPr>
          <a:xfrm>
            <a:off x="6612532" y="1737879"/>
            <a:ext cx="1459863" cy="369332"/>
            <a:chOff x="6759181" y="1447800"/>
            <a:chExt cx="1459863" cy="369332"/>
          </a:xfrm>
        </p:grpSpPr>
        <p:cxnSp>
          <p:nvCxnSpPr>
            <p:cNvPr id="22" name="Straight Arrow Connector 21">
              <a:extLst>
                <a:ext uri="{FF2B5EF4-FFF2-40B4-BE49-F238E27FC236}">
                  <a16:creationId xmlns:a16="http://schemas.microsoft.com/office/drawing/2014/main" id="{65673889-0999-4224-AE70-F37A3481AF62}"/>
                </a:ext>
              </a:extLst>
            </p:cNvPr>
            <p:cNvCxnSpPr>
              <a:cxnSpLocks/>
            </p:cNvCxnSpPr>
            <p:nvPr/>
          </p:nvCxnSpPr>
          <p:spPr>
            <a:xfrm>
              <a:off x="7977811" y="1634580"/>
              <a:ext cx="24123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571BA5E-860F-497F-B1C2-6AA8B09C1901}"/>
                </a:ext>
              </a:extLst>
            </p:cNvPr>
            <p:cNvSpPr txBox="1"/>
            <p:nvPr/>
          </p:nvSpPr>
          <p:spPr>
            <a:xfrm>
              <a:off x="6759181" y="1447800"/>
              <a:ext cx="1231263" cy="369332"/>
            </a:xfrm>
            <a:prstGeom prst="rect">
              <a:avLst/>
            </a:prstGeom>
            <a:noFill/>
          </p:spPr>
          <p:txBody>
            <a:bodyPr wrap="square" rtlCol="0">
              <a:spAutoFit/>
            </a:bodyPr>
            <a:lstStyle/>
            <a:p>
              <a:r>
                <a:rPr lang="en-US" dirty="0">
                  <a:solidFill>
                    <a:srgbClr val="0070C0"/>
                  </a:solidFill>
                </a:rPr>
                <a:t>Transitions</a:t>
              </a:r>
            </a:p>
          </p:txBody>
        </p:sp>
      </p:grpSp>
      <p:sp>
        <p:nvSpPr>
          <p:cNvPr id="26" name="TextBox 25">
            <a:extLst>
              <a:ext uri="{FF2B5EF4-FFF2-40B4-BE49-F238E27FC236}">
                <a16:creationId xmlns:a16="http://schemas.microsoft.com/office/drawing/2014/main" id="{7A0BC9ED-5B8D-4565-A622-5EE8EBBD0DDC}"/>
              </a:ext>
            </a:extLst>
          </p:cNvPr>
          <p:cNvSpPr txBox="1"/>
          <p:nvPr/>
        </p:nvSpPr>
        <p:spPr>
          <a:xfrm>
            <a:off x="6609471" y="1435194"/>
            <a:ext cx="2461020" cy="369332"/>
          </a:xfrm>
          <a:prstGeom prst="rect">
            <a:avLst/>
          </a:prstGeom>
          <a:noFill/>
        </p:spPr>
        <p:txBody>
          <a:bodyPr wrap="square" rtlCol="0">
            <a:spAutoFit/>
          </a:bodyPr>
          <a:lstStyle/>
          <a:p>
            <a:r>
              <a:rPr lang="en-US" dirty="0">
                <a:solidFill>
                  <a:srgbClr val="0070C0"/>
                </a:solidFill>
              </a:rPr>
              <a:t>Actions: {N, E, S, W}</a:t>
            </a:r>
          </a:p>
        </p:txBody>
      </p:sp>
      <p:cxnSp>
        <p:nvCxnSpPr>
          <p:cNvPr id="17" name="Straight Connector 16">
            <a:extLst>
              <a:ext uri="{FF2B5EF4-FFF2-40B4-BE49-F238E27FC236}">
                <a16:creationId xmlns:a16="http://schemas.microsoft.com/office/drawing/2014/main" id="{29687937-4135-4287-8ED0-00C110B5596F}"/>
              </a:ext>
            </a:extLst>
          </p:cNvPr>
          <p:cNvCxnSpPr/>
          <p:nvPr/>
        </p:nvCxnSpPr>
        <p:spPr>
          <a:xfrm>
            <a:off x="5421460" y="2259763"/>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7" name="Straight Connector 26">
            <a:extLst>
              <a:ext uri="{FF2B5EF4-FFF2-40B4-BE49-F238E27FC236}">
                <a16:creationId xmlns:a16="http://schemas.microsoft.com/office/drawing/2014/main" id="{469C5812-42DE-40DC-BDBD-1FFFCE448FCA}"/>
              </a:ext>
            </a:extLst>
          </p:cNvPr>
          <p:cNvCxnSpPr/>
          <p:nvPr/>
        </p:nvCxnSpPr>
        <p:spPr>
          <a:xfrm>
            <a:off x="5421460" y="2412163"/>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8" name="Straight Connector 27">
            <a:extLst>
              <a:ext uri="{FF2B5EF4-FFF2-40B4-BE49-F238E27FC236}">
                <a16:creationId xmlns:a16="http://schemas.microsoft.com/office/drawing/2014/main" id="{8337C082-C11C-4A5E-8046-ABC50F3CE1D3}"/>
              </a:ext>
            </a:extLst>
          </p:cNvPr>
          <p:cNvCxnSpPr/>
          <p:nvPr/>
        </p:nvCxnSpPr>
        <p:spPr>
          <a:xfrm>
            <a:off x="5394903" y="2550274"/>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9" name="Straight Connector 28">
            <a:extLst>
              <a:ext uri="{FF2B5EF4-FFF2-40B4-BE49-F238E27FC236}">
                <a16:creationId xmlns:a16="http://schemas.microsoft.com/office/drawing/2014/main" id="{10128FD0-995C-44C6-BC82-E8B6DD8664B1}"/>
              </a:ext>
            </a:extLst>
          </p:cNvPr>
          <p:cNvCxnSpPr/>
          <p:nvPr/>
        </p:nvCxnSpPr>
        <p:spPr>
          <a:xfrm>
            <a:off x="5410200" y="2702674"/>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0" name="Straight Connector 29">
            <a:extLst>
              <a:ext uri="{FF2B5EF4-FFF2-40B4-BE49-F238E27FC236}">
                <a16:creationId xmlns:a16="http://schemas.microsoft.com/office/drawing/2014/main" id="{EE473A66-8C99-435D-89ED-C3CB92A4D343}"/>
              </a:ext>
            </a:extLst>
          </p:cNvPr>
          <p:cNvCxnSpPr/>
          <p:nvPr/>
        </p:nvCxnSpPr>
        <p:spPr>
          <a:xfrm>
            <a:off x="5410200" y="2855074"/>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1" name="Straight Connector 30">
            <a:extLst>
              <a:ext uri="{FF2B5EF4-FFF2-40B4-BE49-F238E27FC236}">
                <a16:creationId xmlns:a16="http://schemas.microsoft.com/office/drawing/2014/main" id="{2D4C0013-827F-43B0-B1C5-F1F166FC5150}"/>
              </a:ext>
            </a:extLst>
          </p:cNvPr>
          <p:cNvCxnSpPr>
            <a:cxnSpLocks/>
          </p:cNvCxnSpPr>
          <p:nvPr/>
        </p:nvCxnSpPr>
        <p:spPr>
          <a:xfrm>
            <a:off x="5552796" y="2129368"/>
            <a:ext cx="0" cy="2722801"/>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4" name="Straight Connector 33">
            <a:extLst>
              <a:ext uri="{FF2B5EF4-FFF2-40B4-BE49-F238E27FC236}">
                <a16:creationId xmlns:a16="http://schemas.microsoft.com/office/drawing/2014/main" id="{8317EB5F-59B7-4B98-AAD0-4F438034304A}"/>
              </a:ext>
            </a:extLst>
          </p:cNvPr>
          <p:cNvCxnSpPr>
            <a:cxnSpLocks/>
          </p:cNvCxnSpPr>
          <p:nvPr/>
        </p:nvCxnSpPr>
        <p:spPr>
          <a:xfrm>
            <a:off x="5715000" y="2113473"/>
            <a:ext cx="0" cy="2722801"/>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5" name="Straight Connector 34">
            <a:extLst>
              <a:ext uri="{FF2B5EF4-FFF2-40B4-BE49-F238E27FC236}">
                <a16:creationId xmlns:a16="http://schemas.microsoft.com/office/drawing/2014/main" id="{EAAE9D7B-1F76-48F2-BA81-C37C75D16EEA}"/>
              </a:ext>
            </a:extLst>
          </p:cNvPr>
          <p:cNvCxnSpPr>
            <a:cxnSpLocks/>
          </p:cNvCxnSpPr>
          <p:nvPr/>
        </p:nvCxnSpPr>
        <p:spPr>
          <a:xfrm>
            <a:off x="5863599" y="2113473"/>
            <a:ext cx="0" cy="2722801"/>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23F52CD6-6A81-4DA4-BEEC-59386F2D6FDA}"/>
              </a:ext>
            </a:extLst>
          </p:cNvPr>
          <p:cNvCxnSpPr>
            <a:cxnSpLocks/>
          </p:cNvCxnSpPr>
          <p:nvPr/>
        </p:nvCxnSpPr>
        <p:spPr>
          <a:xfrm>
            <a:off x="6015999" y="2093074"/>
            <a:ext cx="0" cy="2722801"/>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3" name="Straight Connector 42">
            <a:extLst>
              <a:ext uri="{FF2B5EF4-FFF2-40B4-BE49-F238E27FC236}">
                <a16:creationId xmlns:a16="http://schemas.microsoft.com/office/drawing/2014/main" id="{58AFD909-C193-49F1-A066-9C45405DA878}"/>
              </a:ext>
            </a:extLst>
          </p:cNvPr>
          <p:cNvCxnSpPr>
            <a:cxnSpLocks/>
          </p:cNvCxnSpPr>
          <p:nvPr/>
        </p:nvCxnSpPr>
        <p:spPr>
          <a:xfrm>
            <a:off x="5394903" y="5014074"/>
            <a:ext cx="260924"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5" name="TextBox 44">
            <a:extLst>
              <a:ext uri="{FF2B5EF4-FFF2-40B4-BE49-F238E27FC236}">
                <a16:creationId xmlns:a16="http://schemas.microsoft.com/office/drawing/2014/main" id="{E68A1506-39CD-4A5C-83C9-2ACC7F826366}"/>
              </a:ext>
            </a:extLst>
          </p:cNvPr>
          <p:cNvSpPr txBox="1"/>
          <p:nvPr/>
        </p:nvSpPr>
        <p:spPr>
          <a:xfrm>
            <a:off x="5628996" y="4879970"/>
            <a:ext cx="1309526" cy="276999"/>
          </a:xfrm>
          <a:prstGeom prst="rect">
            <a:avLst/>
          </a:prstGeom>
          <a:noFill/>
        </p:spPr>
        <p:txBody>
          <a:bodyPr wrap="none" rtlCol="0">
            <a:spAutoFit/>
          </a:bodyPr>
          <a:lstStyle/>
          <a:p>
            <a:r>
              <a:rPr lang="en-US" sz="1200" dirty="0">
                <a:solidFill>
                  <a:schemeClr val="accent2"/>
                </a:solidFill>
              </a:rPr>
              <a:t>Discretization grid</a:t>
            </a:r>
          </a:p>
        </p:txBody>
      </p:sp>
      <p:sp>
        <p:nvSpPr>
          <p:cNvPr id="38" name="Down Arrow 4">
            <a:extLst>
              <a:ext uri="{FF2B5EF4-FFF2-40B4-BE49-F238E27FC236}">
                <a16:creationId xmlns:a16="http://schemas.microsoft.com/office/drawing/2014/main" id="{9B86BD56-3633-4A66-BC43-D6E0BE064858}"/>
              </a:ext>
            </a:extLst>
          </p:cNvPr>
          <p:cNvSpPr/>
          <p:nvPr/>
        </p:nvSpPr>
        <p:spPr>
          <a:xfrm>
            <a:off x="5514696" y="1787432"/>
            <a:ext cx="228600" cy="304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277BC777-037B-4AB0-AEB7-53A9DF889355}"/>
              </a:ext>
            </a:extLst>
          </p:cNvPr>
          <p:cNvSpPr txBox="1"/>
          <p:nvPr/>
        </p:nvSpPr>
        <p:spPr>
          <a:xfrm>
            <a:off x="4810833" y="1447800"/>
            <a:ext cx="1483925" cy="369332"/>
          </a:xfrm>
          <a:prstGeom prst="rect">
            <a:avLst/>
          </a:prstGeom>
          <a:noFill/>
        </p:spPr>
        <p:txBody>
          <a:bodyPr wrap="square" rtlCol="0">
            <a:spAutoFit/>
          </a:bodyPr>
          <a:lstStyle/>
          <a:p>
            <a:pPr algn="ctr"/>
            <a:r>
              <a:rPr lang="en-US" dirty="0">
                <a:solidFill>
                  <a:srgbClr val="0070C0"/>
                </a:solidFill>
              </a:rPr>
              <a:t>Initial state</a:t>
            </a:r>
          </a:p>
        </p:txBody>
      </p:sp>
      <p:sp>
        <p:nvSpPr>
          <p:cNvPr id="40" name="Oval 39">
            <a:extLst>
              <a:ext uri="{FF2B5EF4-FFF2-40B4-BE49-F238E27FC236}">
                <a16:creationId xmlns:a16="http://schemas.microsoft.com/office/drawing/2014/main" id="{591E3298-22B0-4212-90A8-E1A0D2EEBE2B}"/>
              </a:ext>
            </a:extLst>
          </p:cNvPr>
          <p:cNvSpPr/>
          <p:nvPr/>
        </p:nvSpPr>
        <p:spPr>
          <a:xfrm>
            <a:off x="5558615" y="2128526"/>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1</a:t>
            </a:r>
          </a:p>
        </p:txBody>
      </p:sp>
      <p:sp>
        <p:nvSpPr>
          <p:cNvPr id="44" name="Oval 43">
            <a:extLst>
              <a:ext uri="{FF2B5EF4-FFF2-40B4-BE49-F238E27FC236}">
                <a16:creationId xmlns:a16="http://schemas.microsoft.com/office/drawing/2014/main" id="{2DC0CDDF-A4C1-406D-AE6F-F91B19B419D9}"/>
              </a:ext>
            </a:extLst>
          </p:cNvPr>
          <p:cNvSpPr/>
          <p:nvPr/>
        </p:nvSpPr>
        <p:spPr>
          <a:xfrm>
            <a:off x="5555160" y="2557923"/>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4</a:t>
            </a:r>
          </a:p>
        </p:txBody>
      </p:sp>
      <p:sp>
        <p:nvSpPr>
          <p:cNvPr id="46" name="Oval 45">
            <a:extLst>
              <a:ext uri="{FF2B5EF4-FFF2-40B4-BE49-F238E27FC236}">
                <a16:creationId xmlns:a16="http://schemas.microsoft.com/office/drawing/2014/main" id="{984B5B67-6D05-4485-ADD9-072D535E7789}"/>
              </a:ext>
            </a:extLst>
          </p:cNvPr>
          <p:cNvSpPr/>
          <p:nvPr/>
        </p:nvSpPr>
        <p:spPr>
          <a:xfrm>
            <a:off x="5846337" y="3410732"/>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a</a:t>
            </a:r>
          </a:p>
        </p:txBody>
      </p:sp>
      <p:cxnSp>
        <p:nvCxnSpPr>
          <p:cNvPr id="47" name="Straight Arrow Connector 46">
            <a:extLst>
              <a:ext uri="{FF2B5EF4-FFF2-40B4-BE49-F238E27FC236}">
                <a16:creationId xmlns:a16="http://schemas.microsoft.com/office/drawing/2014/main" id="{2E4ED78A-43EA-4C5D-81B3-EE4117FDC788}"/>
              </a:ext>
            </a:extLst>
          </p:cNvPr>
          <p:cNvCxnSpPr>
            <a:cxnSpLocks/>
          </p:cNvCxnSpPr>
          <p:nvPr/>
        </p:nvCxnSpPr>
        <p:spPr>
          <a:xfrm>
            <a:off x="5629733" y="2259510"/>
            <a:ext cx="0" cy="1746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35234026-4A72-40D5-A45D-467527A6F844}"/>
              </a:ext>
            </a:extLst>
          </p:cNvPr>
          <p:cNvCxnSpPr>
            <a:cxnSpLocks/>
          </p:cNvCxnSpPr>
          <p:nvPr/>
        </p:nvCxnSpPr>
        <p:spPr>
          <a:xfrm>
            <a:off x="5628996" y="2767745"/>
            <a:ext cx="0" cy="2040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163CF492-00EA-448F-8BF3-26C164A7AD88}"/>
              </a:ext>
            </a:extLst>
          </p:cNvPr>
          <p:cNvCxnSpPr>
            <a:cxnSpLocks/>
          </p:cNvCxnSpPr>
          <p:nvPr/>
        </p:nvCxnSpPr>
        <p:spPr>
          <a:xfrm>
            <a:off x="5619745" y="3200400"/>
            <a:ext cx="1905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Down Arrow 6">
            <a:extLst>
              <a:ext uri="{FF2B5EF4-FFF2-40B4-BE49-F238E27FC236}">
                <a16:creationId xmlns:a16="http://schemas.microsoft.com/office/drawing/2014/main" id="{56072883-650A-4C0E-80EC-F512D4DB22FD}"/>
              </a:ext>
            </a:extLst>
          </p:cNvPr>
          <p:cNvSpPr/>
          <p:nvPr/>
        </p:nvSpPr>
        <p:spPr>
          <a:xfrm rot="5400000">
            <a:off x="8190663" y="4497989"/>
            <a:ext cx="228600" cy="304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5AD0C5CE-DA21-48E5-8865-6144965F8A03}"/>
              </a:ext>
            </a:extLst>
          </p:cNvPr>
          <p:cNvSpPr txBox="1"/>
          <p:nvPr/>
        </p:nvSpPr>
        <p:spPr>
          <a:xfrm>
            <a:off x="8463130" y="4346958"/>
            <a:ext cx="668773" cy="646331"/>
          </a:xfrm>
          <a:prstGeom prst="rect">
            <a:avLst/>
          </a:prstGeom>
          <a:noFill/>
        </p:spPr>
        <p:txBody>
          <a:bodyPr wrap="none" rtlCol="0">
            <a:spAutoFit/>
          </a:bodyPr>
          <a:lstStyle/>
          <a:p>
            <a:r>
              <a:rPr lang="en-US" dirty="0">
                <a:solidFill>
                  <a:srgbClr val="0070C0"/>
                </a:solidFill>
              </a:rPr>
              <a:t>Goal </a:t>
            </a:r>
            <a:br>
              <a:rPr lang="en-US" dirty="0">
                <a:solidFill>
                  <a:srgbClr val="0070C0"/>
                </a:solidFill>
              </a:rPr>
            </a:br>
            <a:r>
              <a:rPr lang="en-US" dirty="0">
                <a:solidFill>
                  <a:srgbClr val="0070C0"/>
                </a:solidFill>
              </a:rPr>
              <a:t>state</a:t>
            </a:r>
          </a:p>
        </p:txBody>
      </p:sp>
      <p:sp>
        <p:nvSpPr>
          <p:cNvPr id="56" name="Oval 55">
            <a:extLst>
              <a:ext uri="{FF2B5EF4-FFF2-40B4-BE49-F238E27FC236}">
                <a16:creationId xmlns:a16="http://schemas.microsoft.com/office/drawing/2014/main" id="{27F92480-ACCD-4408-BFAD-29C5DBE0B302}"/>
              </a:ext>
            </a:extLst>
          </p:cNvPr>
          <p:cNvSpPr/>
          <p:nvPr/>
        </p:nvSpPr>
        <p:spPr>
          <a:xfrm>
            <a:off x="7939260" y="4536089"/>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z</a:t>
            </a:r>
          </a:p>
        </p:txBody>
      </p:sp>
      <p:sp>
        <p:nvSpPr>
          <p:cNvPr id="4" name="Freeform: Shape 3">
            <a:extLst>
              <a:ext uri="{FF2B5EF4-FFF2-40B4-BE49-F238E27FC236}">
                <a16:creationId xmlns:a16="http://schemas.microsoft.com/office/drawing/2014/main" id="{283C8E63-C221-496D-3FD8-F7E9C8FB4B3A}"/>
              </a:ext>
            </a:extLst>
          </p:cNvPr>
          <p:cNvSpPr/>
          <p:nvPr/>
        </p:nvSpPr>
        <p:spPr>
          <a:xfrm>
            <a:off x="5596420" y="2286000"/>
            <a:ext cx="2365551" cy="2275128"/>
          </a:xfrm>
          <a:custGeom>
            <a:avLst/>
            <a:gdLst>
              <a:gd name="connsiteX0" fmla="*/ 23795 w 2365551"/>
              <a:gd name="connsiteY0" fmla="*/ 0 h 2275128"/>
              <a:gd name="connsiteX1" fmla="*/ 34946 w 2365551"/>
              <a:gd name="connsiteY1" fmla="*/ 312234 h 2275128"/>
              <a:gd name="connsiteX2" fmla="*/ 336029 w 2365551"/>
              <a:gd name="connsiteY2" fmla="*/ 66908 h 2275128"/>
              <a:gd name="connsiteX3" fmla="*/ 1150068 w 2365551"/>
              <a:gd name="connsiteY3" fmla="*/ 78059 h 2275128"/>
              <a:gd name="connsiteX4" fmla="*/ 1172370 w 2365551"/>
              <a:gd name="connsiteY4" fmla="*/ 323386 h 2275128"/>
              <a:gd name="connsiteX5" fmla="*/ 2242887 w 2365551"/>
              <a:gd name="connsiteY5" fmla="*/ 334537 h 2275128"/>
              <a:gd name="connsiteX6" fmla="*/ 1997560 w 2365551"/>
              <a:gd name="connsiteY6" fmla="*/ 914400 h 2275128"/>
              <a:gd name="connsiteX7" fmla="*/ 1975258 w 2365551"/>
              <a:gd name="connsiteY7" fmla="*/ 936703 h 2275128"/>
              <a:gd name="connsiteX8" fmla="*/ 1964107 w 2365551"/>
              <a:gd name="connsiteY8" fmla="*/ 1449659 h 2275128"/>
              <a:gd name="connsiteX9" fmla="*/ 1674175 w 2365551"/>
              <a:gd name="connsiteY9" fmla="*/ 1438508 h 2275128"/>
              <a:gd name="connsiteX10" fmla="*/ 1462302 w 2365551"/>
              <a:gd name="connsiteY10" fmla="*/ 613317 h 2275128"/>
              <a:gd name="connsiteX11" fmla="*/ 782078 w 2365551"/>
              <a:gd name="connsiteY11" fmla="*/ 635620 h 2275128"/>
              <a:gd name="connsiteX12" fmla="*/ 770926 w 2365551"/>
              <a:gd name="connsiteY12" fmla="*/ 869795 h 2275128"/>
              <a:gd name="connsiteX13" fmla="*/ 692868 w 2365551"/>
              <a:gd name="connsiteY13" fmla="*/ 880947 h 2275128"/>
              <a:gd name="connsiteX14" fmla="*/ 659414 w 2365551"/>
              <a:gd name="connsiteY14" fmla="*/ 892098 h 2275128"/>
              <a:gd name="connsiteX15" fmla="*/ 625960 w 2365551"/>
              <a:gd name="connsiteY15" fmla="*/ 1471961 h 2275128"/>
              <a:gd name="connsiteX16" fmla="*/ 871287 w 2365551"/>
              <a:gd name="connsiteY16" fmla="*/ 1460810 h 2275128"/>
              <a:gd name="connsiteX17" fmla="*/ 882439 w 2365551"/>
              <a:gd name="connsiteY17" fmla="*/ 1237786 h 2275128"/>
              <a:gd name="connsiteX18" fmla="*/ 1216975 w 2365551"/>
              <a:gd name="connsiteY18" fmla="*/ 1248937 h 2275128"/>
              <a:gd name="connsiteX19" fmla="*/ 1228126 w 2365551"/>
              <a:gd name="connsiteY19" fmla="*/ 2007220 h 2275128"/>
              <a:gd name="connsiteX20" fmla="*/ 1406546 w 2365551"/>
              <a:gd name="connsiteY20" fmla="*/ 1996068 h 2275128"/>
              <a:gd name="connsiteX21" fmla="*/ 1428848 w 2365551"/>
              <a:gd name="connsiteY21" fmla="*/ 1572322 h 2275128"/>
              <a:gd name="connsiteX22" fmla="*/ 1518058 w 2365551"/>
              <a:gd name="connsiteY22" fmla="*/ 1594625 h 2275128"/>
              <a:gd name="connsiteX23" fmla="*/ 1685326 w 2365551"/>
              <a:gd name="connsiteY23" fmla="*/ 1661532 h 2275128"/>
              <a:gd name="connsiteX24" fmla="*/ 2265190 w 2365551"/>
              <a:gd name="connsiteY24" fmla="*/ 1750742 h 2275128"/>
              <a:gd name="connsiteX25" fmla="*/ 2365551 w 2365551"/>
              <a:gd name="connsiteY25" fmla="*/ 2274849 h 2275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65551" h="2275128">
                <a:moveTo>
                  <a:pt x="23795" y="0"/>
                </a:moveTo>
                <a:cubicBezTo>
                  <a:pt x="27512" y="104078"/>
                  <a:pt x="-38695" y="238593"/>
                  <a:pt x="34946" y="312234"/>
                </a:cubicBezTo>
                <a:cubicBezTo>
                  <a:pt x="385596" y="662884"/>
                  <a:pt x="334314" y="102925"/>
                  <a:pt x="336029" y="66908"/>
                </a:cubicBezTo>
                <a:cubicBezTo>
                  <a:pt x="607375" y="70625"/>
                  <a:pt x="890622" y="-1505"/>
                  <a:pt x="1150068" y="78059"/>
                </a:cubicBezTo>
                <a:cubicBezTo>
                  <a:pt x="1228572" y="102134"/>
                  <a:pt x="1092429" y="304624"/>
                  <a:pt x="1172370" y="323386"/>
                </a:cubicBezTo>
                <a:cubicBezTo>
                  <a:pt x="1519788" y="404923"/>
                  <a:pt x="1886048" y="330820"/>
                  <a:pt x="2242887" y="334537"/>
                </a:cubicBezTo>
                <a:cubicBezTo>
                  <a:pt x="2228259" y="1139118"/>
                  <a:pt x="2434942" y="933416"/>
                  <a:pt x="1997560" y="914400"/>
                </a:cubicBezTo>
                <a:cubicBezTo>
                  <a:pt x="1987056" y="913943"/>
                  <a:pt x="1982692" y="929269"/>
                  <a:pt x="1975258" y="936703"/>
                </a:cubicBezTo>
                <a:cubicBezTo>
                  <a:pt x="1971541" y="1107688"/>
                  <a:pt x="2052099" y="1303006"/>
                  <a:pt x="1964107" y="1449659"/>
                </a:cubicBezTo>
                <a:cubicBezTo>
                  <a:pt x="1914347" y="1532592"/>
                  <a:pt x="1710542" y="1528126"/>
                  <a:pt x="1674175" y="1438508"/>
                </a:cubicBezTo>
                <a:cubicBezTo>
                  <a:pt x="1287360" y="485286"/>
                  <a:pt x="1986401" y="798295"/>
                  <a:pt x="1462302" y="613317"/>
                </a:cubicBezTo>
                <a:cubicBezTo>
                  <a:pt x="1235561" y="620751"/>
                  <a:pt x="994777" y="556715"/>
                  <a:pt x="782078" y="635620"/>
                </a:cubicBezTo>
                <a:cubicBezTo>
                  <a:pt x="708810" y="662800"/>
                  <a:pt x="797632" y="796353"/>
                  <a:pt x="770926" y="869795"/>
                </a:cubicBezTo>
                <a:cubicBezTo>
                  <a:pt x="761944" y="894496"/>
                  <a:pt x="718887" y="877230"/>
                  <a:pt x="692868" y="880947"/>
                </a:cubicBezTo>
                <a:cubicBezTo>
                  <a:pt x="681717" y="884664"/>
                  <a:pt x="670420" y="887971"/>
                  <a:pt x="659414" y="892098"/>
                </a:cubicBezTo>
                <a:cubicBezTo>
                  <a:pt x="430734" y="977851"/>
                  <a:pt x="604950" y="946689"/>
                  <a:pt x="625960" y="1471961"/>
                </a:cubicBezTo>
                <a:cubicBezTo>
                  <a:pt x="707736" y="1468244"/>
                  <a:pt x="810834" y="1516006"/>
                  <a:pt x="871287" y="1460810"/>
                </a:cubicBezTo>
                <a:cubicBezTo>
                  <a:pt x="926256" y="1410621"/>
                  <a:pt x="818976" y="1276682"/>
                  <a:pt x="882439" y="1237786"/>
                </a:cubicBezTo>
                <a:cubicBezTo>
                  <a:pt x="977567" y="1179482"/>
                  <a:pt x="1105463" y="1245220"/>
                  <a:pt x="1216975" y="1248937"/>
                </a:cubicBezTo>
                <a:cubicBezTo>
                  <a:pt x="1220692" y="1501698"/>
                  <a:pt x="1165956" y="1762196"/>
                  <a:pt x="1228126" y="2007220"/>
                </a:cubicBezTo>
                <a:cubicBezTo>
                  <a:pt x="1242781" y="2064979"/>
                  <a:pt x="1381575" y="2050173"/>
                  <a:pt x="1406546" y="1996068"/>
                </a:cubicBezTo>
                <a:cubicBezTo>
                  <a:pt x="1465819" y="1867642"/>
                  <a:pt x="1421414" y="1713571"/>
                  <a:pt x="1428848" y="1572322"/>
                </a:cubicBezTo>
                <a:cubicBezTo>
                  <a:pt x="1458585" y="1579756"/>
                  <a:pt x="1489449" y="1583622"/>
                  <a:pt x="1518058" y="1594625"/>
                </a:cubicBezTo>
                <a:cubicBezTo>
                  <a:pt x="1655933" y="1647654"/>
                  <a:pt x="1465602" y="1622549"/>
                  <a:pt x="1685326" y="1661532"/>
                </a:cubicBezTo>
                <a:cubicBezTo>
                  <a:pt x="1877881" y="1695695"/>
                  <a:pt x="2071902" y="1721005"/>
                  <a:pt x="2265190" y="1750742"/>
                </a:cubicBezTo>
                <a:cubicBezTo>
                  <a:pt x="2276974" y="2304579"/>
                  <a:pt x="2101599" y="2274849"/>
                  <a:pt x="2365551" y="2274849"/>
                </a:cubicBezTo>
              </a:path>
            </a:pathLst>
          </a:cu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8F475D2A-AF34-6688-6C09-D1F0D640DB67}"/>
              </a:ext>
            </a:extLst>
          </p:cNvPr>
          <p:cNvCxnSpPr>
            <a:cxnSpLocks/>
          </p:cNvCxnSpPr>
          <p:nvPr/>
        </p:nvCxnSpPr>
        <p:spPr>
          <a:xfrm>
            <a:off x="5628996" y="2357968"/>
            <a:ext cx="0" cy="1746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2B9670E-D744-66E0-8741-906EBFC92A5A}"/>
              </a:ext>
            </a:extLst>
          </p:cNvPr>
          <p:cNvCxnSpPr>
            <a:cxnSpLocks/>
          </p:cNvCxnSpPr>
          <p:nvPr/>
        </p:nvCxnSpPr>
        <p:spPr>
          <a:xfrm>
            <a:off x="5628996" y="2996345"/>
            <a:ext cx="0" cy="2040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46D190C-E2C5-EF90-53AC-89D4D0B11A5D}"/>
              </a:ext>
            </a:extLst>
          </p:cNvPr>
          <p:cNvCxnSpPr>
            <a:cxnSpLocks/>
          </p:cNvCxnSpPr>
          <p:nvPr/>
        </p:nvCxnSpPr>
        <p:spPr>
          <a:xfrm>
            <a:off x="5792539" y="3200400"/>
            <a:ext cx="14211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3" end="3"/>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4" end="4"/>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1" grpId="0"/>
      <p:bldP spid="38" grpId="0" uiExpand="1" animBg="1"/>
      <p:bldP spid="39" grpId="0" uiExpand="1"/>
      <p:bldP spid="54" grpId="0" uiExpand="1" animBg="1"/>
      <p:bldP spid="55" grpId="0" uiExpand="1"/>
      <p:bldP spid="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normAutofit/>
          </a:bodyPr>
          <a:lstStyle/>
          <a:p>
            <a:r>
              <a:rPr lang="en-US" dirty="0"/>
              <a:t>Properties of Greedy Best-First Search</a:t>
            </a:r>
          </a:p>
        </p:txBody>
      </p:sp>
      <p:sp>
        <p:nvSpPr>
          <p:cNvPr id="14339" name="Rectangle 3"/>
          <p:cNvSpPr>
            <a:spLocks noGrp="1" noChangeArrowheads="1"/>
          </p:cNvSpPr>
          <p:nvPr>
            <p:ph idx="1"/>
          </p:nvPr>
        </p:nvSpPr>
        <p:spPr>
          <a:xfrm>
            <a:off x="628650" y="1825625"/>
            <a:ext cx="7886700" cy="1808250"/>
          </a:xfrm>
        </p:spPr>
        <p:txBody>
          <a:bodyPr>
            <a:normAutofit fontScale="92500" lnSpcReduction="10000"/>
          </a:bodyPr>
          <a:lstStyle/>
          <a:p>
            <a:r>
              <a:rPr lang="en-US" sz="2400" b="1" dirty="0">
                <a:solidFill>
                  <a:srgbClr val="FF0000"/>
                </a:solidFill>
              </a:rPr>
              <a:t>Complete?</a:t>
            </a:r>
          </a:p>
          <a:p>
            <a:pPr lvl="1">
              <a:buNone/>
            </a:pPr>
            <a:r>
              <a:rPr lang="en-US" sz="2400" dirty="0"/>
              <a:t>Yes – Best-first search if complete in finite spaces.</a:t>
            </a:r>
          </a:p>
          <a:p>
            <a:endParaRPr lang="en-US" sz="2400" b="1" dirty="0">
              <a:solidFill>
                <a:srgbClr val="FF0000"/>
              </a:solidFill>
            </a:endParaRPr>
          </a:p>
          <a:p>
            <a:r>
              <a:rPr lang="en-US" sz="2400" b="1" dirty="0">
                <a:solidFill>
                  <a:srgbClr val="FF0000"/>
                </a:solidFill>
              </a:rPr>
              <a:t>Optimal? </a:t>
            </a:r>
          </a:p>
          <a:p>
            <a:pPr lvl="1">
              <a:buNone/>
            </a:pPr>
            <a:r>
              <a:rPr lang="en-US" sz="2400" dirty="0"/>
              <a:t>No</a:t>
            </a:r>
          </a:p>
        </p:txBody>
      </p:sp>
      <p:sp>
        <p:nvSpPr>
          <p:cNvPr id="8" name="TextBox 7">
            <a:extLst>
              <a:ext uri="{FF2B5EF4-FFF2-40B4-BE49-F238E27FC236}">
                <a16:creationId xmlns:a16="http://schemas.microsoft.com/office/drawing/2014/main" id="{DE10AFEF-19D3-4F0D-BE75-9A8A971332EC}"/>
              </a:ext>
            </a:extLst>
          </p:cNvPr>
          <p:cNvSpPr txBox="1"/>
          <p:nvPr/>
        </p:nvSpPr>
        <p:spPr>
          <a:xfrm>
            <a:off x="152400" y="4056817"/>
            <a:ext cx="3559629" cy="1477328"/>
          </a:xfrm>
          <a:prstGeom prst="rect">
            <a:avLst/>
          </a:prstGeom>
          <a:noFill/>
        </p:spPr>
        <p:txBody>
          <a:bodyPr wrap="none" rtlCol="0">
            <a:spAutoFit/>
          </a:bodyPr>
          <a:lstStyle/>
          <a:p>
            <a:r>
              <a:rPr lang="en-US" dirty="0"/>
              <a:t>Total: </a:t>
            </a:r>
          </a:p>
          <a:p>
            <a:r>
              <a:rPr lang="en-US" dirty="0"/>
              <a:t>  140 + 99 + 211 = 450 miles</a:t>
            </a:r>
          </a:p>
          <a:p>
            <a:endParaRPr lang="en-US" dirty="0"/>
          </a:p>
          <a:p>
            <a:r>
              <a:rPr lang="en-US" dirty="0"/>
              <a:t>Alternative through </a:t>
            </a:r>
            <a:r>
              <a:rPr lang="en-US" dirty="0" err="1"/>
              <a:t>Rimnicu</a:t>
            </a:r>
            <a:r>
              <a:rPr lang="en-US" dirty="0"/>
              <a:t> </a:t>
            </a:r>
            <a:r>
              <a:rPr lang="en-US" dirty="0" err="1"/>
              <a:t>Vilcea</a:t>
            </a:r>
            <a:r>
              <a:rPr lang="en-US" dirty="0"/>
              <a:t>: </a:t>
            </a:r>
          </a:p>
          <a:p>
            <a:r>
              <a:rPr lang="en-US" dirty="0"/>
              <a:t>  140 + 80 + 97 + 101 = 418 miles</a:t>
            </a:r>
          </a:p>
        </p:txBody>
      </p:sp>
      <p:pic>
        <p:nvPicPr>
          <p:cNvPr id="16" name="Picture 4" descr="romania2">
            <a:extLst>
              <a:ext uri="{FF2B5EF4-FFF2-40B4-BE49-F238E27FC236}">
                <a16:creationId xmlns:a16="http://schemas.microsoft.com/office/drawing/2014/main" id="{08046EC5-9DF9-400A-BA8A-EB04EA005608}"/>
              </a:ext>
            </a:extLst>
          </p:cNvPr>
          <p:cNvPicPr>
            <a:picLocks noChangeAspect="1" noChangeArrowheads="1"/>
          </p:cNvPicPr>
          <p:nvPr/>
        </p:nvPicPr>
        <p:blipFill>
          <a:blip r:embed="rId3" cstate="print"/>
          <a:srcRect/>
          <a:stretch>
            <a:fillRect/>
          </a:stretch>
        </p:blipFill>
        <p:spPr bwMode="auto">
          <a:xfrm>
            <a:off x="3581400" y="3962400"/>
            <a:ext cx="5334000" cy="2614525"/>
          </a:xfrm>
          <a:prstGeom prst="rect">
            <a:avLst/>
          </a:prstGeom>
          <a:noFill/>
        </p:spPr>
      </p:pic>
      <p:sp>
        <p:nvSpPr>
          <p:cNvPr id="17" name="Oval 16">
            <a:extLst>
              <a:ext uri="{FF2B5EF4-FFF2-40B4-BE49-F238E27FC236}">
                <a16:creationId xmlns:a16="http://schemas.microsoft.com/office/drawing/2014/main" id="{9C749FE7-887C-4ED3-ACE2-88E2B8191F36}"/>
              </a:ext>
            </a:extLst>
          </p:cNvPr>
          <p:cNvSpPr/>
          <p:nvPr/>
        </p:nvSpPr>
        <p:spPr>
          <a:xfrm>
            <a:off x="3505200" y="4572000"/>
            <a:ext cx="457200" cy="304800"/>
          </a:xfrm>
          <a:prstGeom prst="ellipse">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
        <p:nvSpPr>
          <p:cNvPr id="18" name="Oval 17">
            <a:extLst>
              <a:ext uri="{FF2B5EF4-FFF2-40B4-BE49-F238E27FC236}">
                <a16:creationId xmlns:a16="http://schemas.microsoft.com/office/drawing/2014/main" id="{908FB660-9D5A-4F4F-AA49-84D448BC5EFE}"/>
              </a:ext>
            </a:extLst>
          </p:cNvPr>
          <p:cNvSpPr/>
          <p:nvPr/>
        </p:nvSpPr>
        <p:spPr>
          <a:xfrm>
            <a:off x="6096000" y="5867400"/>
            <a:ext cx="685800" cy="3810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452B9D09-2E96-435E-84CE-3FFC4A1D3F0B}"/>
              </a:ext>
            </a:extLst>
          </p:cNvPr>
          <p:cNvCxnSpPr>
            <a:cxnSpLocks/>
          </p:cNvCxnSpPr>
          <p:nvPr/>
        </p:nvCxnSpPr>
        <p:spPr>
          <a:xfrm>
            <a:off x="3886200" y="4724400"/>
            <a:ext cx="914400" cy="277038"/>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D18C2D8-D518-4A57-A146-4E80834B15D2}"/>
              </a:ext>
            </a:extLst>
          </p:cNvPr>
          <p:cNvCxnSpPr>
            <a:cxnSpLocks/>
          </p:cNvCxnSpPr>
          <p:nvPr/>
        </p:nvCxnSpPr>
        <p:spPr>
          <a:xfrm>
            <a:off x="4800600" y="5001438"/>
            <a:ext cx="762000" cy="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9113BCE-1C85-4271-ADAB-4FFC7A482914}"/>
              </a:ext>
            </a:extLst>
          </p:cNvPr>
          <p:cNvCxnSpPr>
            <a:cxnSpLocks/>
          </p:cNvCxnSpPr>
          <p:nvPr/>
        </p:nvCxnSpPr>
        <p:spPr>
          <a:xfrm>
            <a:off x="5562600" y="5001438"/>
            <a:ext cx="762000" cy="1018362"/>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of Greedy Best-First search</a:t>
            </a:r>
          </a:p>
        </p:txBody>
      </p:sp>
      <mc:AlternateContent xmlns:mc="http://schemas.openxmlformats.org/markup-compatibility/2006" xmlns:a14="http://schemas.microsoft.com/office/drawing/2010/main">
        <mc:Choice Requires="a14">
          <p:graphicFrame>
            <p:nvGraphicFramePr>
              <p:cNvPr id="4" name="Content Placeholder 3">
                <a:extLst>
                  <a:ext uri="{FF2B5EF4-FFF2-40B4-BE49-F238E27FC236}">
                    <a16:creationId xmlns:a16="http://schemas.microsoft.com/office/drawing/2014/main" id="{8F4918BD-A2D7-41A1-A1E1-BBAB64FB6E0A}"/>
                  </a:ext>
                </a:extLst>
              </p:cNvPr>
              <p:cNvGraphicFramePr>
                <a:graphicFrameLocks noGrp="1"/>
              </p:cNvGraphicFramePr>
              <p:nvPr>
                <p:ph idx="1"/>
                <p:extLst>
                  <p:ext uri="{D42A27DB-BD31-4B8C-83A1-F6EECF244321}">
                    <p14:modId xmlns:p14="http://schemas.microsoft.com/office/powerpoint/2010/main" val="1206718224"/>
                  </p:ext>
                </p:extLst>
              </p:nvPr>
            </p:nvGraphicFramePr>
            <p:xfrm>
              <a:off x="457200" y="2286000"/>
              <a:ext cx="78867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Choice>
        <mc:Fallback xmlns="">
          <p:graphicFrame>
            <p:nvGraphicFramePr>
              <p:cNvPr id="4" name="Content Placeholder 3">
                <a:extLst>
                  <a:ext uri="{FF2B5EF4-FFF2-40B4-BE49-F238E27FC236}">
                    <a16:creationId xmlns:a16="http://schemas.microsoft.com/office/drawing/2014/main" id="{8F4918BD-A2D7-41A1-A1E1-BBAB64FB6E0A}"/>
                  </a:ext>
                </a:extLst>
              </p:cNvPr>
              <p:cNvGraphicFramePr>
                <a:graphicFrameLocks noGrp="1"/>
              </p:cNvGraphicFramePr>
              <p:nvPr>
                <p:ph idx="1"/>
                <p:extLst>
                  <p:ext uri="{D42A27DB-BD31-4B8C-83A1-F6EECF244321}">
                    <p14:modId xmlns:p14="http://schemas.microsoft.com/office/powerpoint/2010/main" val="1206718224"/>
                  </p:ext>
                </p:extLst>
              </p:nvPr>
            </p:nvGraphicFramePr>
            <p:xfrm>
              <a:off x="457200" y="2286000"/>
              <a:ext cx="7886700" cy="435133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mc:Fallback>
      </mc:AlternateContent>
      <p:sp>
        <p:nvSpPr>
          <p:cNvPr id="5" name="Cross 4">
            <a:extLst>
              <a:ext uri="{FF2B5EF4-FFF2-40B4-BE49-F238E27FC236}">
                <a16:creationId xmlns:a16="http://schemas.microsoft.com/office/drawing/2014/main" id="{5ED469A2-3E33-4204-B1C5-2D50F4C69902}"/>
              </a:ext>
            </a:extLst>
          </p:cNvPr>
          <p:cNvSpPr/>
          <p:nvPr/>
        </p:nvSpPr>
        <p:spPr>
          <a:xfrm>
            <a:off x="3962400" y="2819400"/>
            <a:ext cx="990600" cy="990600"/>
          </a:xfrm>
          <a:prstGeom prst="plus">
            <a:avLst>
              <a:gd name="adj" fmla="val 43293"/>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7866538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778E-116C-4A58-BEA9-76E3144E1FE8}"/>
              </a:ext>
            </a:extLst>
          </p:cNvPr>
          <p:cNvSpPr>
            <a:spLocks noGrp="1"/>
          </p:cNvSpPr>
          <p:nvPr>
            <p:ph type="title"/>
          </p:nvPr>
        </p:nvSpPr>
        <p:spPr/>
        <p:txBody>
          <a:bodyPr/>
          <a:lstStyle/>
          <a:p>
            <a:r>
              <a:rPr lang="en-US" dirty="0"/>
              <a:t>Implementation of Greedy Best-First Search</a:t>
            </a:r>
          </a:p>
        </p:txBody>
      </p:sp>
      <p:sp>
        <p:nvSpPr>
          <p:cNvPr id="6" name="Slide Number Placeholder 5">
            <a:extLst>
              <a:ext uri="{FF2B5EF4-FFF2-40B4-BE49-F238E27FC236}">
                <a16:creationId xmlns:a16="http://schemas.microsoft.com/office/drawing/2014/main" id="{44E064F9-98BA-4E2A-A11B-578018FD1F64}"/>
              </a:ext>
            </a:extLst>
          </p:cNvPr>
          <p:cNvSpPr>
            <a:spLocks noGrp="1"/>
          </p:cNvSpPr>
          <p:nvPr>
            <p:ph type="sldNum" sz="quarter" idx="12"/>
          </p:nvPr>
        </p:nvSpPr>
        <p:spPr>
          <a:xfrm>
            <a:off x="6457950" y="5978526"/>
            <a:ext cx="2057400" cy="365125"/>
          </a:xfrm>
        </p:spPr>
        <p:txBody>
          <a:bodyPr/>
          <a:lstStyle/>
          <a:p>
            <a:fld id="{E97C47EE-1537-423B-A9B2-96D7BC867AC1}" type="slidenum">
              <a:rPr lang="en-US" smtClean="0"/>
              <a:t>62</a:t>
            </a:fld>
            <a:endParaRPr lang="en-US"/>
          </a:p>
        </p:txBody>
      </p:sp>
      <p:pic>
        <p:nvPicPr>
          <p:cNvPr id="7" name="Picture 6">
            <a:extLst>
              <a:ext uri="{FF2B5EF4-FFF2-40B4-BE49-F238E27FC236}">
                <a16:creationId xmlns:a16="http://schemas.microsoft.com/office/drawing/2014/main" id="{6F7C17AE-CAAB-437C-963E-1F1ED4EF3F4F}"/>
              </a:ext>
            </a:extLst>
          </p:cNvPr>
          <p:cNvPicPr>
            <a:picLocks noChangeAspect="1"/>
          </p:cNvPicPr>
          <p:nvPr/>
        </p:nvPicPr>
        <p:blipFill rotWithShape="1">
          <a:blip r:embed="rId2"/>
          <a:srcRect b="32419"/>
          <a:stretch/>
        </p:blipFill>
        <p:spPr>
          <a:xfrm>
            <a:off x="800101" y="2365254"/>
            <a:ext cx="6896100" cy="3197346"/>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a:extLst>
              <a:ext uri="{FF2B5EF4-FFF2-40B4-BE49-F238E27FC236}">
                <a16:creationId xmlns:a16="http://schemas.microsoft.com/office/drawing/2014/main" id="{0E198654-E598-446C-949F-CE7BB79A8003}"/>
              </a:ext>
            </a:extLst>
          </p:cNvPr>
          <p:cNvSpPr/>
          <p:nvPr/>
        </p:nvSpPr>
        <p:spPr>
          <a:xfrm>
            <a:off x="2133600" y="2895600"/>
            <a:ext cx="11430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7F7389-B3C3-48CD-B248-7F7007C75B76}"/>
              </a:ext>
            </a:extLst>
          </p:cNvPr>
          <p:cNvSpPr/>
          <p:nvPr/>
        </p:nvSpPr>
        <p:spPr>
          <a:xfrm>
            <a:off x="4114800" y="2438400"/>
            <a:ext cx="2286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4" name="Speech Bubble: Rectangle with Corners Rounded 13">
            <a:extLst>
              <a:ext uri="{FF2B5EF4-FFF2-40B4-BE49-F238E27FC236}">
                <a16:creationId xmlns:a16="http://schemas.microsoft.com/office/drawing/2014/main" id="{CA625B60-3F86-43F3-886B-B90F8A7C31AA}"/>
              </a:ext>
            </a:extLst>
          </p:cNvPr>
          <p:cNvSpPr/>
          <p:nvPr/>
        </p:nvSpPr>
        <p:spPr>
          <a:xfrm>
            <a:off x="6275349" y="3424902"/>
            <a:ext cx="2705100" cy="940857"/>
          </a:xfrm>
          <a:prstGeom prst="wedgeRoundRectCallout">
            <a:avLst>
              <a:gd name="adj1" fmla="val -125594"/>
              <a:gd name="adj2" fmla="val -8660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The order for expanding the frontier is  determined by </a:t>
            </a:r>
            <a:r>
              <a:rPr lang="en-US" sz="1600" i="1" dirty="0"/>
              <a:t>f(n)</a:t>
            </a:r>
            <a:endParaRPr lang="en-US" sz="1600" dirty="0"/>
          </a:p>
        </p:txBody>
      </p:sp>
      <p:sp>
        <p:nvSpPr>
          <p:cNvPr id="8" name="TextBox 7">
            <a:extLst>
              <a:ext uri="{FF2B5EF4-FFF2-40B4-BE49-F238E27FC236}">
                <a16:creationId xmlns:a16="http://schemas.microsoft.com/office/drawing/2014/main" id="{BD5EA7BA-7A0E-4980-87F2-90835921ACC0}"/>
              </a:ext>
            </a:extLst>
          </p:cNvPr>
          <p:cNvSpPr txBox="1"/>
          <p:nvPr/>
        </p:nvSpPr>
        <p:spPr>
          <a:xfrm>
            <a:off x="726632" y="5565654"/>
            <a:ext cx="2626168" cy="338554"/>
          </a:xfrm>
          <a:prstGeom prst="rect">
            <a:avLst/>
          </a:prstGeom>
          <a:noFill/>
        </p:spPr>
        <p:txBody>
          <a:bodyPr wrap="none" rtlCol="0">
            <a:spAutoFit/>
          </a:bodyPr>
          <a:lstStyle/>
          <a:p>
            <a:r>
              <a:rPr lang="en-US" sz="1600" dirty="0"/>
              <a:t>See BFS for function EXPAND.</a:t>
            </a:r>
          </a:p>
        </p:txBody>
      </p:sp>
      <p:cxnSp>
        <p:nvCxnSpPr>
          <p:cNvPr id="5" name="Straight Arrow Connector 4">
            <a:extLst>
              <a:ext uri="{FF2B5EF4-FFF2-40B4-BE49-F238E27FC236}">
                <a16:creationId xmlns:a16="http://schemas.microsoft.com/office/drawing/2014/main" id="{F5E84C67-3438-4AA3-8F22-60E274BA8027}"/>
              </a:ext>
            </a:extLst>
          </p:cNvPr>
          <p:cNvCxnSpPr>
            <a:cxnSpLocks/>
            <a:endCxn id="7" idx="0"/>
          </p:cNvCxnSpPr>
          <p:nvPr/>
        </p:nvCxnSpPr>
        <p:spPr>
          <a:xfrm>
            <a:off x="3276600" y="1969532"/>
            <a:ext cx="971551" cy="39572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A67F2E6F-47FE-4D7B-8F61-CDAFC7E6EE84}"/>
                  </a:ext>
                </a:extLst>
              </p:cNvPr>
              <p:cNvSpPr txBox="1"/>
              <p:nvPr/>
            </p:nvSpPr>
            <p:spPr>
              <a:xfrm>
                <a:off x="1981200" y="1600200"/>
                <a:ext cx="6999249" cy="369332"/>
              </a:xfrm>
              <a:prstGeom prst="rect">
                <a:avLst/>
              </a:prstGeom>
              <a:noFill/>
            </p:spPr>
            <p:txBody>
              <a:bodyPr wrap="square" rtlCol="0">
                <a:spAutoFit/>
              </a:bodyPr>
              <a:lstStyle/>
              <a:p>
                <a:r>
                  <a:rPr lang="en-US" dirty="0"/>
                  <a:t>Heuristic </a:t>
                </a:r>
                <a14:m>
                  <m:oMath xmlns:m="http://schemas.openxmlformats.org/officeDocument/2006/math">
                    <m:r>
                      <a:rPr lang="en-US" b="1" i="1" dirty="0" smtClean="0">
                        <a:solidFill>
                          <a:srgbClr val="FF0000"/>
                        </a:solidFill>
                        <a:latin typeface="Cambria Math" panose="02040503050406030204" pitchFamily="18" charset="0"/>
                      </a:rPr>
                      <m:t>𝒉</m:t>
                    </m:r>
                    <m:r>
                      <a:rPr lang="en-US" b="1" i="1" dirty="0" smtClean="0">
                        <a:solidFill>
                          <a:srgbClr val="FF0000"/>
                        </a:solidFill>
                        <a:latin typeface="Cambria Math" panose="02040503050406030204" pitchFamily="18" charset="0"/>
                      </a:rPr>
                      <m:t>(</m:t>
                    </m:r>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r>
                  <a:rPr lang="en-US" b="1" dirty="0"/>
                  <a:t> </a:t>
                </a:r>
                <a:r>
                  <a:rPr lang="en-US" dirty="0"/>
                  <a:t>so we expand the node with the lowest estimated cost</a:t>
                </a:r>
                <a:endParaRPr lang="en-US" b="1" dirty="0"/>
              </a:p>
            </p:txBody>
          </p:sp>
        </mc:Choice>
        <mc:Fallback xmlns="">
          <p:sp>
            <p:nvSpPr>
              <p:cNvPr id="3" name="TextBox 2">
                <a:extLst>
                  <a:ext uri="{FF2B5EF4-FFF2-40B4-BE49-F238E27FC236}">
                    <a16:creationId xmlns:a16="http://schemas.microsoft.com/office/drawing/2014/main" id="{A67F2E6F-47FE-4D7B-8F61-CDAFC7E6EE84}"/>
                  </a:ext>
                </a:extLst>
              </p:cNvPr>
              <p:cNvSpPr txBox="1">
                <a:spLocks noRot="1" noChangeAspect="1" noMove="1" noResize="1" noEditPoints="1" noAdjustHandles="1" noChangeArrowheads="1" noChangeShapeType="1" noTextEdit="1"/>
              </p:cNvSpPr>
              <p:nvPr/>
            </p:nvSpPr>
            <p:spPr>
              <a:xfrm>
                <a:off x="1981200" y="1600200"/>
                <a:ext cx="6999249" cy="369332"/>
              </a:xfrm>
              <a:prstGeom prst="rect">
                <a:avLst/>
              </a:prstGeom>
              <a:blipFill>
                <a:blip r:embed="rId3"/>
                <a:stretch>
                  <a:fillRect l="-697" t="-10000" b="-25000"/>
                </a:stretch>
              </a:blipFill>
            </p:spPr>
            <p:txBody>
              <a:bodyPr/>
              <a:lstStyle/>
              <a:p>
                <a:r>
                  <a:rPr lang="en-US">
                    <a:noFill/>
                  </a:rPr>
                  <a:t> </a:t>
                </a:r>
              </a:p>
            </p:txBody>
          </p:sp>
        </mc:Fallback>
      </mc:AlternateContent>
    </p:spTree>
    <p:extLst>
      <p:ext uri="{BB962C8B-B14F-4D97-AF65-F5344CB8AC3E}">
        <p14:creationId xmlns:p14="http://schemas.microsoft.com/office/powerpoint/2010/main" val="134599684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normAutofit/>
          </a:bodyPr>
          <a:lstStyle/>
          <a:p>
            <a:r>
              <a:rPr lang="en-US" dirty="0"/>
              <a:t>Properties of Greedy Best-First Search</a:t>
            </a:r>
          </a:p>
        </p:txBody>
      </p:sp>
      <mc:AlternateContent xmlns:mc="http://schemas.openxmlformats.org/markup-compatibility/2006" xmlns:a14="http://schemas.microsoft.com/office/drawing/2010/main">
        <mc:Choice Requires="a14">
          <p:sp>
            <p:nvSpPr>
              <p:cNvPr id="14339" name="Rectangle 3"/>
              <p:cNvSpPr>
                <a:spLocks noGrp="1" noChangeArrowheads="1"/>
              </p:cNvSpPr>
              <p:nvPr>
                <p:ph idx="1"/>
              </p:nvPr>
            </p:nvSpPr>
            <p:spPr/>
            <p:txBody>
              <a:bodyPr>
                <a:normAutofit fontScale="92500" lnSpcReduction="20000"/>
              </a:bodyPr>
              <a:lstStyle/>
              <a:p>
                <a:r>
                  <a:rPr lang="en-US" sz="2400" b="1" dirty="0">
                    <a:solidFill>
                      <a:srgbClr val="FF0000"/>
                    </a:solidFill>
                  </a:rPr>
                  <a:t>Complete?</a:t>
                </a:r>
              </a:p>
              <a:p>
                <a:pPr lvl="1">
                  <a:buNone/>
                </a:pPr>
                <a:r>
                  <a:rPr lang="en-US" sz="2400" dirty="0"/>
                  <a:t>Yes – Best-first search if complete in finite spaces.</a:t>
                </a:r>
              </a:p>
              <a:p>
                <a:endParaRPr lang="en-US" sz="2400" b="1" dirty="0">
                  <a:solidFill>
                    <a:srgbClr val="CC0099"/>
                  </a:solidFill>
                </a:endParaRPr>
              </a:p>
              <a:p>
                <a:r>
                  <a:rPr lang="en-US" sz="2400" b="1" dirty="0">
                    <a:solidFill>
                      <a:srgbClr val="FF0000"/>
                    </a:solidFill>
                  </a:rPr>
                  <a:t>Optimal? </a:t>
                </a:r>
              </a:p>
              <a:p>
                <a:pPr lvl="1">
                  <a:buNone/>
                </a:pPr>
                <a:r>
                  <a:rPr lang="en-US" sz="2400" dirty="0"/>
                  <a:t>No</a:t>
                </a:r>
              </a:p>
              <a:p>
                <a:endParaRPr lang="en-US" sz="2400" b="1" dirty="0">
                  <a:solidFill>
                    <a:srgbClr val="CC0099"/>
                  </a:solidFill>
                </a:endParaRPr>
              </a:p>
              <a:p>
                <a:r>
                  <a:rPr lang="en-US" sz="2400" b="1" dirty="0">
                    <a:solidFill>
                      <a:srgbClr val="FF0000"/>
                    </a:solidFill>
                  </a:rPr>
                  <a:t>Time? </a:t>
                </a:r>
              </a:p>
              <a:p>
                <a:pPr lvl="1">
                  <a:buNone/>
                </a:pPr>
                <a:r>
                  <a:rPr lang="en-US" sz="2400" dirty="0"/>
                  <a:t>Worst case: </a:t>
                </a:r>
                <a:r>
                  <a:rPr lang="en-US" sz="2400" i="1" dirty="0"/>
                  <a:t>O</a:t>
                </a:r>
                <a:r>
                  <a:rPr lang="en-US" sz="2400" dirty="0"/>
                  <a:t>(</a:t>
                </a:r>
                <a:r>
                  <a:rPr lang="en-US" sz="2400" i="1" dirty="0" err="1"/>
                  <a:t>b</a:t>
                </a:r>
                <a:r>
                  <a:rPr lang="en-US" sz="2400" i="1" baseline="30000" dirty="0" err="1"/>
                  <a:t>m</a:t>
                </a:r>
                <a:r>
                  <a:rPr lang="en-US" sz="2400" dirty="0"/>
                  <a:t>) </a:t>
                </a:r>
                <a:r>
                  <a:rPr lang="en-US" sz="2400" dirty="0">
                    <a:sym typeface="Wingdings" panose="05000000000000000000" pitchFamily="2" charset="2"/>
                  </a:rPr>
                  <a:t> like DFS</a:t>
                </a:r>
                <a:endParaRPr lang="en-US" sz="2400" dirty="0"/>
              </a:p>
              <a:p>
                <a:pPr lvl="1">
                  <a:buNone/>
                </a:pPr>
                <a:r>
                  <a:rPr lang="en-US" sz="2400" dirty="0"/>
                  <a:t>Best case: </a:t>
                </a:r>
                <a:r>
                  <a:rPr lang="en-US" sz="2400" i="1" dirty="0"/>
                  <a:t>O</a:t>
                </a:r>
                <a:r>
                  <a:rPr lang="en-US" sz="2400" dirty="0"/>
                  <a:t>(</a:t>
                </a:r>
                <a:r>
                  <a:rPr lang="en-US" sz="2400" i="1" dirty="0" err="1"/>
                  <a:t>bm</a:t>
                </a:r>
                <a:r>
                  <a:rPr lang="en-US" sz="2400" dirty="0"/>
                  <a:t>) – If </a:t>
                </a:r>
                <a14:m>
                  <m:oMath xmlns:m="http://schemas.openxmlformats.org/officeDocument/2006/math">
                    <m:r>
                      <a:rPr lang="en-US" sz="2400" i="1" dirty="0" smtClean="0">
                        <a:latin typeface="Cambria Math" panose="02040503050406030204" pitchFamily="18" charset="0"/>
                      </a:rPr>
                      <m:t>h</m:t>
                    </m:r>
                    <m:r>
                      <a:rPr lang="en-US" sz="2400" i="1" dirty="0" smtClean="0">
                        <a:latin typeface="Cambria Math" panose="02040503050406030204" pitchFamily="18" charset="0"/>
                      </a:rPr>
                      <m:t>(</m:t>
                    </m:r>
                    <m:r>
                      <a:rPr lang="en-US" sz="2400" i="1" dirty="0" smtClean="0">
                        <a:latin typeface="Cambria Math" panose="02040503050406030204" pitchFamily="18" charset="0"/>
                      </a:rPr>
                      <m:t>𝑛</m:t>
                    </m:r>
                    <m:r>
                      <a:rPr lang="en-US" sz="2400" i="1" dirty="0" smtClean="0">
                        <a:latin typeface="Cambria Math" panose="02040503050406030204" pitchFamily="18" charset="0"/>
                      </a:rPr>
                      <m:t>)</m:t>
                    </m:r>
                  </m:oMath>
                </a14:m>
                <a:r>
                  <a:rPr lang="en-US" sz="2400" dirty="0"/>
                  <a:t> is 100% accurate we only expand a single path.</a:t>
                </a:r>
              </a:p>
              <a:p>
                <a:endParaRPr lang="en-US" sz="2400" b="1" dirty="0">
                  <a:solidFill>
                    <a:srgbClr val="CC0099"/>
                  </a:solidFill>
                </a:endParaRPr>
              </a:p>
              <a:p>
                <a:r>
                  <a:rPr lang="en-US" sz="2400" b="1" dirty="0">
                    <a:solidFill>
                      <a:srgbClr val="FF0000"/>
                    </a:solidFill>
                  </a:rPr>
                  <a:t>Space?</a:t>
                </a:r>
              </a:p>
              <a:p>
                <a:pPr lvl="1">
                  <a:buNone/>
                </a:pPr>
                <a:r>
                  <a:rPr lang="en-US" sz="2400" dirty="0"/>
                  <a:t>Same as time complexity.</a:t>
                </a:r>
              </a:p>
            </p:txBody>
          </p:sp>
        </mc:Choice>
        <mc:Fallback xmlns="">
          <p:sp>
            <p:nvSpPr>
              <p:cNvPr id="14339" name="Rectangle 3"/>
              <p:cNvSpPr>
                <a:spLocks noGrp="1" noRot="1" noChangeAspect="1" noMove="1" noResize="1" noEditPoints="1" noAdjustHandles="1" noChangeArrowheads="1" noChangeShapeType="1" noTextEdit="1"/>
              </p:cNvSpPr>
              <p:nvPr>
                <p:ph idx="1"/>
              </p:nvPr>
            </p:nvSpPr>
            <p:spPr>
              <a:blipFill>
                <a:blip r:embed="rId3"/>
                <a:stretch>
                  <a:fillRect l="-850" t="-2801"/>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08A93E16-2B41-4503-8382-D85B56C6A5BC}"/>
              </a:ext>
            </a:extLst>
          </p:cNvPr>
          <p:cNvSpPr/>
          <p:nvPr/>
        </p:nvSpPr>
        <p:spPr>
          <a:xfrm>
            <a:off x="6000750" y="2895600"/>
            <a:ext cx="2514600" cy="6955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a:lnSpc>
                <a:spcPct val="90000"/>
              </a:lnSpc>
            </a:pPr>
            <a:r>
              <a:rPr lang="en-US" sz="1400" i="1" dirty="0"/>
              <a:t>d: </a:t>
            </a:r>
            <a:r>
              <a:rPr lang="en-US" sz="1400" dirty="0"/>
              <a:t>depth of the optimal solution</a:t>
            </a:r>
          </a:p>
          <a:p>
            <a:pPr>
              <a:lnSpc>
                <a:spcPct val="90000"/>
              </a:lnSpc>
            </a:pPr>
            <a:r>
              <a:rPr lang="en-US" sz="1400" i="1" dirty="0"/>
              <a:t>m: </a:t>
            </a:r>
            <a:r>
              <a:rPr lang="en-US" sz="1400" dirty="0"/>
              <a:t>max. depth of tree</a:t>
            </a:r>
          </a:p>
          <a:p>
            <a:r>
              <a:rPr lang="en-US" sz="1400" i="1" dirty="0"/>
              <a:t>b:</a:t>
            </a:r>
            <a:r>
              <a:rPr lang="en-US" sz="1400" dirty="0"/>
              <a:t> maximum branching factor</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5656F2-D2C9-02A8-DE85-3DC1B2C999B6}"/>
            </a:ext>
          </a:extLst>
        </p:cNvPr>
        <p:cNvGrpSpPr/>
        <p:nvPr/>
      </p:nvGrpSpPr>
      <p:grpSpPr>
        <a:xfrm>
          <a:off x="0" y="0"/>
          <a:ext cx="0" cy="0"/>
          <a:chOff x="0" y="0"/>
          <a:chExt cx="0" cy="0"/>
        </a:xfrm>
      </p:grpSpPr>
      <p:pic>
        <p:nvPicPr>
          <p:cNvPr id="3" name="Picture 2" descr="Person holding a compass">
            <a:extLst>
              <a:ext uri="{FF2B5EF4-FFF2-40B4-BE49-F238E27FC236}">
                <a16:creationId xmlns:a16="http://schemas.microsoft.com/office/drawing/2014/main" id="{EDCE3405-8AB5-0D1A-0B74-548B088EF96B}"/>
              </a:ext>
            </a:extLst>
          </p:cNvPr>
          <p:cNvPicPr>
            <a:picLocks noChangeAspect="1"/>
          </p:cNvPicPr>
          <p:nvPr/>
        </p:nvPicPr>
        <p:blipFill rotWithShape="1">
          <a:blip r:embed="rId2" cstate="print">
            <a:alphaModFix/>
            <a:extLst>
              <a:ext uri="{28A0092B-C50C-407E-A947-70E740481C1C}">
                <a14:useLocalDpi xmlns:a14="http://schemas.microsoft.com/office/drawing/2010/main" val="0"/>
              </a:ext>
            </a:extLst>
          </a:blip>
          <a:srcRect l="280" r="10719" b="-2"/>
          <a:stretch/>
        </p:blipFill>
        <p:spPr>
          <a:xfrm>
            <a:off x="20" y="1"/>
            <a:ext cx="9143980" cy="6857999"/>
          </a:xfrm>
          <a:prstGeom prst="rect">
            <a:avLst/>
          </a:prstGeom>
        </p:spPr>
      </p:pic>
      <p:sp>
        <p:nvSpPr>
          <p:cNvPr id="7" name="Title 6">
            <a:extLst>
              <a:ext uri="{FF2B5EF4-FFF2-40B4-BE49-F238E27FC236}">
                <a16:creationId xmlns:a16="http://schemas.microsoft.com/office/drawing/2014/main" id="{8643F467-F528-4108-C110-27ADCBEE0CC8}"/>
              </a:ext>
            </a:extLst>
          </p:cNvPr>
          <p:cNvSpPr>
            <a:spLocks noGrp="1"/>
          </p:cNvSpPr>
          <p:nvPr>
            <p:ph type="title"/>
          </p:nvPr>
        </p:nvSpPr>
        <p:spPr>
          <a:xfrm>
            <a:off x="1066800" y="5638800"/>
            <a:ext cx="6858000" cy="858838"/>
          </a:xfrm>
        </p:spPr>
        <p:txBody>
          <a:bodyPr vert="horz" lIns="91440" tIns="45720" rIns="91440" bIns="45720" rtlCol="0" anchor="b">
            <a:noAutofit/>
          </a:bodyPr>
          <a:lstStyle/>
          <a:p>
            <a:pPr algn="ctr" defTabSz="914400"/>
            <a:r>
              <a:rPr lang="en-US" sz="4800" b="1" dirty="0">
                <a:solidFill>
                  <a:srgbClr val="FFFFFF"/>
                </a:solidFill>
              </a:rPr>
              <a:t>Informed Search</a:t>
            </a:r>
            <a:br>
              <a:rPr lang="en-US" sz="4800" b="1" dirty="0">
                <a:solidFill>
                  <a:srgbClr val="FFFFFF"/>
                </a:solidFill>
              </a:rPr>
            </a:br>
            <a:r>
              <a:rPr lang="en-US" sz="3600" b="1" dirty="0">
                <a:solidFill>
                  <a:srgbClr val="FFFFFF"/>
                </a:solidFill>
              </a:rPr>
              <a:t>A* Search</a:t>
            </a:r>
            <a:endParaRPr lang="en-US" sz="4800" b="1" dirty="0">
              <a:solidFill>
                <a:srgbClr val="FFFFFF"/>
              </a:solidFill>
            </a:endParaRPr>
          </a:p>
        </p:txBody>
      </p:sp>
    </p:spTree>
    <p:extLst>
      <p:ext uri="{BB962C8B-B14F-4D97-AF65-F5344CB8AC3E}">
        <p14:creationId xmlns:p14="http://schemas.microsoft.com/office/powerpoint/2010/main" val="320270737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Optimality Problem of </a:t>
            </a:r>
            <a:br>
              <a:rPr lang="en-US" dirty="0"/>
            </a:br>
            <a:r>
              <a:rPr lang="en-US" dirty="0"/>
              <a:t>Greedy Best-First search</a:t>
            </a:r>
          </a:p>
        </p:txBody>
      </p:sp>
      <p:pic>
        <p:nvPicPr>
          <p:cNvPr id="53250" name="Picture 2"/>
          <p:cNvPicPr>
            <a:picLocks noChangeAspect="1" noChangeArrowheads="1"/>
          </p:cNvPicPr>
          <p:nvPr/>
        </p:nvPicPr>
        <p:blipFill>
          <a:blip r:embed="rId3" cstate="print"/>
          <a:srcRect/>
          <a:stretch>
            <a:fillRect/>
          </a:stretch>
        </p:blipFill>
        <p:spPr bwMode="auto">
          <a:xfrm>
            <a:off x="838200" y="2286000"/>
            <a:ext cx="7448835" cy="3124200"/>
          </a:xfrm>
          <a:prstGeom prst="rect">
            <a:avLst/>
          </a:prstGeom>
          <a:noFill/>
          <a:ln w="9525">
            <a:noFill/>
            <a:miter lim="800000"/>
            <a:headEnd/>
            <a:tailEnd/>
          </a:ln>
        </p:spPr>
      </p:pic>
      <p:cxnSp>
        <p:nvCxnSpPr>
          <p:cNvPr id="4" name="Straight Arrow Connector 3">
            <a:extLst>
              <a:ext uri="{FF2B5EF4-FFF2-40B4-BE49-F238E27FC236}">
                <a16:creationId xmlns:a16="http://schemas.microsoft.com/office/drawing/2014/main" id="{2CE8323A-63A6-4343-BE86-66AF738ED2FC}"/>
              </a:ext>
            </a:extLst>
          </p:cNvPr>
          <p:cNvCxnSpPr>
            <a:cxnSpLocks/>
          </p:cNvCxnSpPr>
          <p:nvPr/>
        </p:nvCxnSpPr>
        <p:spPr>
          <a:xfrm>
            <a:off x="1828800" y="4343400"/>
            <a:ext cx="838200" cy="0"/>
          </a:xfrm>
          <a:prstGeom prst="straightConnector1">
            <a:avLst/>
          </a:prstGeom>
          <a:ln w="3810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25AF2FD-A6D4-40B4-97FB-A170B078FE9B}"/>
                  </a:ext>
                </a:extLst>
              </p:cNvPr>
              <p:cNvSpPr txBox="1"/>
              <p:nvPr/>
            </p:nvSpPr>
            <p:spPr>
              <a:xfrm>
                <a:off x="2748093" y="5257800"/>
                <a:ext cx="3495414" cy="92333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pPr algn="ctr"/>
                <a14:m>
                  <m:oMath xmlns:m="http://schemas.openxmlformats.org/officeDocument/2006/math">
                    <m:r>
                      <a:rPr lang="en-US" i="1" dirty="0">
                        <a:latin typeface="Cambria Math" panose="02040503050406030204" pitchFamily="18" charset="0"/>
                      </a:rPr>
                      <m:t>h</m:t>
                    </m:r>
                    <m:r>
                      <a:rPr lang="en-US" i="1" dirty="0">
                        <a:latin typeface="Cambria Math" panose="02040503050406030204" pitchFamily="18" charset="0"/>
                      </a:rPr>
                      <m:t>=1</m:t>
                    </m:r>
                  </m:oMath>
                </a14:m>
                <a:r>
                  <a:rPr lang="en-US" dirty="0"/>
                  <a:t> is better than </a:t>
                </a:r>
                <a14:m>
                  <m:oMath xmlns:m="http://schemas.openxmlformats.org/officeDocument/2006/math">
                    <m:r>
                      <a:rPr lang="en-US" i="1" dirty="0">
                        <a:latin typeface="Cambria Math" panose="02040503050406030204" pitchFamily="18" charset="0"/>
                      </a:rPr>
                      <m:t>h</m:t>
                    </m:r>
                    <m:r>
                      <a:rPr lang="en-US" i="1" dirty="0">
                        <a:latin typeface="Cambria Math" panose="02040503050406030204" pitchFamily="18" charset="0"/>
                      </a:rPr>
                      <m:t>=2</m:t>
                    </m:r>
                  </m:oMath>
                </a14:m>
                <a:r>
                  <a:rPr lang="en-US" dirty="0"/>
                  <a:t>. </a:t>
                </a:r>
                <a:br>
                  <a:rPr lang="en-US" dirty="0"/>
                </a:br>
                <a:r>
                  <a:rPr lang="en-US" dirty="0"/>
                  <a:t>Greedy best-first will go this way and never reconsider!</a:t>
                </a:r>
              </a:p>
            </p:txBody>
          </p:sp>
        </mc:Choice>
        <mc:Fallback xmlns="">
          <p:sp>
            <p:nvSpPr>
              <p:cNvPr id="5" name="TextBox 4">
                <a:extLst>
                  <a:ext uri="{FF2B5EF4-FFF2-40B4-BE49-F238E27FC236}">
                    <a16:creationId xmlns:a16="http://schemas.microsoft.com/office/drawing/2014/main" id="{325AF2FD-A6D4-40B4-97FB-A170B078FE9B}"/>
                  </a:ext>
                </a:extLst>
              </p:cNvPr>
              <p:cNvSpPr txBox="1">
                <a:spLocks noRot="1" noChangeAspect="1" noMove="1" noResize="1" noEditPoints="1" noAdjustHandles="1" noChangeArrowheads="1" noChangeShapeType="1" noTextEdit="1"/>
              </p:cNvSpPr>
              <p:nvPr/>
            </p:nvSpPr>
            <p:spPr>
              <a:xfrm>
                <a:off x="2748093" y="5257800"/>
                <a:ext cx="3495414" cy="923330"/>
              </a:xfrm>
              <a:prstGeom prst="rect">
                <a:avLst/>
              </a:prstGeom>
              <a:blipFill>
                <a:blip r:embed="rId4"/>
                <a:stretch>
                  <a:fillRect t="-3268" b="-8497"/>
                </a:stretch>
              </a:blipFill>
            </p:spPr>
            <p:txBody>
              <a:bodyPr/>
              <a:lstStyle/>
              <a:p>
                <a:r>
                  <a:rPr lang="en-US">
                    <a:noFill/>
                  </a:rPr>
                  <a:t> </a:t>
                </a:r>
              </a:p>
            </p:txBody>
          </p:sp>
        </mc:Fallback>
      </mc:AlternateContent>
      <p:cxnSp>
        <p:nvCxnSpPr>
          <p:cNvPr id="10" name="Straight Arrow Connector 9">
            <a:extLst>
              <a:ext uri="{FF2B5EF4-FFF2-40B4-BE49-F238E27FC236}">
                <a16:creationId xmlns:a16="http://schemas.microsoft.com/office/drawing/2014/main" id="{18EB2F36-4F4A-28CE-1B8D-B6AACF4B2D7E}"/>
              </a:ext>
            </a:extLst>
          </p:cNvPr>
          <p:cNvCxnSpPr>
            <a:cxnSpLocks/>
          </p:cNvCxnSpPr>
          <p:nvPr/>
        </p:nvCxnSpPr>
        <p:spPr>
          <a:xfrm>
            <a:off x="2819400" y="4343400"/>
            <a:ext cx="4876800" cy="0"/>
          </a:xfrm>
          <a:prstGeom prst="straightConnector1">
            <a:avLst/>
          </a:prstGeom>
          <a:ln w="3810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 name="TextBox 2">
            <a:extLst>
              <a:ext uri="{FF2B5EF4-FFF2-40B4-BE49-F238E27FC236}">
                <a16:creationId xmlns:a16="http://schemas.microsoft.com/office/drawing/2014/main" id="{413E9EE6-5B4E-BACD-81F1-3686999B98D9}"/>
              </a:ext>
            </a:extLst>
          </p:cNvPr>
          <p:cNvSpPr txBox="1"/>
          <p:nvPr/>
        </p:nvSpPr>
        <p:spPr>
          <a:xfrm>
            <a:off x="685800" y="1828800"/>
            <a:ext cx="7620000" cy="369332"/>
          </a:xfrm>
          <a:prstGeom prst="rect">
            <a:avLst/>
          </a:prstGeom>
          <a:noFill/>
        </p:spPr>
        <p:txBody>
          <a:bodyPr wrap="square" rtlCol="0">
            <a:spAutoFit/>
          </a:bodyPr>
          <a:lstStyle/>
          <a:p>
            <a:r>
              <a:rPr lang="en-US" dirty="0"/>
              <a:t>Greedy best-first search only considers the estimated cost to the goal.</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BAC0DDE9-14B0-0605-F8A9-993AB18ABBDA}"/>
              </a:ext>
            </a:extLst>
          </p:cNvPr>
          <p:cNvPicPr>
            <a:picLocks noChangeAspect="1" noChangeArrowheads="1"/>
          </p:cNvPicPr>
          <p:nvPr/>
        </p:nvPicPr>
        <p:blipFill>
          <a:blip r:embed="rId3" cstate="print"/>
          <a:srcRect/>
          <a:stretch>
            <a:fillRect/>
          </a:stretch>
        </p:blipFill>
        <p:spPr bwMode="auto">
          <a:xfrm>
            <a:off x="2743200" y="406398"/>
            <a:ext cx="6019800" cy="2501901"/>
          </a:xfrm>
          <a:prstGeom prst="rect">
            <a:avLst/>
          </a:prstGeom>
          <a:noFill/>
          <a:ln w="9525">
            <a:noFill/>
            <a:miter lim="800000"/>
            <a:headEnd/>
            <a:tailEnd/>
          </a:ln>
        </p:spPr>
      </p:pic>
      <p:sp>
        <p:nvSpPr>
          <p:cNvPr id="15362" name="Rectangle 2"/>
          <p:cNvSpPr>
            <a:spLocks noGrp="1" noChangeArrowheads="1"/>
          </p:cNvSpPr>
          <p:nvPr>
            <p:ph type="title"/>
          </p:nvPr>
        </p:nvSpPr>
        <p:spPr/>
        <p:txBody>
          <a:bodyPr/>
          <a:lstStyle/>
          <a:p>
            <a:r>
              <a:rPr lang="en-US" dirty="0"/>
              <a:t>A</a:t>
            </a:r>
            <a:r>
              <a:rPr lang="en-US" baseline="30000" dirty="0"/>
              <a:t>*</a:t>
            </a:r>
            <a:r>
              <a:rPr lang="en-US" dirty="0"/>
              <a:t> Search</a:t>
            </a:r>
          </a:p>
        </p:txBody>
      </p:sp>
      <mc:AlternateContent xmlns:mc="http://schemas.openxmlformats.org/markup-compatibility/2006" xmlns:a14="http://schemas.microsoft.com/office/drawing/2010/main">
        <mc:Choice Requires="a14">
          <p:sp>
            <p:nvSpPr>
              <p:cNvPr id="15363" name="Rectangle 3"/>
              <p:cNvSpPr>
                <a:spLocks noGrp="1" noChangeArrowheads="1"/>
              </p:cNvSpPr>
              <p:nvPr>
                <p:ph idx="1"/>
              </p:nvPr>
            </p:nvSpPr>
            <p:spPr>
              <a:xfrm>
                <a:off x="600075" y="2908299"/>
                <a:ext cx="7886700" cy="3721101"/>
              </a:xfrm>
            </p:spPr>
            <p:txBody>
              <a:bodyPr>
                <a:normAutofit fontScale="70000" lnSpcReduction="20000"/>
              </a:bodyPr>
              <a:lstStyle/>
              <a:p>
                <a:pPr>
                  <a:lnSpc>
                    <a:spcPct val="120000"/>
                  </a:lnSpc>
                </a:pPr>
                <a:r>
                  <a:rPr lang="en-US" sz="2800" b="1" dirty="0"/>
                  <a:t>Idea</a:t>
                </a:r>
                <a:r>
                  <a:rPr lang="en-US" sz="2800" dirty="0"/>
                  <a:t>: Take the cost of the path to </a:t>
                </a:r>
                <a14:m>
                  <m:oMath xmlns:m="http://schemas.openxmlformats.org/officeDocument/2006/math">
                    <m:r>
                      <a:rPr lang="en-US" sz="2800" i="1" dirty="0" smtClean="0">
                        <a:latin typeface="Cambria Math" panose="02040503050406030204" pitchFamily="18" charset="0"/>
                      </a:rPr>
                      <m:t>𝑛</m:t>
                    </m:r>
                  </m:oMath>
                </a14:m>
                <a:r>
                  <a:rPr lang="en-US" sz="2800" dirty="0"/>
                  <a:t> called </a:t>
                </a:r>
                <a14:m>
                  <m:oMath xmlns:m="http://schemas.openxmlformats.org/officeDocument/2006/math">
                    <m:r>
                      <a:rPr lang="en-US" sz="2800" i="1" dirty="0">
                        <a:solidFill>
                          <a:srgbClr val="FF0000"/>
                        </a:solidFill>
                        <a:latin typeface="Cambria Math" panose="02040503050406030204" pitchFamily="18" charset="0"/>
                      </a:rPr>
                      <m:t>𝑔</m:t>
                    </m:r>
                    <m:r>
                      <a:rPr lang="en-US" sz="2800" i="1" dirty="0">
                        <a:solidFill>
                          <a:srgbClr val="FF0000"/>
                        </a:solidFill>
                        <a:latin typeface="Cambria Math" panose="02040503050406030204" pitchFamily="18" charset="0"/>
                      </a:rPr>
                      <m:t>(</m:t>
                    </m:r>
                    <m:r>
                      <a:rPr lang="en-US" sz="2800" i="1" dirty="0">
                        <a:solidFill>
                          <a:srgbClr val="FF0000"/>
                        </a:solidFill>
                        <a:latin typeface="Cambria Math" panose="02040503050406030204" pitchFamily="18" charset="0"/>
                      </a:rPr>
                      <m:t>𝑛</m:t>
                    </m:r>
                    <m:r>
                      <a:rPr lang="en-US" sz="2800" i="1" dirty="0">
                        <a:solidFill>
                          <a:srgbClr val="FF0000"/>
                        </a:solidFill>
                        <a:latin typeface="Cambria Math" panose="02040503050406030204" pitchFamily="18" charset="0"/>
                      </a:rPr>
                      <m:t>)</m:t>
                    </m:r>
                  </m:oMath>
                </a14:m>
                <a:r>
                  <a:rPr lang="en-US" sz="2800" dirty="0"/>
                  <a:t> into account to avoid expanding paths that are already very expensive.</a:t>
                </a:r>
              </a:p>
              <a:p>
                <a:pPr>
                  <a:lnSpc>
                    <a:spcPct val="120000"/>
                  </a:lnSpc>
                </a:pPr>
                <a:r>
                  <a:rPr lang="en-US" sz="2800" dirty="0"/>
                  <a:t>The evaluation function </a:t>
                </a:r>
                <a14:m>
                  <m:oMath xmlns:m="http://schemas.openxmlformats.org/officeDocument/2006/math">
                    <m:r>
                      <a:rPr lang="en-US" sz="2800" i="1" dirty="0" smtClean="0">
                        <a:solidFill>
                          <a:srgbClr val="FF0000"/>
                        </a:solidFill>
                        <a:latin typeface="Cambria Math" panose="02040503050406030204" pitchFamily="18" charset="0"/>
                      </a:rPr>
                      <m:t>𝑓</m:t>
                    </m:r>
                    <m:r>
                      <a:rPr lang="en-US" sz="2800" i="1" dirty="0" smtClean="0">
                        <a:solidFill>
                          <a:srgbClr val="FF0000"/>
                        </a:solidFill>
                        <a:latin typeface="Cambria Math" panose="02040503050406030204" pitchFamily="18" charset="0"/>
                      </a:rPr>
                      <m:t>(</m:t>
                    </m:r>
                    <m:r>
                      <a:rPr lang="en-US" sz="2800" i="1" dirty="0" smtClean="0">
                        <a:solidFill>
                          <a:srgbClr val="FF0000"/>
                        </a:solidFill>
                        <a:latin typeface="Cambria Math" panose="02040503050406030204" pitchFamily="18" charset="0"/>
                      </a:rPr>
                      <m:t>𝑛</m:t>
                    </m:r>
                    <m:r>
                      <a:rPr lang="en-US" sz="2800" i="1" dirty="0" smtClean="0">
                        <a:solidFill>
                          <a:srgbClr val="FF0000"/>
                        </a:solidFill>
                        <a:latin typeface="Cambria Math" panose="02040503050406030204" pitchFamily="18" charset="0"/>
                      </a:rPr>
                      <m:t>)</m:t>
                    </m:r>
                  </m:oMath>
                </a14:m>
                <a:r>
                  <a:rPr lang="en-US" sz="2800" dirty="0">
                    <a:solidFill>
                      <a:srgbClr val="FF0000"/>
                    </a:solidFill>
                  </a:rPr>
                  <a:t> </a:t>
                </a:r>
                <a:r>
                  <a:rPr lang="en-US" sz="2800" dirty="0"/>
                  <a:t>is the estimated total cost of the path through node </a:t>
                </a:r>
                <a14:m>
                  <m:oMath xmlns:m="http://schemas.openxmlformats.org/officeDocument/2006/math">
                    <m:r>
                      <a:rPr lang="en-US" sz="2800" i="1" dirty="0" smtClean="0">
                        <a:latin typeface="Cambria Math" panose="02040503050406030204" pitchFamily="18" charset="0"/>
                      </a:rPr>
                      <m:t>𝑛</m:t>
                    </m:r>
                  </m:oMath>
                </a14:m>
                <a:r>
                  <a:rPr lang="en-US" sz="2800" dirty="0"/>
                  <a:t> to the goal:</a:t>
                </a:r>
              </a:p>
              <a:p>
                <a:pPr algn="ctr">
                  <a:lnSpc>
                    <a:spcPct val="120000"/>
                  </a:lnSpc>
                  <a:buNone/>
                </a:pPr>
                <a14:m>
                  <m:oMathPara xmlns:m="http://schemas.openxmlformats.org/officeDocument/2006/math">
                    <m:oMathParaPr>
                      <m:jc m:val="centerGroup"/>
                    </m:oMathParaPr>
                    <m:oMath xmlns:m="http://schemas.openxmlformats.org/officeDocument/2006/math">
                      <m:r>
                        <a:rPr lang="en-US" sz="2800" i="1" dirty="0" smtClean="0">
                          <a:solidFill>
                            <a:srgbClr val="FF0000"/>
                          </a:solidFill>
                          <a:latin typeface="Cambria Math" panose="02040503050406030204" pitchFamily="18" charset="0"/>
                        </a:rPr>
                        <m:t>𝑓</m:t>
                      </m:r>
                      <m:r>
                        <a:rPr lang="en-US" sz="2800" i="1" dirty="0" smtClean="0">
                          <a:solidFill>
                            <a:srgbClr val="FF0000"/>
                          </a:solidFill>
                          <a:latin typeface="Cambria Math" panose="02040503050406030204" pitchFamily="18" charset="0"/>
                        </a:rPr>
                        <m:t>(</m:t>
                      </m:r>
                      <m:r>
                        <a:rPr lang="en-US" sz="2800" i="1" dirty="0" smtClean="0">
                          <a:solidFill>
                            <a:srgbClr val="FF0000"/>
                          </a:solidFill>
                          <a:latin typeface="Cambria Math" panose="02040503050406030204" pitchFamily="18" charset="0"/>
                        </a:rPr>
                        <m:t>𝑛</m:t>
                      </m:r>
                      <m:r>
                        <a:rPr lang="en-US" sz="2800" i="1" dirty="0" smtClean="0">
                          <a:solidFill>
                            <a:srgbClr val="FF0000"/>
                          </a:solidFill>
                          <a:latin typeface="Cambria Math" panose="02040503050406030204" pitchFamily="18" charset="0"/>
                        </a:rPr>
                        <m:t>) = </m:t>
                      </m:r>
                      <m:r>
                        <a:rPr lang="en-US" sz="2800" i="1" dirty="0" smtClean="0">
                          <a:solidFill>
                            <a:srgbClr val="FF0000"/>
                          </a:solidFill>
                          <a:latin typeface="Cambria Math" panose="02040503050406030204" pitchFamily="18" charset="0"/>
                        </a:rPr>
                        <m:t>𝑔</m:t>
                      </m:r>
                      <m:r>
                        <a:rPr lang="en-US" sz="2800" i="1" dirty="0" smtClean="0">
                          <a:solidFill>
                            <a:srgbClr val="FF0000"/>
                          </a:solidFill>
                          <a:latin typeface="Cambria Math" panose="02040503050406030204" pitchFamily="18" charset="0"/>
                        </a:rPr>
                        <m:t>(</m:t>
                      </m:r>
                      <m:r>
                        <a:rPr lang="en-US" sz="2800" i="1" dirty="0" smtClean="0">
                          <a:solidFill>
                            <a:srgbClr val="FF0000"/>
                          </a:solidFill>
                          <a:latin typeface="Cambria Math" panose="02040503050406030204" pitchFamily="18" charset="0"/>
                        </a:rPr>
                        <m:t>𝑛</m:t>
                      </m:r>
                      <m:r>
                        <a:rPr lang="en-US" sz="2800" i="1" dirty="0" smtClean="0">
                          <a:solidFill>
                            <a:srgbClr val="FF0000"/>
                          </a:solidFill>
                          <a:latin typeface="Cambria Math" panose="02040503050406030204" pitchFamily="18" charset="0"/>
                        </a:rPr>
                        <m:t>) + </m:t>
                      </m:r>
                      <m:r>
                        <a:rPr lang="en-US" sz="2800" i="1" dirty="0" smtClean="0">
                          <a:solidFill>
                            <a:srgbClr val="FF0000"/>
                          </a:solidFill>
                          <a:latin typeface="Cambria Math" panose="02040503050406030204" pitchFamily="18" charset="0"/>
                        </a:rPr>
                        <m:t>h</m:t>
                      </m:r>
                      <m:r>
                        <a:rPr lang="en-US" sz="2800" i="1" dirty="0" smtClean="0">
                          <a:solidFill>
                            <a:srgbClr val="FF0000"/>
                          </a:solidFill>
                          <a:latin typeface="Cambria Math" panose="02040503050406030204" pitchFamily="18" charset="0"/>
                        </a:rPr>
                        <m:t>(</m:t>
                      </m:r>
                      <m:r>
                        <a:rPr lang="en-US" sz="2800" i="1" dirty="0" smtClean="0">
                          <a:solidFill>
                            <a:srgbClr val="FF0000"/>
                          </a:solidFill>
                          <a:latin typeface="Cambria Math" panose="02040503050406030204" pitchFamily="18" charset="0"/>
                        </a:rPr>
                        <m:t>𝑛</m:t>
                      </m:r>
                      <m:r>
                        <a:rPr lang="en-US" sz="2800" i="1" dirty="0" smtClean="0">
                          <a:solidFill>
                            <a:srgbClr val="FF0000"/>
                          </a:solidFill>
                          <a:latin typeface="Cambria Math" panose="02040503050406030204" pitchFamily="18" charset="0"/>
                        </a:rPr>
                        <m:t>)</m:t>
                      </m:r>
                    </m:oMath>
                  </m:oMathPara>
                </a14:m>
                <a:br>
                  <a:rPr lang="en-US" sz="2800" dirty="0">
                    <a:solidFill>
                      <a:srgbClr val="FF0000"/>
                    </a:solidFill>
                  </a:rPr>
                </a:br>
                <a:endParaRPr lang="en-US" sz="2800" dirty="0">
                  <a:solidFill>
                    <a:srgbClr val="FF0000"/>
                  </a:solidFill>
                </a:endParaRPr>
              </a:p>
              <a:p>
                <a:pPr lvl="1">
                  <a:lnSpc>
                    <a:spcPct val="120000"/>
                  </a:lnSpc>
                  <a:buNone/>
                </a:pPr>
                <a14:m>
                  <m:oMath xmlns:m="http://schemas.openxmlformats.org/officeDocument/2006/math">
                    <m:r>
                      <a:rPr lang="en-US" i="1" dirty="0" smtClean="0">
                        <a:latin typeface="Cambria Math" panose="02040503050406030204" pitchFamily="18" charset="0"/>
                      </a:rPr>
                      <m:t>𝑔</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a14:m>
                <a:r>
                  <a:rPr lang="en-US" dirty="0"/>
                  <a:t>: cost so far to reach </a:t>
                </a:r>
                <a:r>
                  <a:rPr lang="en-US" i="1" dirty="0"/>
                  <a:t>n </a:t>
                </a:r>
                <a:r>
                  <a:rPr lang="en-US" dirty="0"/>
                  <a:t>(path cost)</a:t>
                </a:r>
              </a:p>
              <a:p>
                <a:pPr lvl="1">
                  <a:lnSpc>
                    <a:spcPct val="120000"/>
                  </a:lnSpc>
                  <a:buNone/>
                </a:pPr>
                <a14:m>
                  <m:oMath xmlns:m="http://schemas.openxmlformats.org/officeDocument/2006/math">
                    <m:r>
                      <a:rPr lang="en-US" i="1" dirty="0" smtClean="0">
                        <a:latin typeface="Cambria Math" panose="02040503050406030204" pitchFamily="18" charset="0"/>
                      </a:rPr>
                      <m:t>h</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a14:m>
                <a:r>
                  <a:rPr lang="en-US" dirty="0"/>
                  <a:t>: estimated cost from </a:t>
                </a:r>
                <a:r>
                  <a:rPr lang="en-US" i="1" dirty="0"/>
                  <a:t>n</a:t>
                </a:r>
                <a:r>
                  <a:rPr lang="en-US" dirty="0"/>
                  <a:t> to goal (heuristic)</a:t>
                </a:r>
              </a:p>
              <a:p>
                <a:pPr>
                  <a:lnSpc>
                    <a:spcPct val="120000"/>
                  </a:lnSpc>
                </a:pPr>
                <a:r>
                  <a:rPr lang="en-US" sz="2600" dirty="0"/>
                  <a:t>The agent in the example above will stop at n with </a:t>
                </a:r>
                <a14:m>
                  <m:oMath xmlns:m="http://schemas.openxmlformats.org/officeDocument/2006/math">
                    <m:r>
                      <a:rPr lang="en-US" sz="2600" i="1" dirty="0" smtClean="0">
                        <a:latin typeface="Cambria Math" panose="02040503050406030204" pitchFamily="18" charset="0"/>
                      </a:rPr>
                      <m:t>𝑓</m:t>
                    </m:r>
                    <m:d>
                      <m:dPr>
                        <m:ctrlPr>
                          <a:rPr lang="en-US" sz="2600" i="1" dirty="0" smtClean="0">
                            <a:latin typeface="Cambria Math" panose="02040503050406030204" pitchFamily="18" charset="0"/>
                          </a:rPr>
                        </m:ctrlPr>
                      </m:dPr>
                      <m:e>
                        <m:r>
                          <a:rPr lang="en-US" sz="2600" i="1" dirty="0" smtClean="0">
                            <a:latin typeface="Cambria Math" panose="02040503050406030204" pitchFamily="18" charset="0"/>
                          </a:rPr>
                          <m:t>𝑛</m:t>
                        </m:r>
                      </m:e>
                    </m:d>
                    <m:r>
                      <a:rPr lang="en-US" sz="2600" i="1" dirty="0" smtClean="0">
                        <a:latin typeface="Cambria Math" panose="02040503050406030204" pitchFamily="18" charset="0"/>
                      </a:rPr>
                      <m:t>=</m:t>
                    </m:r>
                    <m:r>
                      <a:rPr lang="en-US" sz="2600" b="0" i="1" dirty="0" smtClean="0">
                        <a:latin typeface="Cambria Math" panose="02040503050406030204" pitchFamily="18" charset="0"/>
                      </a:rPr>
                      <m:t>3+1=4</m:t>
                    </m:r>
                    <m:r>
                      <a:rPr lang="en-US" sz="2600" i="1" dirty="0" smtClean="0">
                        <a:latin typeface="Cambria Math" panose="02040503050406030204" pitchFamily="18" charset="0"/>
                      </a:rPr>
                      <m:t> </m:t>
                    </m:r>
                  </m:oMath>
                </a14:m>
                <a:r>
                  <a:rPr lang="en-US" sz="2600" dirty="0"/>
                  <a:t>and chose the path up with a better </a:t>
                </a:r>
                <a14:m>
                  <m:oMath xmlns:m="http://schemas.openxmlformats.org/officeDocument/2006/math">
                    <m:r>
                      <a:rPr lang="en-US" sz="2600" i="1" dirty="0" smtClean="0">
                        <a:latin typeface="Cambria Math" panose="02040503050406030204" pitchFamily="18" charset="0"/>
                      </a:rPr>
                      <m:t>𝑓</m:t>
                    </m:r>
                    <m:d>
                      <m:dPr>
                        <m:ctrlPr>
                          <a:rPr lang="en-US" sz="2600" i="1" dirty="0" smtClean="0">
                            <a:latin typeface="Cambria Math" panose="02040503050406030204" pitchFamily="18" charset="0"/>
                          </a:rPr>
                        </m:ctrlPr>
                      </m:dPr>
                      <m:e>
                        <m:r>
                          <a:rPr lang="en-US" sz="2600" i="1" dirty="0" smtClean="0">
                            <a:latin typeface="Cambria Math" panose="02040503050406030204" pitchFamily="18" charset="0"/>
                          </a:rPr>
                          <m:t>𝑛</m:t>
                        </m:r>
                        <m:r>
                          <a:rPr lang="en-US" sz="2600" i="1" dirty="0" smtClean="0">
                            <a:latin typeface="Cambria Math" panose="02040503050406030204" pitchFamily="18" charset="0"/>
                          </a:rPr>
                          <m:t>’</m:t>
                        </m:r>
                      </m:e>
                    </m:d>
                    <m:r>
                      <a:rPr lang="en-US" sz="2600" i="1" dirty="0" smtClean="0">
                        <a:latin typeface="Cambria Math" panose="02040503050406030204" pitchFamily="18" charset="0"/>
                      </a:rPr>
                      <m:t>=</m:t>
                    </m:r>
                    <m:r>
                      <a:rPr lang="en-US" sz="2600" b="0" i="1" dirty="0" smtClean="0">
                        <a:latin typeface="Cambria Math" panose="02040503050406030204" pitchFamily="18" charset="0"/>
                      </a:rPr>
                      <m:t>1+</m:t>
                    </m:r>
                    <m:r>
                      <a:rPr lang="en-US" sz="2600" i="1" dirty="0" smtClean="0">
                        <a:latin typeface="Cambria Math" panose="02040503050406030204" pitchFamily="18" charset="0"/>
                      </a:rPr>
                      <m:t>2</m:t>
                    </m:r>
                    <m:r>
                      <a:rPr lang="en-US" sz="2600" b="0" i="1" dirty="0" smtClean="0">
                        <a:latin typeface="Cambria Math" panose="02040503050406030204" pitchFamily="18" charset="0"/>
                      </a:rPr>
                      <m:t>=3.</m:t>
                    </m:r>
                  </m:oMath>
                </a14:m>
                <a:endParaRPr lang="en-US" sz="2600" dirty="0"/>
              </a:p>
              <a:p>
                <a:pPr lvl="1">
                  <a:lnSpc>
                    <a:spcPct val="120000"/>
                  </a:lnSpc>
                  <a:buNone/>
                </a:pPr>
                <a:endParaRPr lang="en-US" dirty="0"/>
              </a:p>
              <a:p>
                <a:pPr>
                  <a:lnSpc>
                    <a:spcPct val="120000"/>
                  </a:lnSpc>
                  <a:buNone/>
                </a:pPr>
                <a:r>
                  <a:rPr lang="en-US" sz="2600" b="1" dirty="0"/>
                  <a:t>Note: </a:t>
                </a:r>
                <a:r>
                  <a:rPr lang="en-US" sz="2600" dirty="0"/>
                  <a:t>For greedy best-first search we just used </a:t>
                </a:r>
                <a14:m>
                  <m:oMath xmlns:m="http://schemas.openxmlformats.org/officeDocument/2006/math">
                    <m:r>
                      <a:rPr lang="en-US" sz="2600" i="1" dirty="0" smtClean="0">
                        <a:latin typeface="Cambria Math" panose="02040503050406030204" pitchFamily="18" charset="0"/>
                      </a:rPr>
                      <m:t>𝑓</m:t>
                    </m:r>
                    <m:r>
                      <a:rPr lang="en-US" sz="2600" i="1" dirty="0" smtClean="0">
                        <a:latin typeface="Cambria Math" panose="02040503050406030204" pitchFamily="18" charset="0"/>
                      </a:rPr>
                      <m:t>(</m:t>
                    </m:r>
                    <m:r>
                      <a:rPr lang="en-US" sz="2600" i="1" dirty="0" smtClean="0">
                        <a:latin typeface="Cambria Math" panose="02040503050406030204" pitchFamily="18" charset="0"/>
                      </a:rPr>
                      <m:t>𝑛</m:t>
                    </m:r>
                    <m:r>
                      <a:rPr lang="en-US" sz="2600" i="1" dirty="0" smtClean="0">
                        <a:latin typeface="Cambria Math" panose="02040503050406030204" pitchFamily="18" charset="0"/>
                      </a:rPr>
                      <m:t>) = </m:t>
                    </m:r>
                    <m:r>
                      <a:rPr lang="en-US" sz="2600" i="1" dirty="0" smtClean="0">
                        <a:latin typeface="Cambria Math" panose="02040503050406030204" pitchFamily="18" charset="0"/>
                      </a:rPr>
                      <m:t>h</m:t>
                    </m:r>
                    <m:r>
                      <a:rPr lang="en-US" sz="2600" i="1" dirty="0" smtClean="0">
                        <a:latin typeface="Cambria Math" panose="02040503050406030204" pitchFamily="18" charset="0"/>
                      </a:rPr>
                      <m:t>(</m:t>
                    </m:r>
                    <m:r>
                      <a:rPr lang="en-US" sz="2600" i="1" dirty="0" smtClean="0">
                        <a:latin typeface="Cambria Math" panose="02040503050406030204" pitchFamily="18" charset="0"/>
                      </a:rPr>
                      <m:t>𝑛</m:t>
                    </m:r>
                    <m:r>
                      <a:rPr lang="en-US" sz="2600" i="1" dirty="0" smtClean="0">
                        <a:latin typeface="Cambria Math" panose="02040503050406030204" pitchFamily="18" charset="0"/>
                      </a:rPr>
                      <m:t>).</m:t>
                    </m:r>
                  </m:oMath>
                </a14:m>
                <a:endParaRPr lang="en-US" sz="2600" i="1" dirty="0"/>
              </a:p>
            </p:txBody>
          </p:sp>
        </mc:Choice>
        <mc:Fallback xmlns="">
          <p:sp>
            <p:nvSpPr>
              <p:cNvPr id="15363" name="Rectangle 3"/>
              <p:cNvSpPr>
                <a:spLocks noGrp="1" noRot="1" noChangeAspect="1" noMove="1" noResize="1" noEditPoints="1" noAdjustHandles="1" noChangeArrowheads="1" noChangeShapeType="1" noTextEdit="1"/>
              </p:cNvSpPr>
              <p:nvPr>
                <p:ph idx="1"/>
              </p:nvPr>
            </p:nvSpPr>
            <p:spPr>
              <a:xfrm>
                <a:off x="600075" y="2908299"/>
                <a:ext cx="7886700" cy="3721101"/>
              </a:xfrm>
              <a:blipFill>
                <a:blip r:embed="rId4"/>
                <a:stretch>
                  <a:fillRect l="-696" t="-818"/>
                </a:stretch>
              </a:blipFill>
            </p:spPr>
            <p:txBody>
              <a:bodyPr/>
              <a:lstStyle/>
              <a:p>
                <a:r>
                  <a:rPr lang="en-US">
                    <a:noFill/>
                  </a:rPr>
                  <a:t> </a:t>
                </a:r>
              </a:p>
            </p:txBody>
          </p:sp>
        </mc:Fallback>
      </mc:AlternateContent>
      <p:grpSp>
        <p:nvGrpSpPr>
          <p:cNvPr id="2" name="Group 1">
            <a:extLst>
              <a:ext uri="{FF2B5EF4-FFF2-40B4-BE49-F238E27FC236}">
                <a16:creationId xmlns:a16="http://schemas.microsoft.com/office/drawing/2014/main" id="{FBD468E3-7788-296C-52DB-D4E95FC5D3D1}"/>
              </a:ext>
            </a:extLst>
          </p:cNvPr>
          <p:cNvGrpSpPr/>
          <p:nvPr/>
        </p:nvGrpSpPr>
        <p:grpSpPr>
          <a:xfrm>
            <a:off x="3520070" y="1403000"/>
            <a:ext cx="3358108" cy="650726"/>
            <a:chOff x="3520070" y="1403000"/>
            <a:chExt cx="3358108" cy="650726"/>
          </a:xfrm>
        </p:grpSpPr>
        <p:cxnSp>
          <p:nvCxnSpPr>
            <p:cNvPr id="5" name="Straight Arrow Connector 4">
              <a:extLst>
                <a:ext uri="{FF2B5EF4-FFF2-40B4-BE49-F238E27FC236}">
                  <a16:creationId xmlns:a16="http://schemas.microsoft.com/office/drawing/2014/main" id="{FD6A9D31-1CEF-4245-B246-4C686BD15221}"/>
                </a:ext>
              </a:extLst>
            </p:cNvPr>
            <p:cNvCxnSpPr>
              <a:cxnSpLocks/>
            </p:cNvCxnSpPr>
            <p:nvPr/>
          </p:nvCxnSpPr>
          <p:spPr>
            <a:xfrm flipV="1">
              <a:off x="3520070" y="1828800"/>
              <a:ext cx="2192338" cy="40260"/>
            </a:xfrm>
            <a:prstGeom prst="straightConnector1">
              <a:avLst/>
            </a:prstGeom>
            <a:ln w="3810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DF2FD92A-E0CA-43CE-A2C6-91E5C7AD891F}"/>
                    </a:ext>
                  </a:extLst>
                </p:cNvPr>
                <p:cNvSpPr txBox="1"/>
                <p:nvPr/>
              </p:nvSpPr>
              <p:spPr>
                <a:xfrm>
                  <a:off x="4118044" y="1403000"/>
                  <a:ext cx="997324" cy="369332"/>
                </a:xfrm>
                <a:prstGeom prst="rect">
                  <a:avLst/>
                </a:prstGeom>
                <a:noFill/>
              </p:spPr>
              <p:txBody>
                <a:bodyPr wrap="none" rtlCol="0">
                  <a:spAutoFit/>
                </a:bodyPr>
                <a:lstStyle/>
                <a:p>
                  <a14:m>
                    <m:oMath xmlns:m="http://schemas.openxmlformats.org/officeDocument/2006/math">
                      <m:r>
                        <a:rPr lang="en-US" i="1" dirty="0">
                          <a:solidFill>
                            <a:srgbClr val="FF0000"/>
                          </a:solidFill>
                          <a:latin typeface="Cambria Math" panose="02040503050406030204" pitchFamily="18" charset="0"/>
                        </a:rPr>
                        <m:t>𝑔</m:t>
                      </m:r>
                      <m:r>
                        <a:rPr lang="en-US" i="1" dirty="0">
                          <a:solidFill>
                            <a:srgbClr val="FF0000"/>
                          </a:solidFill>
                          <a:latin typeface="Cambria Math" panose="02040503050406030204" pitchFamily="18" charset="0"/>
                        </a:rPr>
                        <m:t>(</m:t>
                      </m:r>
                      <m:r>
                        <a:rPr lang="en-US" i="1" dirty="0">
                          <a:solidFill>
                            <a:srgbClr val="FF0000"/>
                          </a:solidFill>
                          <a:latin typeface="Cambria Math" panose="02040503050406030204" pitchFamily="18" charset="0"/>
                        </a:rPr>
                        <m:t>𝑛</m:t>
                      </m:r>
                      <m:r>
                        <a:rPr lang="en-US" i="1" dirty="0">
                          <a:solidFill>
                            <a:srgbClr val="FF0000"/>
                          </a:solidFill>
                          <a:latin typeface="Cambria Math" panose="02040503050406030204" pitchFamily="18" charset="0"/>
                        </a:rPr>
                        <m:t>)</m:t>
                      </m:r>
                    </m:oMath>
                  </a14:m>
                  <a:r>
                    <a:rPr lang="en-US" dirty="0">
                      <a:solidFill>
                        <a:srgbClr val="FF0000"/>
                      </a:solidFill>
                    </a:rPr>
                    <a:t> = 3</a:t>
                  </a:r>
                </a:p>
              </p:txBody>
            </p:sp>
          </mc:Choice>
          <mc:Fallback xmlns="">
            <p:sp>
              <p:nvSpPr>
                <p:cNvPr id="3" name="TextBox 2">
                  <a:extLst>
                    <a:ext uri="{FF2B5EF4-FFF2-40B4-BE49-F238E27FC236}">
                      <a16:creationId xmlns:a16="http://schemas.microsoft.com/office/drawing/2014/main" id="{DF2FD92A-E0CA-43CE-A2C6-91E5C7AD891F}"/>
                    </a:ext>
                  </a:extLst>
                </p:cNvPr>
                <p:cNvSpPr txBox="1">
                  <a:spLocks noRot="1" noChangeAspect="1" noMove="1" noResize="1" noEditPoints="1" noAdjustHandles="1" noChangeArrowheads="1" noChangeShapeType="1" noTextEdit="1"/>
                </p:cNvSpPr>
                <p:nvPr/>
              </p:nvSpPr>
              <p:spPr>
                <a:xfrm>
                  <a:off x="4118044" y="1403000"/>
                  <a:ext cx="997324" cy="369332"/>
                </a:xfrm>
                <a:prstGeom prst="rect">
                  <a:avLst/>
                </a:prstGeom>
                <a:blipFill>
                  <a:blip r:embed="rId5"/>
                  <a:stretch>
                    <a:fillRect t="-8197" r="-4294" b="-24590"/>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1EC98FBB-7443-4725-B9EB-9E3DCB1CCDA3}"/>
                </a:ext>
              </a:extLst>
            </p:cNvPr>
            <p:cNvSpPr txBox="1"/>
            <p:nvPr/>
          </p:nvSpPr>
          <p:spPr>
            <a:xfrm>
              <a:off x="5692344" y="1684394"/>
              <a:ext cx="306494" cy="369332"/>
            </a:xfrm>
            <a:prstGeom prst="rect">
              <a:avLst/>
            </a:prstGeom>
            <a:noFill/>
          </p:spPr>
          <p:txBody>
            <a:bodyPr wrap="none" rtlCol="0">
              <a:spAutoFit/>
            </a:bodyPr>
            <a:lstStyle/>
            <a:p>
              <a:r>
                <a:rPr lang="en-US" dirty="0">
                  <a:solidFill>
                    <a:srgbClr val="FF0000"/>
                  </a:solidFill>
                </a:rPr>
                <a:t>n</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3EBBC9DD-B294-BFB5-30EC-9F47663B4409}"/>
                    </a:ext>
                  </a:extLst>
                </p:cNvPr>
                <p:cNvSpPr txBox="1"/>
                <p:nvPr/>
              </p:nvSpPr>
              <p:spPr>
                <a:xfrm>
                  <a:off x="5845591" y="1438314"/>
                  <a:ext cx="1032587" cy="369332"/>
                </a:xfrm>
                <a:prstGeom prst="rect">
                  <a:avLst/>
                </a:prstGeom>
                <a:noFill/>
              </p:spPr>
              <p:txBody>
                <a:bodyPr wrap="square">
                  <a:spAutoFit/>
                </a:bodyPr>
                <a:lstStyle/>
                <a:p>
                  <a14:m>
                    <m:oMath xmlns:m="http://schemas.openxmlformats.org/officeDocument/2006/math">
                      <m:r>
                        <m:rPr>
                          <m:sty m:val="p"/>
                        </m:rPr>
                        <a:rPr lang="en-US" b="0" i="0" dirty="0" smtClean="0">
                          <a:solidFill>
                            <a:srgbClr val="FF0000"/>
                          </a:solidFill>
                          <a:latin typeface="Cambria Math" panose="02040503050406030204" pitchFamily="18" charset="0"/>
                        </a:rPr>
                        <m:t>f</m:t>
                      </m:r>
                      <m:d>
                        <m:dPr>
                          <m:ctrlPr>
                            <a:rPr lang="en-US" b="0" i="1" dirty="0" smtClean="0">
                              <a:solidFill>
                                <a:srgbClr val="FF0000"/>
                              </a:solidFill>
                              <a:latin typeface="Cambria Math" panose="02040503050406030204" pitchFamily="18" charset="0"/>
                            </a:rPr>
                          </m:ctrlPr>
                        </m:dPr>
                        <m:e>
                          <m:r>
                            <a:rPr lang="en-US" i="1" dirty="0" smtClean="0">
                              <a:solidFill>
                                <a:srgbClr val="FF0000"/>
                              </a:solidFill>
                              <a:latin typeface="Cambria Math" panose="02040503050406030204" pitchFamily="18" charset="0"/>
                            </a:rPr>
                            <m:t>𝑛</m:t>
                          </m:r>
                        </m:e>
                      </m:d>
                      <m:r>
                        <a:rPr lang="en-US" b="0" i="1" dirty="0" smtClean="0">
                          <a:solidFill>
                            <a:srgbClr val="FF0000"/>
                          </a:solidFill>
                          <a:latin typeface="Cambria Math" panose="02040503050406030204" pitchFamily="18" charset="0"/>
                        </a:rPr>
                        <m:t>=4</m:t>
                      </m:r>
                    </m:oMath>
                  </a14:m>
                  <a:r>
                    <a:rPr lang="en-US" dirty="0">
                      <a:solidFill>
                        <a:srgbClr val="FF0000"/>
                      </a:solidFill>
                    </a:rPr>
                    <a:t> </a:t>
                  </a:r>
                  <a:endParaRPr lang="en-US" dirty="0"/>
                </a:p>
              </p:txBody>
            </p:sp>
          </mc:Choice>
          <mc:Fallback xmlns="">
            <p:sp>
              <p:nvSpPr>
                <p:cNvPr id="10" name="TextBox 9">
                  <a:extLst>
                    <a:ext uri="{FF2B5EF4-FFF2-40B4-BE49-F238E27FC236}">
                      <a16:creationId xmlns:a16="http://schemas.microsoft.com/office/drawing/2014/main" id="{3EBBC9DD-B294-BFB5-30EC-9F47663B4409}"/>
                    </a:ext>
                  </a:extLst>
                </p:cNvPr>
                <p:cNvSpPr txBox="1">
                  <a:spLocks noRot="1" noChangeAspect="1" noMove="1" noResize="1" noEditPoints="1" noAdjustHandles="1" noChangeArrowheads="1" noChangeShapeType="1" noTextEdit="1"/>
                </p:cNvSpPr>
                <p:nvPr/>
              </p:nvSpPr>
              <p:spPr>
                <a:xfrm>
                  <a:off x="5845591" y="1438314"/>
                  <a:ext cx="1032587" cy="369332"/>
                </a:xfrm>
                <a:prstGeom prst="rect">
                  <a:avLst/>
                </a:prstGeom>
                <a:blipFill>
                  <a:blip r:embed="rId6"/>
                  <a:stretch>
                    <a:fillRect/>
                  </a:stretch>
                </a:blipFill>
              </p:spPr>
              <p:txBody>
                <a:bodyPr/>
                <a:lstStyle/>
                <a:p>
                  <a:r>
                    <a:rPr lang="en-US">
                      <a:noFill/>
                    </a:rPr>
                    <a:t> </a:t>
                  </a:r>
                </a:p>
              </p:txBody>
            </p:sp>
          </mc:Fallback>
        </mc:AlternateContent>
      </p:grpSp>
      <p:grpSp>
        <p:nvGrpSpPr>
          <p:cNvPr id="6" name="Group 5">
            <a:extLst>
              <a:ext uri="{FF2B5EF4-FFF2-40B4-BE49-F238E27FC236}">
                <a16:creationId xmlns:a16="http://schemas.microsoft.com/office/drawing/2014/main" id="{56444927-56B6-4DB1-294B-496AEAF9EA64}"/>
              </a:ext>
            </a:extLst>
          </p:cNvPr>
          <p:cNvGrpSpPr/>
          <p:nvPr/>
        </p:nvGrpSpPr>
        <p:grpSpPr>
          <a:xfrm>
            <a:off x="4048319" y="732430"/>
            <a:ext cx="1514281" cy="566697"/>
            <a:chOff x="4048319" y="732430"/>
            <a:chExt cx="1514281" cy="566697"/>
          </a:xfrm>
        </p:grpSpPr>
        <p:sp>
          <p:nvSpPr>
            <p:cNvPr id="7" name="TextBox 6">
              <a:extLst>
                <a:ext uri="{FF2B5EF4-FFF2-40B4-BE49-F238E27FC236}">
                  <a16:creationId xmlns:a16="http://schemas.microsoft.com/office/drawing/2014/main" id="{8E844EA0-B60E-AE6E-A73C-470FBFEB2088}"/>
                </a:ext>
              </a:extLst>
            </p:cNvPr>
            <p:cNvSpPr txBox="1"/>
            <p:nvPr/>
          </p:nvSpPr>
          <p:spPr>
            <a:xfrm>
              <a:off x="4048319" y="929795"/>
              <a:ext cx="364202" cy="369332"/>
            </a:xfrm>
            <a:prstGeom prst="rect">
              <a:avLst/>
            </a:prstGeom>
            <a:noFill/>
          </p:spPr>
          <p:txBody>
            <a:bodyPr wrap="none" rtlCol="0">
              <a:spAutoFit/>
            </a:bodyPr>
            <a:lstStyle/>
            <a:p>
              <a:r>
                <a:rPr lang="en-US" dirty="0">
                  <a:solidFill>
                    <a:srgbClr val="FF0000"/>
                  </a:solidFill>
                </a:rPr>
                <a:t>n’</a:t>
              </a:r>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43E8DA57-F78D-B0C5-D723-22F2D5B98D49}"/>
                    </a:ext>
                  </a:extLst>
                </p:cNvPr>
                <p:cNvSpPr txBox="1"/>
                <p:nvPr/>
              </p:nvSpPr>
              <p:spPr>
                <a:xfrm>
                  <a:off x="4261231" y="732430"/>
                  <a:ext cx="1301369" cy="369332"/>
                </a:xfrm>
                <a:prstGeom prst="rect">
                  <a:avLst/>
                </a:prstGeom>
                <a:noFill/>
              </p:spPr>
              <p:txBody>
                <a:bodyPr wrap="square">
                  <a:spAutoFit/>
                </a:bodyPr>
                <a:lstStyle/>
                <a:p>
                  <a14:m>
                    <m:oMath xmlns:m="http://schemas.openxmlformats.org/officeDocument/2006/math">
                      <m:r>
                        <m:rPr>
                          <m:sty m:val="p"/>
                        </m:rPr>
                        <a:rPr lang="en-US" b="0" i="0" dirty="0" smtClean="0">
                          <a:solidFill>
                            <a:srgbClr val="FF0000"/>
                          </a:solidFill>
                          <a:latin typeface="Cambria Math" panose="02040503050406030204" pitchFamily="18" charset="0"/>
                        </a:rPr>
                        <m:t>f</m:t>
                      </m:r>
                      <m:d>
                        <m:dPr>
                          <m:ctrlPr>
                            <a:rPr lang="en-US" b="0" i="1" dirty="0" smtClean="0">
                              <a:solidFill>
                                <a:srgbClr val="FF0000"/>
                              </a:solidFill>
                              <a:latin typeface="Cambria Math" panose="02040503050406030204" pitchFamily="18" charset="0"/>
                            </a:rPr>
                          </m:ctrlPr>
                        </m:dPr>
                        <m:e>
                          <m:r>
                            <a:rPr lang="en-US" i="1" dirty="0" smtClean="0">
                              <a:solidFill>
                                <a:srgbClr val="FF0000"/>
                              </a:solidFill>
                              <a:latin typeface="Cambria Math" panose="02040503050406030204" pitchFamily="18" charset="0"/>
                            </a:rPr>
                            <m:t>𝑛</m:t>
                          </m:r>
                          <m:r>
                            <a:rPr lang="en-US" b="0" i="1" dirty="0" smtClean="0">
                              <a:solidFill>
                                <a:srgbClr val="FF0000"/>
                              </a:solidFill>
                              <a:latin typeface="Cambria Math" panose="02040503050406030204" pitchFamily="18" charset="0"/>
                            </a:rPr>
                            <m:t>′</m:t>
                          </m:r>
                        </m:e>
                      </m:d>
                      <m:r>
                        <a:rPr lang="en-US" b="0" i="1" dirty="0" smtClean="0">
                          <a:solidFill>
                            <a:srgbClr val="FF0000"/>
                          </a:solidFill>
                          <a:latin typeface="Cambria Math" panose="02040503050406030204" pitchFamily="18" charset="0"/>
                        </a:rPr>
                        <m:t>=3</m:t>
                      </m:r>
                    </m:oMath>
                  </a14:m>
                  <a:r>
                    <a:rPr lang="en-US" dirty="0">
                      <a:solidFill>
                        <a:srgbClr val="FF0000"/>
                      </a:solidFill>
                    </a:rPr>
                    <a:t> </a:t>
                  </a:r>
                  <a:endParaRPr lang="en-US" dirty="0"/>
                </a:p>
              </p:txBody>
            </p:sp>
          </mc:Choice>
          <mc:Fallback xmlns="">
            <p:sp>
              <p:nvSpPr>
                <p:cNvPr id="14" name="TextBox 13">
                  <a:extLst>
                    <a:ext uri="{FF2B5EF4-FFF2-40B4-BE49-F238E27FC236}">
                      <a16:creationId xmlns:a16="http://schemas.microsoft.com/office/drawing/2014/main" id="{43E8DA57-F78D-B0C5-D723-22F2D5B98D49}"/>
                    </a:ext>
                  </a:extLst>
                </p:cNvPr>
                <p:cNvSpPr txBox="1">
                  <a:spLocks noRot="1" noChangeAspect="1" noMove="1" noResize="1" noEditPoints="1" noAdjustHandles="1" noChangeArrowheads="1" noChangeShapeType="1" noTextEdit="1"/>
                </p:cNvSpPr>
                <p:nvPr/>
              </p:nvSpPr>
              <p:spPr>
                <a:xfrm>
                  <a:off x="4261231" y="732430"/>
                  <a:ext cx="1301369" cy="369332"/>
                </a:xfrm>
                <a:prstGeom prst="rect">
                  <a:avLst/>
                </a:prstGeom>
                <a:blipFill>
                  <a:blip r:embed="rId7"/>
                  <a:stretch>
                    <a:fillRect/>
                  </a:stretch>
                </a:blipFill>
              </p:spPr>
              <p:txBody>
                <a:bodyPr/>
                <a:lstStyle/>
                <a:p>
                  <a:r>
                    <a:rPr lang="en-US">
                      <a:noFill/>
                    </a:rPr>
                    <a:t> </a:t>
                  </a:r>
                </a:p>
              </p:txBody>
            </p:sp>
          </mc:Fallback>
        </mc:AlternateContent>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6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36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dirty="0"/>
              <a:t>A</a:t>
            </a:r>
            <a:r>
              <a:rPr lang="en-US" baseline="30000" dirty="0"/>
              <a:t>*</a:t>
            </a:r>
            <a:r>
              <a:rPr lang="en-US" dirty="0"/>
              <a:t> Search Example</a:t>
            </a:r>
          </a:p>
        </p:txBody>
      </p:sp>
      <p:pic>
        <p:nvPicPr>
          <p:cNvPr id="16388" name="Picture 4" descr="astar-progress01c"/>
          <p:cNvPicPr>
            <a:picLocks noChangeAspect="1" noChangeArrowheads="1"/>
          </p:cNvPicPr>
          <p:nvPr/>
        </p:nvPicPr>
        <p:blipFill>
          <a:blip r:embed="rId3" cstate="print"/>
          <a:srcRect/>
          <a:stretch>
            <a:fillRect/>
          </a:stretch>
        </p:blipFill>
        <p:spPr bwMode="auto">
          <a:xfrm>
            <a:off x="1905000" y="1524000"/>
            <a:ext cx="5410200" cy="2219325"/>
          </a:xfrm>
          <a:prstGeom prst="rect">
            <a:avLst/>
          </a:prstGeom>
          <a:noFill/>
        </p:spPr>
      </p:pic>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5" name="Oval 4"/>
          <p:cNvSpPr/>
          <p:nvPr/>
        </p:nvSpPr>
        <p:spPr>
          <a:xfrm>
            <a:off x="3505200" y="4572000"/>
            <a:ext cx="457200" cy="3048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096000" y="5867400"/>
            <a:ext cx="685800" cy="3810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C93473A1-553A-474C-865E-85F656AB4074}"/>
              </a:ext>
            </a:extLst>
          </p:cNvPr>
          <p:cNvSpPr/>
          <p:nvPr/>
        </p:nvSpPr>
        <p:spPr>
          <a:xfrm>
            <a:off x="7696200" y="4114800"/>
            <a:ext cx="1295400" cy="2286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9BEBD854-9CBC-4AE4-8DAC-9C1D32048B3E}"/>
                  </a:ext>
                </a:extLst>
              </p:cNvPr>
              <p:cNvSpPr/>
              <p:nvPr/>
            </p:nvSpPr>
            <p:spPr>
              <a:xfrm>
                <a:off x="2514600" y="1661176"/>
                <a:ext cx="2235804" cy="33855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𝑓</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b="0" i="1" dirty="0" smtClean="0">
                          <a:latin typeface="Cambria Math" panose="02040503050406030204" pitchFamily="18" charset="0"/>
                        </a:rPr>
                        <m:t>=</m:t>
                      </m:r>
                      <m:r>
                        <a:rPr lang="en-US" sz="1600" i="1" dirty="0" smtClean="0">
                          <a:latin typeface="Cambria Math" panose="02040503050406030204" pitchFamily="18" charset="0"/>
                        </a:rPr>
                        <m:t>𝑔</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r>
                        <a:rPr lang="en-US" sz="1600" i="1" dirty="0" smtClean="0">
                          <a:latin typeface="Cambria Math" panose="02040503050406030204" pitchFamily="18" charset="0"/>
                        </a:rPr>
                        <m:t>h</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oMath>
                  </m:oMathPara>
                </a14:m>
                <a:endParaRPr lang="en-US" sz="1600" dirty="0"/>
              </a:p>
            </p:txBody>
          </p:sp>
        </mc:Choice>
        <mc:Fallback xmlns="">
          <p:sp>
            <p:nvSpPr>
              <p:cNvPr id="9" name="Rectangle 8">
                <a:extLst>
                  <a:ext uri="{FF2B5EF4-FFF2-40B4-BE49-F238E27FC236}">
                    <a16:creationId xmlns:a16="http://schemas.microsoft.com/office/drawing/2014/main" id="{9BEBD854-9CBC-4AE4-8DAC-9C1D32048B3E}"/>
                  </a:ext>
                </a:extLst>
              </p:cNvPr>
              <p:cNvSpPr>
                <a:spLocks noRot="1" noChangeAspect="1" noMove="1" noResize="1" noEditPoints="1" noAdjustHandles="1" noChangeArrowheads="1" noChangeShapeType="1" noTextEdit="1"/>
              </p:cNvSpPr>
              <p:nvPr/>
            </p:nvSpPr>
            <p:spPr>
              <a:xfrm>
                <a:off x="2514600" y="1661176"/>
                <a:ext cx="2235804" cy="338554"/>
              </a:xfrm>
              <a:prstGeom prst="rect">
                <a:avLst/>
              </a:prstGeom>
              <a:blipFill>
                <a:blip r:embed="rId5"/>
                <a:stretch>
                  <a:fillRect b="-10909"/>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14D88E30-70AF-43FE-8C03-67CF21969240}"/>
              </a:ext>
            </a:extLst>
          </p:cNvPr>
          <p:cNvSpPr txBox="1"/>
          <p:nvPr/>
        </p:nvSpPr>
        <p:spPr>
          <a:xfrm>
            <a:off x="628650" y="1676400"/>
            <a:ext cx="2266950" cy="923330"/>
          </a:xfrm>
          <a:prstGeom prst="rect">
            <a:avLst/>
          </a:prstGeom>
          <a:noFill/>
        </p:spPr>
        <p:txBody>
          <a:bodyPr wrap="square" rtlCol="0">
            <a:spAutoFit/>
          </a:bodyPr>
          <a:lstStyle/>
          <a:p>
            <a:r>
              <a:rPr lang="en-US" b="1" dirty="0"/>
              <a:t>Expansion rule: Expand the node with the smallest f(n)</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6E145298-964F-6404-7565-B95D4B60A115}"/>
                  </a:ext>
                </a:extLst>
              </p:cNvPr>
              <p:cNvSpPr txBox="1"/>
              <p:nvPr/>
            </p:nvSpPr>
            <p:spPr>
              <a:xfrm>
                <a:off x="7755082" y="3586141"/>
                <a:ext cx="6096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rPr>
                        <m:t>h</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m:oMathPara>
                </a14:m>
                <a:endParaRPr lang="en-US" dirty="0"/>
              </a:p>
            </p:txBody>
          </p:sp>
        </mc:Choice>
        <mc:Fallback xmlns="">
          <p:sp>
            <p:nvSpPr>
              <p:cNvPr id="2" name="TextBox 1">
                <a:extLst>
                  <a:ext uri="{FF2B5EF4-FFF2-40B4-BE49-F238E27FC236}">
                    <a16:creationId xmlns:a16="http://schemas.microsoft.com/office/drawing/2014/main" id="{6E145298-964F-6404-7565-B95D4B60A115}"/>
                  </a:ext>
                </a:extLst>
              </p:cNvPr>
              <p:cNvSpPr txBox="1">
                <a:spLocks noRot="1" noChangeAspect="1" noMove="1" noResize="1" noEditPoints="1" noAdjustHandles="1" noChangeArrowheads="1" noChangeShapeType="1" noTextEdit="1"/>
              </p:cNvSpPr>
              <p:nvPr/>
            </p:nvSpPr>
            <p:spPr>
              <a:xfrm>
                <a:off x="7755082" y="3586141"/>
                <a:ext cx="609600" cy="369332"/>
              </a:xfrm>
              <a:prstGeom prst="rect">
                <a:avLst/>
              </a:prstGeom>
              <a:blipFill>
                <a:blip r:embed="rId6"/>
                <a:stretch>
                  <a:fillRect r="-8000" b="-13115"/>
                </a:stretch>
              </a:blipFill>
            </p:spPr>
            <p:txBody>
              <a:bodyPr/>
              <a:lstStyle/>
              <a:p>
                <a:r>
                  <a:rPr lang="en-US">
                    <a:noFill/>
                  </a:rPr>
                  <a:t> </a:t>
                </a:r>
              </a:p>
            </p:txBody>
          </p:sp>
        </mc:Fallback>
      </mc:AlternateContent>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2" name="Picture 4" descr="astar-progress02c"/>
          <p:cNvPicPr>
            <a:picLocks noChangeAspect="1" noChangeArrowheads="1"/>
          </p:cNvPicPr>
          <p:nvPr/>
        </p:nvPicPr>
        <p:blipFill>
          <a:blip r:embed="rId3" cstate="print"/>
          <a:srcRect/>
          <a:stretch>
            <a:fillRect/>
          </a:stretch>
        </p:blipFill>
        <p:spPr bwMode="auto">
          <a:xfrm>
            <a:off x="1905000" y="1524000"/>
            <a:ext cx="5410200" cy="2219325"/>
          </a:xfrm>
          <a:prstGeom prst="rect">
            <a:avLst/>
          </a:prstGeom>
          <a:noFill/>
        </p:spPr>
      </p:pic>
      <p:sp>
        <p:nvSpPr>
          <p:cNvPr id="17410" name="Rectangle 2"/>
          <p:cNvSpPr>
            <a:spLocks noGrp="1" noChangeArrowheads="1"/>
          </p:cNvSpPr>
          <p:nvPr>
            <p:ph type="title"/>
          </p:nvPr>
        </p:nvSpPr>
        <p:spPr/>
        <p:txBody>
          <a:bodyPr/>
          <a:lstStyle/>
          <a:p>
            <a:r>
              <a:rPr lang="en-US" dirty="0"/>
              <a:t>A</a:t>
            </a:r>
            <a:r>
              <a:rPr lang="en-US" baseline="30000" dirty="0"/>
              <a:t>*</a:t>
            </a:r>
            <a:r>
              <a:rPr lang="en-US" dirty="0"/>
              <a:t> Search Example</a:t>
            </a:r>
          </a:p>
        </p:txBody>
      </p:sp>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5" name="Oval 4"/>
          <p:cNvSpPr/>
          <p:nvPr/>
        </p:nvSpPr>
        <p:spPr>
          <a:xfrm>
            <a:off x="4549333" y="4807527"/>
            <a:ext cx="457200" cy="3048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096000" y="5867400"/>
            <a:ext cx="685800" cy="3810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8D9C4EC7-843A-4BF2-8457-F1A5AE872A0A}"/>
              </a:ext>
            </a:extLst>
          </p:cNvPr>
          <p:cNvSpPr/>
          <p:nvPr/>
        </p:nvSpPr>
        <p:spPr>
          <a:xfrm>
            <a:off x="7848600" y="5867400"/>
            <a:ext cx="1295400" cy="2286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DA0FB795-D558-45EC-B122-C058A33D6F3D}"/>
              </a:ext>
            </a:extLst>
          </p:cNvPr>
          <p:cNvCxnSpPr/>
          <p:nvPr/>
        </p:nvCxnSpPr>
        <p:spPr>
          <a:xfrm>
            <a:off x="3886200" y="4724400"/>
            <a:ext cx="914400" cy="2286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3A77AC84-3A38-4028-8731-19C3412E72D2}"/>
                  </a:ext>
                </a:extLst>
              </p:cNvPr>
              <p:cNvSpPr/>
              <p:nvPr/>
            </p:nvSpPr>
            <p:spPr>
              <a:xfrm>
                <a:off x="6972940" y="1524000"/>
                <a:ext cx="2025298" cy="338554"/>
              </a:xfrm>
              <a:prstGeom prst="rect">
                <a:avLst/>
              </a:prstGeom>
            </p:spPr>
            <p:style>
              <a:lnRef idx="3">
                <a:schemeClr val="lt1"/>
              </a:lnRef>
              <a:fillRef idx="1">
                <a:schemeClr val="accent3"/>
              </a:fillRef>
              <a:effectRef idx="1">
                <a:schemeClr val="accent3"/>
              </a:effectRef>
              <a:fontRef idx="minor">
                <a:schemeClr val="lt1"/>
              </a:fontRef>
            </p:style>
            <p:txBody>
              <a:bodyPr wrap="none">
                <a:spAutoFit/>
              </a:bodyPr>
              <a:lstStyle/>
              <a:p>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𝑓</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i="1" dirty="0" smtClean="0">
                          <a:latin typeface="Cambria Math" panose="02040503050406030204" pitchFamily="18" charset="0"/>
                        </a:rPr>
                        <m:t>=</m:t>
                      </m:r>
                      <m:r>
                        <a:rPr lang="en-US" sz="1600" i="1" dirty="0" smtClean="0">
                          <a:latin typeface="Cambria Math" panose="02040503050406030204" pitchFamily="18" charset="0"/>
                        </a:rPr>
                        <m:t>𝑔</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b="0" i="1" dirty="0" smtClean="0">
                          <a:latin typeface="Cambria Math" panose="02040503050406030204" pitchFamily="18" charset="0"/>
                        </a:rPr>
                        <m:t>+</m:t>
                      </m:r>
                      <m:r>
                        <a:rPr lang="en-US" sz="1600" i="1" dirty="0" smtClean="0">
                          <a:latin typeface="Cambria Math" panose="02040503050406030204" pitchFamily="18" charset="0"/>
                        </a:rPr>
                        <m:t>h</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oMath>
                  </m:oMathPara>
                </a14:m>
                <a:endParaRPr lang="en-US" sz="1600" dirty="0"/>
              </a:p>
            </p:txBody>
          </p:sp>
        </mc:Choice>
        <mc:Fallback xmlns="">
          <p:sp>
            <p:nvSpPr>
              <p:cNvPr id="9" name="Rectangle 8">
                <a:extLst>
                  <a:ext uri="{FF2B5EF4-FFF2-40B4-BE49-F238E27FC236}">
                    <a16:creationId xmlns:a16="http://schemas.microsoft.com/office/drawing/2014/main" id="{3A77AC84-3A38-4028-8731-19C3412E72D2}"/>
                  </a:ext>
                </a:extLst>
              </p:cNvPr>
              <p:cNvSpPr>
                <a:spLocks noRot="1" noChangeAspect="1" noMove="1" noResize="1" noEditPoints="1" noAdjustHandles="1" noChangeArrowheads="1" noChangeShapeType="1" noTextEdit="1"/>
              </p:cNvSpPr>
              <p:nvPr/>
            </p:nvSpPr>
            <p:spPr>
              <a:xfrm>
                <a:off x="6972940" y="1524000"/>
                <a:ext cx="2025298" cy="338554"/>
              </a:xfrm>
              <a:prstGeom prst="rect">
                <a:avLst/>
              </a:prstGeom>
              <a:blipFill>
                <a:blip r:embed="rId5"/>
                <a:stretch>
                  <a:fillRect b="-50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7873F2FF-B8EE-EBC4-6525-639D6BF7B0DD}"/>
                  </a:ext>
                </a:extLst>
              </p:cNvPr>
              <p:cNvSpPr txBox="1"/>
              <p:nvPr/>
            </p:nvSpPr>
            <p:spPr>
              <a:xfrm>
                <a:off x="7755082" y="3586141"/>
                <a:ext cx="6096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rPr>
                        <m:t>h</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m:oMathPara>
                </a14:m>
                <a:endParaRPr lang="en-US" dirty="0"/>
              </a:p>
            </p:txBody>
          </p:sp>
        </mc:Choice>
        <mc:Fallback xmlns="">
          <p:sp>
            <p:nvSpPr>
              <p:cNvPr id="2" name="TextBox 1">
                <a:extLst>
                  <a:ext uri="{FF2B5EF4-FFF2-40B4-BE49-F238E27FC236}">
                    <a16:creationId xmlns:a16="http://schemas.microsoft.com/office/drawing/2014/main" id="{7873F2FF-B8EE-EBC4-6525-639D6BF7B0DD}"/>
                  </a:ext>
                </a:extLst>
              </p:cNvPr>
              <p:cNvSpPr txBox="1">
                <a:spLocks noRot="1" noChangeAspect="1" noMove="1" noResize="1" noEditPoints="1" noAdjustHandles="1" noChangeArrowheads="1" noChangeShapeType="1" noTextEdit="1"/>
              </p:cNvSpPr>
              <p:nvPr/>
            </p:nvSpPr>
            <p:spPr>
              <a:xfrm>
                <a:off x="7755082" y="3586141"/>
                <a:ext cx="609600" cy="369332"/>
              </a:xfrm>
              <a:prstGeom prst="rect">
                <a:avLst/>
              </a:prstGeom>
              <a:blipFill>
                <a:blip r:embed="rId6"/>
                <a:stretch>
                  <a:fillRect r="-8000" b="-13115"/>
                </a:stretch>
              </a:blipFill>
            </p:spPr>
            <p:txBody>
              <a:bodyPr/>
              <a:lstStyle/>
              <a:p>
                <a:r>
                  <a:rPr lang="en-US">
                    <a:noFill/>
                  </a:rPr>
                  <a:t> </a:t>
                </a:r>
              </a:p>
            </p:txBody>
          </p:sp>
        </mc:Fallback>
      </mc:AlternateContent>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dirty="0"/>
              <a:t>A</a:t>
            </a:r>
            <a:r>
              <a:rPr lang="en-US" baseline="30000" dirty="0"/>
              <a:t>*</a:t>
            </a:r>
            <a:r>
              <a:rPr lang="en-US" dirty="0"/>
              <a:t> Search Example</a:t>
            </a:r>
          </a:p>
        </p:txBody>
      </p:sp>
      <p:pic>
        <p:nvPicPr>
          <p:cNvPr id="18437" name="Picture 5" descr="astar-progress03c"/>
          <p:cNvPicPr>
            <a:picLocks noChangeAspect="1" noChangeArrowheads="1"/>
          </p:cNvPicPr>
          <p:nvPr/>
        </p:nvPicPr>
        <p:blipFill>
          <a:blip r:embed="rId3" cstate="print"/>
          <a:srcRect/>
          <a:stretch>
            <a:fillRect/>
          </a:stretch>
        </p:blipFill>
        <p:spPr bwMode="auto">
          <a:xfrm>
            <a:off x="1905000" y="1524000"/>
            <a:ext cx="5410200" cy="2219325"/>
          </a:xfrm>
          <a:prstGeom prst="rect">
            <a:avLst/>
          </a:prstGeom>
          <a:noFill/>
        </p:spPr>
      </p:pic>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5" name="Oval 4"/>
          <p:cNvSpPr/>
          <p:nvPr/>
        </p:nvSpPr>
        <p:spPr>
          <a:xfrm>
            <a:off x="4754301" y="5244296"/>
            <a:ext cx="457200" cy="3048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096000" y="5867400"/>
            <a:ext cx="685800" cy="3810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557A8EFF-56CF-4AB5-A043-015E4736E416}"/>
              </a:ext>
            </a:extLst>
          </p:cNvPr>
          <p:cNvCxnSpPr/>
          <p:nvPr/>
        </p:nvCxnSpPr>
        <p:spPr>
          <a:xfrm>
            <a:off x="3886200" y="4724400"/>
            <a:ext cx="914400" cy="2286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62AE8D6A-9C02-4835-B88E-9827644C9089}"/>
              </a:ext>
            </a:extLst>
          </p:cNvPr>
          <p:cNvCxnSpPr>
            <a:cxnSpLocks/>
          </p:cNvCxnSpPr>
          <p:nvPr/>
        </p:nvCxnSpPr>
        <p:spPr>
          <a:xfrm>
            <a:off x="4724400" y="4953000"/>
            <a:ext cx="228600" cy="3810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32BE5B62-974F-4C93-9885-06AAC77B93D7}"/>
              </a:ext>
            </a:extLst>
          </p:cNvPr>
          <p:cNvSpPr/>
          <p:nvPr/>
        </p:nvSpPr>
        <p:spPr>
          <a:xfrm>
            <a:off x="7848600" y="5791200"/>
            <a:ext cx="1295400" cy="2286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31862E68-355D-2ACE-63FA-8B1C5BE01053}"/>
                  </a:ext>
                </a:extLst>
              </p:cNvPr>
              <p:cNvSpPr/>
              <p:nvPr/>
            </p:nvSpPr>
            <p:spPr>
              <a:xfrm>
                <a:off x="6972940" y="1524000"/>
                <a:ext cx="2025298" cy="338554"/>
              </a:xfrm>
              <a:prstGeom prst="rect">
                <a:avLst/>
              </a:prstGeom>
            </p:spPr>
            <p:style>
              <a:lnRef idx="3">
                <a:schemeClr val="lt1"/>
              </a:lnRef>
              <a:fillRef idx="1">
                <a:schemeClr val="accent3"/>
              </a:fillRef>
              <a:effectRef idx="1">
                <a:schemeClr val="accent3"/>
              </a:effectRef>
              <a:fontRef idx="minor">
                <a:schemeClr val="lt1"/>
              </a:fontRef>
            </p:style>
            <p:txBody>
              <a:bodyPr wrap="none">
                <a:spAutoFit/>
              </a:bodyPr>
              <a:lstStyle/>
              <a:p>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𝑓</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i="1" dirty="0" smtClean="0">
                          <a:latin typeface="Cambria Math" panose="02040503050406030204" pitchFamily="18" charset="0"/>
                        </a:rPr>
                        <m:t>=</m:t>
                      </m:r>
                      <m:r>
                        <a:rPr lang="en-US" sz="1600" i="1" dirty="0" smtClean="0">
                          <a:latin typeface="Cambria Math" panose="02040503050406030204" pitchFamily="18" charset="0"/>
                        </a:rPr>
                        <m:t>𝑔</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b="0" i="1" dirty="0" smtClean="0">
                          <a:latin typeface="Cambria Math" panose="02040503050406030204" pitchFamily="18" charset="0"/>
                        </a:rPr>
                        <m:t>+</m:t>
                      </m:r>
                      <m:r>
                        <a:rPr lang="en-US" sz="1600" i="1" dirty="0" smtClean="0">
                          <a:latin typeface="Cambria Math" panose="02040503050406030204" pitchFamily="18" charset="0"/>
                        </a:rPr>
                        <m:t>h</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oMath>
                  </m:oMathPara>
                </a14:m>
                <a:endParaRPr lang="en-US" sz="1600" dirty="0"/>
              </a:p>
            </p:txBody>
          </p:sp>
        </mc:Choice>
        <mc:Fallback xmlns="">
          <p:sp>
            <p:nvSpPr>
              <p:cNvPr id="2" name="Rectangle 1">
                <a:extLst>
                  <a:ext uri="{FF2B5EF4-FFF2-40B4-BE49-F238E27FC236}">
                    <a16:creationId xmlns:a16="http://schemas.microsoft.com/office/drawing/2014/main" id="{31862E68-355D-2ACE-63FA-8B1C5BE01053}"/>
                  </a:ext>
                </a:extLst>
              </p:cNvPr>
              <p:cNvSpPr>
                <a:spLocks noRot="1" noChangeAspect="1" noMove="1" noResize="1" noEditPoints="1" noAdjustHandles="1" noChangeArrowheads="1" noChangeShapeType="1" noTextEdit="1"/>
              </p:cNvSpPr>
              <p:nvPr/>
            </p:nvSpPr>
            <p:spPr>
              <a:xfrm>
                <a:off x="6972940" y="1524000"/>
                <a:ext cx="2025298" cy="338554"/>
              </a:xfrm>
              <a:prstGeom prst="rect">
                <a:avLst/>
              </a:prstGeom>
              <a:blipFill>
                <a:blip r:embed="rId5"/>
                <a:stretch>
                  <a:fillRect b="-50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A73866C0-A61C-FE9D-CFC9-BAA2290C7701}"/>
                  </a:ext>
                </a:extLst>
              </p:cNvPr>
              <p:cNvSpPr txBox="1"/>
              <p:nvPr/>
            </p:nvSpPr>
            <p:spPr>
              <a:xfrm>
                <a:off x="7755082" y="3586141"/>
                <a:ext cx="6096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rPr>
                        <m:t>h</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m:oMathPara>
                </a14:m>
                <a:endParaRPr lang="en-US" dirty="0"/>
              </a:p>
            </p:txBody>
          </p:sp>
        </mc:Choice>
        <mc:Fallback xmlns="">
          <p:sp>
            <p:nvSpPr>
              <p:cNvPr id="3" name="TextBox 2">
                <a:extLst>
                  <a:ext uri="{FF2B5EF4-FFF2-40B4-BE49-F238E27FC236}">
                    <a16:creationId xmlns:a16="http://schemas.microsoft.com/office/drawing/2014/main" id="{A73866C0-A61C-FE9D-CFC9-BAA2290C7701}"/>
                  </a:ext>
                </a:extLst>
              </p:cNvPr>
              <p:cNvSpPr txBox="1">
                <a:spLocks noRot="1" noChangeAspect="1" noMove="1" noResize="1" noEditPoints="1" noAdjustHandles="1" noChangeArrowheads="1" noChangeShapeType="1" noTextEdit="1"/>
              </p:cNvSpPr>
              <p:nvPr/>
            </p:nvSpPr>
            <p:spPr>
              <a:xfrm>
                <a:off x="7755082" y="3586141"/>
                <a:ext cx="609600" cy="369332"/>
              </a:xfrm>
              <a:prstGeom prst="rect">
                <a:avLst/>
              </a:prstGeom>
              <a:blipFill>
                <a:blip r:embed="rId6"/>
                <a:stretch>
                  <a:fillRect r="-8000" b="-13115"/>
                </a:stretch>
              </a:blipFill>
            </p:spPr>
            <p:txBody>
              <a:bodyPr/>
              <a:lstStyle/>
              <a:p>
                <a:r>
                  <a:rPr lang="en-US">
                    <a:noFill/>
                  </a:rPr>
                  <a:t> </a:t>
                </a:r>
              </a:p>
            </p:txBody>
          </p:sp>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Transition Function and Available Actions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156700" y="1371604"/>
                <a:ext cx="4508847" cy="5121270"/>
              </a:xfrm>
            </p:spPr>
            <p:txBody>
              <a:bodyPr>
                <a:normAutofit fontScale="77500" lnSpcReduction="20000"/>
              </a:bodyPr>
              <a:lstStyle/>
              <a:p>
                <a:r>
                  <a:rPr lang="en-US" dirty="0"/>
                  <a:t>Definition as an </a:t>
                </a:r>
                <a:r>
                  <a:rPr lang="en-US" b="1" dirty="0"/>
                  <a:t>action schema</a:t>
                </a:r>
                <a:r>
                  <a:rPr lang="en-US" dirty="0"/>
                  <a:t>:</a:t>
                </a:r>
              </a:p>
              <a:p>
                <a:pPr marL="342900" lvl="1" indent="0">
                  <a:buNone/>
                </a:pPr>
                <a14:m>
                  <m:oMathPara xmlns:m="http://schemas.openxmlformats.org/officeDocument/2006/math">
                    <m:oMathParaPr>
                      <m:jc m:val="left"/>
                    </m:oMathParaPr>
                    <m:oMath xmlns:m="http://schemas.openxmlformats.org/officeDocument/2006/math">
                      <m:r>
                        <a:rPr lang="en-US" i="1" dirty="0" smtClean="0">
                          <a:latin typeface="Cambria Math" panose="02040503050406030204" pitchFamily="18" charset="0"/>
                        </a:rPr>
                        <m:t>𝐴𝑐𝑡𝑖𝑜𝑛</m:t>
                      </m:r>
                      <m:d>
                        <m:dPr>
                          <m:ctrlPr>
                            <a:rPr lang="en-US" i="1" dirty="0" smtClean="0">
                              <a:latin typeface="Cambria Math" panose="02040503050406030204" pitchFamily="18" charset="0"/>
                            </a:rPr>
                          </m:ctrlPr>
                        </m:dPr>
                        <m:e>
                          <m:r>
                            <a:rPr lang="en-US" i="1" dirty="0" smtClean="0">
                              <a:latin typeface="Cambria Math" panose="02040503050406030204" pitchFamily="18" charset="0"/>
                            </a:rPr>
                            <m:t>𝑔𝑜</m:t>
                          </m:r>
                          <m:d>
                            <m:dPr>
                              <m:ctrlPr>
                                <a:rPr lang="en-US" i="1" dirty="0" smtClean="0">
                                  <a:latin typeface="Cambria Math" panose="02040503050406030204" pitchFamily="18" charset="0"/>
                                </a:rPr>
                              </m:ctrlPr>
                            </m:dPr>
                            <m:e>
                              <m:r>
                                <a:rPr lang="en-US" i="1" dirty="0" err="1" smtClean="0">
                                  <a:latin typeface="Cambria Math" panose="02040503050406030204" pitchFamily="18" charset="0"/>
                                </a:rPr>
                                <m:t>𝑑𝑖𝑟</m:t>
                              </m:r>
                            </m:e>
                          </m:d>
                        </m:e>
                      </m:d>
                    </m:oMath>
                  </m:oMathPara>
                </a14:m>
                <a:br>
                  <a:rPr lang="en-US" dirty="0"/>
                </a:br>
                <a:r>
                  <a:rPr lang="en-US" dirty="0"/>
                  <a:t>  PRECOND: no wall in direction </a:t>
                </a:r>
                <a14:m>
                  <m:oMath xmlns:m="http://schemas.openxmlformats.org/officeDocument/2006/math">
                    <m:r>
                      <a:rPr lang="en-US" i="1" dirty="0" smtClean="0">
                        <a:latin typeface="Cambria Math" panose="02040503050406030204" pitchFamily="18" charset="0"/>
                      </a:rPr>
                      <m:t>𝑑𝑖𝑟</m:t>
                    </m:r>
                  </m:oMath>
                </a14:m>
                <a:br>
                  <a:rPr lang="en-US" dirty="0"/>
                </a:br>
                <a:r>
                  <a:rPr lang="en-US" dirty="0"/>
                  <a:t>  EFFECT: change the agent’s location according to </a:t>
                </a:r>
                <a14:m>
                  <m:oMath xmlns:m="http://schemas.openxmlformats.org/officeDocument/2006/math">
                    <m:r>
                      <a:rPr lang="en-US" i="1" dirty="0" smtClean="0">
                        <a:latin typeface="Cambria Math" panose="02040503050406030204" pitchFamily="18" charset="0"/>
                      </a:rPr>
                      <m:t>𝑑𝑖𝑟</m:t>
                    </m:r>
                  </m:oMath>
                </a14:m>
                <a:endParaRPr lang="en-US" dirty="0"/>
              </a:p>
              <a:p>
                <a:r>
                  <a:rPr lang="en-US" dirty="0"/>
                  <a:t>Definition as a </a:t>
                </a:r>
                <a:r>
                  <a:rPr lang="en-US" b="1" dirty="0"/>
                  <a:t>function</a:t>
                </a:r>
                <a:r>
                  <a:rPr lang="en-US" dirty="0"/>
                  <a:t>:</a:t>
                </a:r>
                <a:br>
                  <a:rPr lang="en-US" dirty="0"/>
                </a:br>
                <a:r>
                  <a:rPr lang="en-US" dirty="0"/>
                  <a:t>        </a:t>
                </a:r>
                <a14:m>
                  <m:oMath xmlns:m="http://schemas.openxmlformats.org/officeDocument/2006/math">
                    <m:r>
                      <a:rPr lang="en-US" sz="2000" b="0" i="1" smtClean="0">
                        <a:latin typeface="Cambria Math" panose="02040503050406030204" pitchFamily="18" charset="0"/>
                      </a:rPr>
                      <m:t>𝑓</m:t>
                    </m:r>
                    <m:r>
                      <a:rPr lang="en-US" sz="2000" b="0" i="1" smtClean="0">
                        <a:latin typeface="Cambria Math" panose="02040503050406030204" pitchFamily="18" charset="0"/>
                      </a:rPr>
                      <m:t>:</m:t>
                    </m:r>
                    <m:r>
                      <a:rPr lang="en-US" sz="2000" b="0" i="1" smtClean="0">
                        <a:latin typeface="Cambria Math" panose="02040503050406030204" pitchFamily="18" charset="0"/>
                      </a:rPr>
                      <m:t>𝑆</m:t>
                    </m:r>
                    <m:r>
                      <a:rPr lang="en-US" sz="2000" b="0" i="1" smtClean="0">
                        <a:latin typeface="Cambria Math" panose="02040503050406030204" pitchFamily="18" charset="0"/>
                      </a:rPr>
                      <m:t>×</m:t>
                    </m:r>
                    <m:r>
                      <a:rPr lang="en-US" sz="2000" b="0" i="1" smtClean="0">
                        <a:latin typeface="Cambria Math" panose="02040503050406030204" pitchFamily="18" charset="0"/>
                      </a:rPr>
                      <m:t>𝐴</m:t>
                    </m:r>
                    <m:r>
                      <a:rPr lang="en-US" sz="2000" b="0" i="1" smtClean="0">
                        <a:latin typeface="Cambria Math" panose="02040503050406030204" pitchFamily="18" charset="0"/>
                      </a:rPr>
                      <m:t> →</m:t>
                    </m:r>
                    <m:r>
                      <a:rPr lang="en-US" sz="2000" b="0" i="1" smtClean="0">
                        <a:latin typeface="Cambria Math" panose="02040503050406030204" pitchFamily="18" charset="0"/>
                      </a:rPr>
                      <m:t>𝑆</m:t>
                    </m:r>
                    <m:r>
                      <a:rPr lang="en-US" sz="2000" b="0" i="0" smtClean="0">
                        <a:latin typeface="Cambria Math" panose="02040503050406030204" pitchFamily="18" charset="0"/>
                      </a:rPr>
                      <m:t> </m:t>
                    </m:r>
                  </m:oMath>
                </a14:m>
                <a:r>
                  <a:rPr lang="en-US" sz="2000" dirty="0"/>
                  <a:t>or </a:t>
                </a:r>
                <a14:m>
                  <m:oMath xmlns:m="http://schemas.openxmlformats.org/officeDocument/2006/math">
                    <m:sSup>
                      <m:sSupPr>
                        <m:ctrlPr>
                          <a:rPr lang="en-US" sz="2000" b="0" i="1" smtClean="0">
                            <a:latin typeface="Cambria Math" panose="02040503050406030204" pitchFamily="18" charset="0"/>
                          </a:rPr>
                        </m:ctrlPr>
                      </m:sSupPr>
                      <m:e>
                        <m:r>
                          <a:rPr lang="en-US" sz="2000" b="0" i="1" smtClean="0">
                            <a:latin typeface="Cambria Math" panose="02040503050406030204" pitchFamily="18" charset="0"/>
                          </a:rPr>
                          <m:t>𝑠</m:t>
                        </m:r>
                      </m:e>
                      <m:sup>
                        <m:r>
                          <a:rPr lang="en-US" sz="2000" b="0" i="1" smtClean="0">
                            <a:latin typeface="Cambria Math" panose="02040503050406030204" pitchFamily="18" charset="0"/>
                          </a:rPr>
                          <m:t>′</m:t>
                        </m:r>
                      </m:sup>
                    </m:sSup>
                    <m:r>
                      <a:rPr lang="en-US" sz="2000" b="0" i="1" smtClean="0">
                        <a:latin typeface="Cambria Math" panose="02040503050406030204" pitchFamily="18" charset="0"/>
                      </a:rPr>
                      <m:t>=</m:t>
                    </m:r>
                    <m:r>
                      <a:rPr lang="en-US" sz="2000" b="0" i="1" smtClean="0">
                        <a:latin typeface="Cambria Math" panose="02040503050406030204" pitchFamily="18" charset="0"/>
                      </a:rPr>
                      <m:t>𝑟𝑒𝑠𝑢𝑙𝑡</m:t>
                    </m:r>
                    <m:r>
                      <a:rPr lang="en-US" sz="2000" b="0" i="1" smtClean="0">
                        <a:latin typeface="Cambria Math" panose="02040503050406030204" pitchFamily="18" charset="0"/>
                      </a:rPr>
                      <m:t>(</m:t>
                    </m:r>
                    <m:r>
                      <a:rPr lang="en-US" sz="2000" b="0" i="1" smtClean="0">
                        <a:latin typeface="Cambria Math" panose="02040503050406030204" pitchFamily="18" charset="0"/>
                      </a:rPr>
                      <m:t>𝑠</m:t>
                    </m:r>
                    <m:r>
                      <a:rPr lang="en-US" sz="2000" b="0" i="1" smtClean="0">
                        <a:latin typeface="Cambria Math" panose="02040503050406030204" pitchFamily="18" charset="0"/>
                      </a:rPr>
                      <m:t>, </m:t>
                    </m:r>
                    <m:r>
                      <a:rPr lang="en-US" sz="2000" b="0" i="1" smtClean="0">
                        <a:latin typeface="Cambria Math" panose="02040503050406030204" pitchFamily="18" charset="0"/>
                      </a:rPr>
                      <m:t>𝑎</m:t>
                    </m:r>
                    <m:r>
                      <a:rPr lang="en-US" sz="2000" b="0" i="1" smtClean="0">
                        <a:latin typeface="Cambria Math" panose="02040503050406030204" pitchFamily="18" charset="0"/>
                      </a:rPr>
                      <m:t>)</m:t>
                    </m:r>
                  </m:oMath>
                </a14:m>
                <a:br>
                  <a:rPr lang="en-US" sz="2000" dirty="0"/>
                </a:br>
                <a:endParaRPr lang="en-US" sz="2000" dirty="0"/>
              </a:p>
              <a:p>
                <a:r>
                  <a:rPr lang="en-US" sz="2000" dirty="0"/>
                  <a:t>A </a:t>
                </a:r>
                <a:r>
                  <a:rPr lang="en-US" sz="2000" b="1" dirty="0"/>
                  <a:t>graph</a:t>
                </a:r>
                <a:r>
                  <a:rPr lang="en-US" sz="2000" dirty="0"/>
                  <a:t> with states </a:t>
                </a:r>
                <a:br>
                  <a:rPr lang="en-US" sz="2000" dirty="0"/>
                </a:br>
                <a:r>
                  <a:rPr lang="en-US" sz="2000" dirty="0"/>
                  <a:t>as vertices and actions</a:t>
                </a:r>
                <a:br>
                  <a:rPr lang="en-US" sz="2000" dirty="0"/>
                </a:br>
                <a:r>
                  <a:rPr lang="en-US" sz="2000" dirty="0"/>
                  <a:t>as edges.</a:t>
                </a:r>
              </a:p>
              <a:p>
                <a:endParaRPr lang="en-US" sz="2000" dirty="0"/>
              </a:p>
              <a:p>
                <a:r>
                  <a:rPr lang="en-US" sz="2000" dirty="0"/>
                  <a:t>Function implemented </a:t>
                </a:r>
                <a:br>
                  <a:rPr lang="en-US" sz="2000" dirty="0"/>
                </a:br>
                <a:r>
                  <a:rPr lang="en-US" sz="2000" dirty="0"/>
                  <a:t>as a </a:t>
                </a:r>
                <a:r>
                  <a:rPr lang="en-US" sz="2000" b="1" dirty="0"/>
                  <a:t>table</a:t>
                </a:r>
                <a:r>
                  <a:rPr lang="en-US" sz="2000" dirty="0"/>
                  <a:t> representing</a:t>
                </a:r>
                <a:br>
                  <a:rPr lang="en-US" sz="2000" dirty="0"/>
                </a:br>
                <a:r>
                  <a:rPr lang="en-US" sz="2000" dirty="0"/>
                  <a:t>the state space </a:t>
                </a:r>
                <a:br>
                  <a:rPr lang="en-US" sz="2000" dirty="0"/>
                </a:br>
                <a:r>
                  <a:rPr lang="en-US" sz="2000" dirty="0"/>
                  <a:t>as a graph.</a:t>
                </a:r>
              </a:p>
              <a:p>
                <a:pPr marL="0" indent="0">
                  <a:buNone/>
                </a:pPr>
                <a:endParaRPr lang="en-US" sz="2000" dirty="0"/>
              </a:p>
              <a:p>
                <a:pPr marL="0" indent="0">
                  <a:buNone/>
                </a:pPr>
                <a:endParaRPr lang="en-US" sz="2000" dirty="0"/>
              </a:p>
              <a:p>
                <a:pPr marL="0" indent="0">
                  <a:buNone/>
                </a:pPr>
                <a:endParaRPr lang="en-US" sz="2000" dirty="0"/>
              </a:p>
              <a:p>
                <a:endParaRPr lang="en-US" sz="2000" dirty="0"/>
              </a:p>
              <a:p>
                <a:r>
                  <a:rPr lang="en-US" sz="2000" b="1" dirty="0"/>
                  <a:t>Available actions </a:t>
                </a:r>
                <a:r>
                  <a:rPr lang="en-US" sz="2000" dirty="0"/>
                  <a:t>in a state come from the transition function. E.g.,</a:t>
                </a:r>
              </a:p>
              <a:p>
                <a:pPr marL="342900" lvl="1" indent="0">
                  <a:buNone/>
                </a:pPr>
                <a14:m>
                  <m:oMathPara xmlns:m="http://schemas.openxmlformats.org/officeDocument/2006/math">
                    <m:oMathParaPr>
                      <m:jc m:val="centerGroup"/>
                    </m:oMathParaPr>
                    <m:oMath xmlns:m="http://schemas.openxmlformats.org/officeDocument/2006/math">
                      <m:r>
                        <a:rPr lang="en-US" sz="1700" i="1" dirty="0" smtClean="0">
                          <a:latin typeface="Cambria Math" panose="02040503050406030204" pitchFamily="18" charset="0"/>
                        </a:rPr>
                        <m:t>𝑎𝑐𝑡𝑖𝑜𝑛𝑠</m:t>
                      </m:r>
                      <m:r>
                        <a:rPr lang="en-US" sz="1700" i="1" dirty="0" smtClean="0">
                          <a:latin typeface="Cambria Math" panose="02040503050406030204" pitchFamily="18" charset="0"/>
                        </a:rPr>
                        <m:t>(4) = {</m:t>
                      </m:r>
                      <m:r>
                        <a:rPr lang="en-US" sz="1700" i="1" dirty="0" smtClean="0">
                          <a:latin typeface="Cambria Math" panose="02040503050406030204" pitchFamily="18" charset="0"/>
                        </a:rPr>
                        <m:t>𝐸</m:t>
                      </m:r>
                      <m:r>
                        <a:rPr lang="en-US" sz="1700" i="1" dirty="0" smtClean="0">
                          <a:latin typeface="Cambria Math" panose="02040503050406030204" pitchFamily="18" charset="0"/>
                        </a:rPr>
                        <m:t>, </m:t>
                      </m:r>
                      <m:r>
                        <a:rPr lang="en-US" sz="1700" i="1" dirty="0" smtClean="0">
                          <a:latin typeface="Cambria Math" panose="02040503050406030204" pitchFamily="18" charset="0"/>
                        </a:rPr>
                        <m:t>𝑆</m:t>
                      </m:r>
                      <m:r>
                        <a:rPr lang="en-US" sz="1700" i="1" dirty="0" smtClean="0">
                          <a:latin typeface="Cambria Math" panose="02040503050406030204" pitchFamily="18" charset="0"/>
                        </a:rPr>
                        <m:t>, </m:t>
                      </m:r>
                      <m:r>
                        <a:rPr lang="en-US" sz="1700" i="1" dirty="0" smtClean="0">
                          <a:latin typeface="Cambria Math" panose="02040503050406030204" pitchFamily="18" charset="0"/>
                        </a:rPr>
                        <m:t>𝑁</m:t>
                      </m:r>
                      <m:r>
                        <a:rPr lang="en-US" sz="1700" i="1" dirty="0" smtClean="0">
                          <a:latin typeface="Cambria Math" panose="02040503050406030204" pitchFamily="18" charset="0"/>
                        </a:rPr>
                        <m:t>}</m:t>
                      </m:r>
                    </m:oMath>
                  </m:oMathPara>
                </a14:m>
                <a:endParaRPr lang="en-US" sz="1700" dirty="0"/>
              </a:p>
              <a:p>
                <a:pPr lvl="1"/>
                <a:endParaRPr lang="en-US" sz="1700" dirty="0"/>
              </a:p>
              <a:p>
                <a:pPr marL="0" indent="0">
                  <a:buNone/>
                </a:pPr>
                <a:endParaRPr lang="en-US" sz="2000" dirty="0"/>
              </a:p>
              <a:p>
                <a:endParaRPr lang="en-US" sz="2000" dirty="0"/>
              </a:p>
              <a:p>
                <a:endParaRPr lang="en-US" sz="2000" dirty="0"/>
              </a:p>
              <a:p>
                <a:endParaRPr lang="en-US" sz="2000" dirty="0"/>
              </a:p>
              <a:p>
                <a:endParaRPr lang="en-US" sz="20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156700" y="1371604"/>
                <a:ext cx="4508847" cy="5121270"/>
              </a:xfrm>
              <a:blipFill>
                <a:blip r:embed="rId3"/>
                <a:stretch>
                  <a:fillRect l="-541" t="-154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4" name="Table 3">
                <a:extLst>
                  <a:ext uri="{FF2B5EF4-FFF2-40B4-BE49-F238E27FC236}">
                    <a16:creationId xmlns:a16="http://schemas.microsoft.com/office/drawing/2014/main" id="{CA475CAD-AB60-2896-A0DA-F0EBAD2F28EA}"/>
                  </a:ext>
                </a:extLst>
              </p:cNvPr>
              <p:cNvGraphicFramePr>
                <a:graphicFrameLocks noGrp="1"/>
              </p:cNvGraphicFramePr>
              <p:nvPr>
                <p:extLst>
                  <p:ext uri="{D42A27DB-BD31-4B8C-83A1-F6EECF244321}">
                    <p14:modId xmlns:p14="http://schemas.microsoft.com/office/powerpoint/2010/main" val="2356749978"/>
                  </p:ext>
                </p:extLst>
              </p:nvPr>
            </p:nvGraphicFramePr>
            <p:xfrm>
              <a:off x="6518417" y="2918607"/>
              <a:ext cx="1371600" cy="2468880"/>
            </p:xfrm>
            <a:graphic>
              <a:graphicData uri="http://schemas.openxmlformats.org/drawingml/2006/table">
                <a:tbl>
                  <a:tblPr firstRow="1" bandRow="1">
                    <a:tableStyleId>{5C22544A-7EE6-4342-B048-85BDC9FD1C3A}</a:tableStyleId>
                  </a:tblPr>
                  <a:tblGrid>
                    <a:gridCol w="457200">
                      <a:extLst>
                        <a:ext uri="{9D8B030D-6E8A-4147-A177-3AD203B41FA5}">
                          <a16:colId xmlns:a16="http://schemas.microsoft.com/office/drawing/2014/main" val="959818411"/>
                        </a:ext>
                      </a:extLst>
                    </a:gridCol>
                    <a:gridCol w="457200">
                      <a:extLst>
                        <a:ext uri="{9D8B030D-6E8A-4147-A177-3AD203B41FA5}">
                          <a16:colId xmlns:a16="http://schemas.microsoft.com/office/drawing/2014/main" val="2035783971"/>
                        </a:ext>
                      </a:extLst>
                    </a:gridCol>
                    <a:gridCol w="457200">
                      <a:extLst>
                        <a:ext uri="{9D8B030D-6E8A-4147-A177-3AD203B41FA5}">
                          <a16:colId xmlns:a16="http://schemas.microsoft.com/office/drawing/2014/main" val="854637622"/>
                        </a:ext>
                      </a:extLst>
                    </a:gridCol>
                  </a:tblGrid>
                  <a:tr h="274320">
                    <a:tc>
                      <a:txBody>
                        <a:bodyPr/>
                        <a:lstStyle/>
                        <a:p>
                          <a:pPr algn="ctr"/>
                          <a14:m>
                            <m:oMathPara xmlns:m="http://schemas.openxmlformats.org/officeDocument/2006/math">
                              <m:oMathParaPr>
                                <m:jc m:val="centerGroup"/>
                              </m:oMathParaPr>
                              <m:oMath xmlns:m="http://schemas.openxmlformats.org/officeDocument/2006/math">
                                <m:r>
                                  <a:rPr lang="en-US" sz="1200" i="1" dirty="0" smtClean="0">
                                    <a:latin typeface="Cambria Math" panose="02040503050406030204" pitchFamily="18" charset="0"/>
                                  </a:rPr>
                                  <m:t>𝑠</m:t>
                                </m:r>
                              </m:oMath>
                            </m:oMathPara>
                          </a14:m>
                          <a:endParaRPr lang="en-US" sz="1200" dirty="0"/>
                        </a:p>
                      </a:txBody>
                      <a:tcPr/>
                    </a:tc>
                    <a:tc>
                      <a:txBody>
                        <a:bodyPr/>
                        <a:lstStyle/>
                        <a:p>
                          <a:pPr algn="ctr"/>
                          <a14:m>
                            <m:oMathPara xmlns:m="http://schemas.openxmlformats.org/officeDocument/2006/math">
                              <m:oMathParaPr>
                                <m:jc m:val="centerGroup"/>
                              </m:oMathParaPr>
                              <m:oMath xmlns:m="http://schemas.openxmlformats.org/officeDocument/2006/math">
                                <m:r>
                                  <a:rPr lang="en-US" sz="1200" i="1" dirty="0" smtClean="0">
                                    <a:latin typeface="Cambria Math" panose="02040503050406030204" pitchFamily="18" charset="0"/>
                                  </a:rPr>
                                  <m:t>𝑎</m:t>
                                </m:r>
                              </m:oMath>
                            </m:oMathPara>
                          </a14:m>
                          <a:endParaRPr lang="en-US" sz="1200" dirty="0"/>
                        </a:p>
                      </a:txBody>
                      <a:tcPr/>
                    </a:tc>
                    <a:tc>
                      <a:txBody>
                        <a:bodyPr/>
                        <a:lstStyle/>
                        <a:p>
                          <a:pPr algn="ctr"/>
                          <a14:m>
                            <m:oMathPara xmlns:m="http://schemas.openxmlformats.org/officeDocument/2006/math">
                              <m:oMathParaPr>
                                <m:jc m:val="centerGroup"/>
                              </m:oMathParaPr>
                              <m:oMath xmlns:m="http://schemas.openxmlformats.org/officeDocument/2006/math">
                                <m:r>
                                  <a:rPr lang="en-US" sz="1200" i="1" dirty="0" smtClean="0">
                                    <a:latin typeface="Cambria Math" panose="02040503050406030204" pitchFamily="18" charset="0"/>
                                  </a:rPr>
                                  <m:t>𝑠</m:t>
                                </m:r>
                                <m:r>
                                  <a:rPr lang="en-US" sz="1200" b="1" i="1" dirty="0" smtClean="0">
                                    <a:latin typeface="Cambria Math" panose="02040503050406030204" pitchFamily="18" charset="0"/>
                                  </a:rPr>
                                  <m:t>′</m:t>
                                </m:r>
                              </m:oMath>
                            </m:oMathPara>
                          </a14:m>
                          <a:endParaRPr lang="en-US" sz="1200" dirty="0"/>
                        </a:p>
                      </a:txBody>
                      <a:tcPr/>
                    </a:tc>
                    <a:extLst>
                      <a:ext uri="{0D108BD9-81ED-4DB2-BD59-A6C34878D82A}">
                        <a16:rowId xmlns:a16="http://schemas.microsoft.com/office/drawing/2014/main" val="3982531683"/>
                      </a:ext>
                    </a:extLst>
                  </a:tr>
                  <a:tr h="274320">
                    <a:tc>
                      <a:txBody>
                        <a:bodyPr/>
                        <a:lstStyle/>
                        <a:p>
                          <a:pPr algn="ctr"/>
                          <a:r>
                            <a:rPr lang="en-US" sz="1200" dirty="0"/>
                            <a:t>1</a:t>
                          </a:r>
                        </a:p>
                      </a:txBody>
                      <a:tcPr/>
                    </a:tc>
                    <a:tc>
                      <a:txBody>
                        <a:bodyPr/>
                        <a:lstStyle/>
                        <a:p>
                          <a:pPr algn="ctr"/>
                          <a:r>
                            <a:rPr lang="en-US" sz="1200" dirty="0"/>
                            <a:t>S</a:t>
                          </a:r>
                        </a:p>
                      </a:txBody>
                      <a:tcPr/>
                    </a:tc>
                    <a:tc>
                      <a:txBody>
                        <a:bodyPr/>
                        <a:lstStyle/>
                        <a:p>
                          <a:pPr algn="ctr"/>
                          <a:r>
                            <a:rPr lang="en-US" sz="1200" dirty="0"/>
                            <a:t>2</a:t>
                          </a:r>
                        </a:p>
                      </a:txBody>
                      <a:tcPr/>
                    </a:tc>
                    <a:extLst>
                      <a:ext uri="{0D108BD9-81ED-4DB2-BD59-A6C34878D82A}">
                        <a16:rowId xmlns:a16="http://schemas.microsoft.com/office/drawing/2014/main" val="2106318447"/>
                      </a:ext>
                    </a:extLst>
                  </a:tr>
                  <a:tr h="274320">
                    <a:tc>
                      <a:txBody>
                        <a:bodyPr/>
                        <a:lstStyle/>
                        <a:p>
                          <a:pPr algn="ctr"/>
                          <a:r>
                            <a:rPr lang="en-US" sz="1200" dirty="0"/>
                            <a:t>2</a:t>
                          </a:r>
                        </a:p>
                      </a:txBody>
                      <a:tcPr/>
                    </a:tc>
                    <a:tc>
                      <a:txBody>
                        <a:bodyPr/>
                        <a:lstStyle/>
                        <a:p>
                          <a:pPr algn="ctr"/>
                          <a:r>
                            <a:rPr lang="en-US" sz="1200" dirty="0"/>
                            <a:t>N</a:t>
                          </a:r>
                        </a:p>
                      </a:txBody>
                      <a:tcPr/>
                    </a:tc>
                    <a:tc>
                      <a:txBody>
                        <a:bodyPr/>
                        <a:lstStyle/>
                        <a:p>
                          <a:pPr algn="ctr"/>
                          <a:r>
                            <a:rPr lang="en-US" sz="1200" dirty="0"/>
                            <a:t>1</a:t>
                          </a:r>
                        </a:p>
                      </a:txBody>
                      <a:tcPr/>
                    </a:tc>
                    <a:extLst>
                      <a:ext uri="{0D108BD9-81ED-4DB2-BD59-A6C34878D82A}">
                        <a16:rowId xmlns:a16="http://schemas.microsoft.com/office/drawing/2014/main" val="2559476360"/>
                      </a:ext>
                    </a:extLst>
                  </a:tr>
                  <a:tr h="274320">
                    <a:tc>
                      <a:txBody>
                        <a:bodyPr/>
                        <a:lstStyle/>
                        <a:p>
                          <a:pPr algn="ctr"/>
                          <a:r>
                            <a:rPr lang="en-US" sz="1200" dirty="0"/>
                            <a:t>2</a:t>
                          </a:r>
                        </a:p>
                      </a:txBody>
                      <a:tcPr/>
                    </a:tc>
                    <a:tc>
                      <a:txBody>
                        <a:bodyPr/>
                        <a:lstStyle/>
                        <a:p>
                          <a:pPr algn="ctr"/>
                          <a:r>
                            <a:rPr lang="en-US" sz="1200" dirty="0"/>
                            <a:t>S</a:t>
                          </a:r>
                        </a:p>
                      </a:txBody>
                      <a:tcPr/>
                    </a:tc>
                    <a:tc>
                      <a:txBody>
                        <a:bodyPr/>
                        <a:lstStyle/>
                        <a:p>
                          <a:pPr algn="ctr"/>
                          <a:r>
                            <a:rPr lang="en-US" sz="1200" dirty="0"/>
                            <a:t>3</a:t>
                          </a:r>
                        </a:p>
                      </a:txBody>
                      <a:tcPr/>
                    </a:tc>
                    <a:extLst>
                      <a:ext uri="{0D108BD9-81ED-4DB2-BD59-A6C34878D82A}">
                        <a16:rowId xmlns:a16="http://schemas.microsoft.com/office/drawing/2014/main" val="1509338056"/>
                      </a:ext>
                    </a:extLst>
                  </a:tr>
                  <a:tr h="274320">
                    <a:tc>
                      <a:txBody>
                        <a:bodyPr/>
                        <a:lstStyle/>
                        <a:p>
                          <a:pPr algn="ctr"/>
                          <a:r>
                            <a:rPr lang="en-US" sz="1200" dirty="0"/>
                            <a:t>…</a:t>
                          </a:r>
                        </a:p>
                      </a:txBody>
                      <a:tcPr/>
                    </a:tc>
                    <a:tc>
                      <a:txBody>
                        <a:bodyPr/>
                        <a:lstStyle/>
                        <a:p>
                          <a:pPr algn="ctr"/>
                          <a:r>
                            <a:rPr lang="en-US" sz="1200" dirty="0"/>
                            <a:t>…</a:t>
                          </a:r>
                        </a:p>
                      </a:txBody>
                      <a:tcPr/>
                    </a:tc>
                    <a:tc>
                      <a:txBody>
                        <a:bodyPr/>
                        <a:lstStyle/>
                        <a:p>
                          <a:pPr algn="ctr"/>
                          <a:r>
                            <a:rPr lang="en-US" sz="1200" dirty="0"/>
                            <a:t>…</a:t>
                          </a:r>
                        </a:p>
                      </a:txBody>
                      <a:tcPr/>
                    </a:tc>
                    <a:extLst>
                      <a:ext uri="{0D108BD9-81ED-4DB2-BD59-A6C34878D82A}">
                        <a16:rowId xmlns:a16="http://schemas.microsoft.com/office/drawing/2014/main" val="3832977166"/>
                      </a:ext>
                    </a:extLst>
                  </a:tr>
                  <a:tr h="274320">
                    <a:tc>
                      <a:txBody>
                        <a:bodyPr/>
                        <a:lstStyle/>
                        <a:p>
                          <a:pPr algn="ctr"/>
                          <a:r>
                            <a:rPr lang="en-US" sz="1200" dirty="0"/>
                            <a:t>4</a:t>
                          </a:r>
                        </a:p>
                      </a:txBody>
                      <a:tcPr/>
                    </a:tc>
                    <a:tc>
                      <a:txBody>
                        <a:bodyPr/>
                        <a:lstStyle/>
                        <a:p>
                          <a:pPr algn="ctr"/>
                          <a:r>
                            <a:rPr lang="en-US" sz="1200" dirty="0"/>
                            <a:t>E</a:t>
                          </a:r>
                        </a:p>
                      </a:txBody>
                      <a:tcPr/>
                    </a:tc>
                    <a:tc>
                      <a:txBody>
                        <a:bodyPr/>
                        <a:lstStyle/>
                        <a:p>
                          <a:pPr algn="ctr"/>
                          <a:r>
                            <a:rPr lang="en-US" sz="1200" dirty="0"/>
                            <a:t>a</a:t>
                          </a:r>
                        </a:p>
                      </a:txBody>
                      <a:tcPr/>
                    </a:tc>
                    <a:extLst>
                      <a:ext uri="{0D108BD9-81ED-4DB2-BD59-A6C34878D82A}">
                        <a16:rowId xmlns:a16="http://schemas.microsoft.com/office/drawing/2014/main" val="1157999032"/>
                      </a:ext>
                    </a:extLst>
                  </a:tr>
                  <a:tr h="274320">
                    <a:tc>
                      <a:txBody>
                        <a:bodyPr/>
                        <a:lstStyle/>
                        <a:p>
                          <a:pPr algn="ctr"/>
                          <a:r>
                            <a:rPr lang="en-US" sz="1200" dirty="0"/>
                            <a:t>4</a:t>
                          </a:r>
                        </a:p>
                      </a:txBody>
                      <a:tcPr/>
                    </a:tc>
                    <a:tc>
                      <a:txBody>
                        <a:bodyPr/>
                        <a:lstStyle/>
                        <a:p>
                          <a:pPr algn="ctr"/>
                          <a:r>
                            <a:rPr lang="en-US" sz="1200" dirty="0"/>
                            <a:t>S</a:t>
                          </a:r>
                        </a:p>
                      </a:txBody>
                      <a:tcPr/>
                    </a:tc>
                    <a:tc>
                      <a:txBody>
                        <a:bodyPr/>
                        <a:lstStyle/>
                        <a:p>
                          <a:pPr algn="ctr"/>
                          <a:r>
                            <a:rPr lang="en-US" sz="1200" dirty="0"/>
                            <a:t>5</a:t>
                          </a:r>
                        </a:p>
                      </a:txBody>
                      <a:tcPr/>
                    </a:tc>
                    <a:extLst>
                      <a:ext uri="{0D108BD9-81ED-4DB2-BD59-A6C34878D82A}">
                        <a16:rowId xmlns:a16="http://schemas.microsoft.com/office/drawing/2014/main" val="664075840"/>
                      </a:ext>
                    </a:extLst>
                  </a:tr>
                  <a:tr h="274320">
                    <a:tc>
                      <a:txBody>
                        <a:bodyPr/>
                        <a:lstStyle/>
                        <a:p>
                          <a:pPr algn="ctr"/>
                          <a:r>
                            <a:rPr lang="en-US" sz="1200" dirty="0"/>
                            <a:t>4</a:t>
                          </a:r>
                        </a:p>
                      </a:txBody>
                      <a:tcPr/>
                    </a:tc>
                    <a:tc>
                      <a:txBody>
                        <a:bodyPr/>
                        <a:lstStyle/>
                        <a:p>
                          <a:pPr algn="ctr"/>
                          <a:r>
                            <a:rPr lang="en-US" sz="1200" dirty="0"/>
                            <a:t>N</a:t>
                          </a:r>
                        </a:p>
                      </a:txBody>
                      <a:tcPr/>
                    </a:tc>
                    <a:tc>
                      <a:txBody>
                        <a:bodyPr/>
                        <a:lstStyle/>
                        <a:p>
                          <a:pPr algn="ctr"/>
                          <a:r>
                            <a:rPr lang="en-US" sz="1200" dirty="0"/>
                            <a:t>3</a:t>
                          </a:r>
                        </a:p>
                      </a:txBody>
                      <a:tcPr/>
                    </a:tc>
                    <a:extLst>
                      <a:ext uri="{0D108BD9-81ED-4DB2-BD59-A6C34878D82A}">
                        <a16:rowId xmlns:a16="http://schemas.microsoft.com/office/drawing/2014/main" val="524532115"/>
                      </a:ext>
                    </a:extLst>
                  </a:tr>
                  <a:tr h="274320">
                    <a:tc>
                      <a:txBody>
                        <a:bodyPr/>
                        <a:lstStyle/>
                        <a:p>
                          <a:pPr algn="ctr"/>
                          <a:r>
                            <a:rPr lang="en-US" sz="1200" dirty="0"/>
                            <a:t>…</a:t>
                          </a:r>
                        </a:p>
                      </a:txBody>
                      <a:tcPr/>
                    </a:tc>
                    <a:tc>
                      <a:txBody>
                        <a:bodyPr/>
                        <a:lstStyle/>
                        <a:p>
                          <a:pPr algn="ctr"/>
                          <a:r>
                            <a:rPr lang="en-US" sz="1200" dirty="0"/>
                            <a:t>…</a:t>
                          </a:r>
                        </a:p>
                      </a:txBody>
                      <a:tcPr/>
                    </a:tc>
                    <a:tc>
                      <a:txBody>
                        <a:bodyPr/>
                        <a:lstStyle/>
                        <a:p>
                          <a:pPr algn="ctr"/>
                          <a:r>
                            <a:rPr lang="en-US" sz="1200" dirty="0"/>
                            <a:t>…</a:t>
                          </a:r>
                        </a:p>
                      </a:txBody>
                      <a:tcPr/>
                    </a:tc>
                    <a:extLst>
                      <a:ext uri="{0D108BD9-81ED-4DB2-BD59-A6C34878D82A}">
                        <a16:rowId xmlns:a16="http://schemas.microsoft.com/office/drawing/2014/main" val="2748076012"/>
                      </a:ext>
                    </a:extLst>
                  </a:tr>
                </a:tbl>
              </a:graphicData>
            </a:graphic>
          </p:graphicFrame>
        </mc:Choice>
        <mc:Fallback xmlns="">
          <p:graphicFrame>
            <p:nvGraphicFramePr>
              <p:cNvPr id="4" name="Table 3">
                <a:extLst>
                  <a:ext uri="{FF2B5EF4-FFF2-40B4-BE49-F238E27FC236}">
                    <a16:creationId xmlns:a16="http://schemas.microsoft.com/office/drawing/2014/main" id="{CA475CAD-AB60-2896-A0DA-F0EBAD2F28EA}"/>
                  </a:ext>
                </a:extLst>
              </p:cNvPr>
              <p:cNvGraphicFramePr>
                <a:graphicFrameLocks noGrp="1"/>
              </p:cNvGraphicFramePr>
              <p:nvPr>
                <p:extLst>
                  <p:ext uri="{D42A27DB-BD31-4B8C-83A1-F6EECF244321}">
                    <p14:modId xmlns:p14="http://schemas.microsoft.com/office/powerpoint/2010/main" val="2356749978"/>
                  </p:ext>
                </p:extLst>
              </p:nvPr>
            </p:nvGraphicFramePr>
            <p:xfrm>
              <a:off x="6518417" y="2918607"/>
              <a:ext cx="1371600" cy="2468880"/>
            </p:xfrm>
            <a:graphic>
              <a:graphicData uri="http://schemas.openxmlformats.org/drawingml/2006/table">
                <a:tbl>
                  <a:tblPr firstRow="1" bandRow="1">
                    <a:tableStyleId>{5C22544A-7EE6-4342-B048-85BDC9FD1C3A}</a:tableStyleId>
                  </a:tblPr>
                  <a:tblGrid>
                    <a:gridCol w="457200">
                      <a:extLst>
                        <a:ext uri="{9D8B030D-6E8A-4147-A177-3AD203B41FA5}">
                          <a16:colId xmlns:a16="http://schemas.microsoft.com/office/drawing/2014/main" val="959818411"/>
                        </a:ext>
                      </a:extLst>
                    </a:gridCol>
                    <a:gridCol w="457200">
                      <a:extLst>
                        <a:ext uri="{9D8B030D-6E8A-4147-A177-3AD203B41FA5}">
                          <a16:colId xmlns:a16="http://schemas.microsoft.com/office/drawing/2014/main" val="2035783971"/>
                        </a:ext>
                      </a:extLst>
                    </a:gridCol>
                    <a:gridCol w="457200">
                      <a:extLst>
                        <a:ext uri="{9D8B030D-6E8A-4147-A177-3AD203B41FA5}">
                          <a16:colId xmlns:a16="http://schemas.microsoft.com/office/drawing/2014/main" val="854637622"/>
                        </a:ext>
                      </a:extLst>
                    </a:gridCol>
                  </a:tblGrid>
                  <a:tr h="274320">
                    <a:tc>
                      <a:txBody>
                        <a:bodyPr/>
                        <a:lstStyle/>
                        <a:p>
                          <a:endParaRPr lang="en-US"/>
                        </a:p>
                      </a:txBody>
                      <a:tcPr>
                        <a:blipFill>
                          <a:blip r:embed="rId4"/>
                          <a:stretch>
                            <a:fillRect l="-1333" t="-2222" r="-206667" b="-820000"/>
                          </a:stretch>
                        </a:blipFill>
                      </a:tcPr>
                    </a:tc>
                    <a:tc>
                      <a:txBody>
                        <a:bodyPr/>
                        <a:lstStyle/>
                        <a:p>
                          <a:endParaRPr lang="en-US"/>
                        </a:p>
                      </a:txBody>
                      <a:tcPr>
                        <a:blipFill>
                          <a:blip r:embed="rId4"/>
                          <a:stretch>
                            <a:fillRect l="-100000" t="-2222" r="-103947" b="-820000"/>
                          </a:stretch>
                        </a:blipFill>
                      </a:tcPr>
                    </a:tc>
                    <a:tc>
                      <a:txBody>
                        <a:bodyPr/>
                        <a:lstStyle/>
                        <a:p>
                          <a:endParaRPr lang="en-US"/>
                        </a:p>
                      </a:txBody>
                      <a:tcPr>
                        <a:blipFill>
                          <a:blip r:embed="rId4"/>
                          <a:stretch>
                            <a:fillRect l="-202667" t="-2222" r="-5333" b="-820000"/>
                          </a:stretch>
                        </a:blipFill>
                      </a:tcPr>
                    </a:tc>
                    <a:extLst>
                      <a:ext uri="{0D108BD9-81ED-4DB2-BD59-A6C34878D82A}">
                        <a16:rowId xmlns:a16="http://schemas.microsoft.com/office/drawing/2014/main" val="3982531683"/>
                      </a:ext>
                    </a:extLst>
                  </a:tr>
                  <a:tr h="274320">
                    <a:tc>
                      <a:txBody>
                        <a:bodyPr/>
                        <a:lstStyle/>
                        <a:p>
                          <a:pPr algn="ctr"/>
                          <a:r>
                            <a:rPr lang="en-US" sz="1200" dirty="0"/>
                            <a:t>1</a:t>
                          </a:r>
                        </a:p>
                      </a:txBody>
                      <a:tcPr/>
                    </a:tc>
                    <a:tc>
                      <a:txBody>
                        <a:bodyPr/>
                        <a:lstStyle/>
                        <a:p>
                          <a:pPr algn="ctr"/>
                          <a:r>
                            <a:rPr lang="en-US" sz="1200" dirty="0"/>
                            <a:t>S</a:t>
                          </a:r>
                        </a:p>
                      </a:txBody>
                      <a:tcPr/>
                    </a:tc>
                    <a:tc>
                      <a:txBody>
                        <a:bodyPr/>
                        <a:lstStyle/>
                        <a:p>
                          <a:pPr algn="ctr"/>
                          <a:r>
                            <a:rPr lang="en-US" sz="1200" dirty="0"/>
                            <a:t>2</a:t>
                          </a:r>
                        </a:p>
                      </a:txBody>
                      <a:tcPr/>
                    </a:tc>
                    <a:extLst>
                      <a:ext uri="{0D108BD9-81ED-4DB2-BD59-A6C34878D82A}">
                        <a16:rowId xmlns:a16="http://schemas.microsoft.com/office/drawing/2014/main" val="2106318447"/>
                      </a:ext>
                    </a:extLst>
                  </a:tr>
                  <a:tr h="274320">
                    <a:tc>
                      <a:txBody>
                        <a:bodyPr/>
                        <a:lstStyle/>
                        <a:p>
                          <a:pPr algn="ctr"/>
                          <a:r>
                            <a:rPr lang="en-US" sz="1200" dirty="0"/>
                            <a:t>2</a:t>
                          </a:r>
                        </a:p>
                      </a:txBody>
                      <a:tcPr/>
                    </a:tc>
                    <a:tc>
                      <a:txBody>
                        <a:bodyPr/>
                        <a:lstStyle/>
                        <a:p>
                          <a:pPr algn="ctr"/>
                          <a:r>
                            <a:rPr lang="en-US" sz="1200" dirty="0"/>
                            <a:t>N</a:t>
                          </a:r>
                        </a:p>
                      </a:txBody>
                      <a:tcPr/>
                    </a:tc>
                    <a:tc>
                      <a:txBody>
                        <a:bodyPr/>
                        <a:lstStyle/>
                        <a:p>
                          <a:pPr algn="ctr"/>
                          <a:r>
                            <a:rPr lang="en-US" sz="1200" dirty="0"/>
                            <a:t>1</a:t>
                          </a:r>
                        </a:p>
                      </a:txBody>
                      <a:tcPr/>
                    </a:tc>
                    <a:extLst>
                      <a:ext uri="{0D108BD9-81ED-4DB2-BD59-A6C34878D82A}">
                        <a16:rowId xmlns:a16="http://schemas.microsoft.com/office/drawing/2014/main" val="2559476360"/>
                      </a:ext>
                    </a:extLst>
                  </a:tr>
                  <a:tr h="274320">
                    <a:tc>
                      <a:txBody>
                        <a:bodyPr/>
                        <a:lstStyle/>
                        <a:p>
                          <a:pPr algn="ctr"/>
                          <a:r>
                            <a:rPr lang="en-US" sz="1200" dirty="0"/>
                            <a:t>2</a:t>
                          </a:r>
                        </a:p>
                      </a:txBody>
                      <a:tcPr/>
                    </a:tc>
                    <a:tc>
                      <a:txBody>
                        <a:bodyPr/>
                        <a:lstStyle/>
                        <a:p>
                          <a:pPr algn="ctr"/>
                          <a:r>
                            <a:rPr lang="en-US" sz="1200" dirty="0"/>
                            <a:t>S</a:t>
                          </a:r>
                        </a:p>
                      </a:txBody>
                      <a:tcPr/>
                    </a:tc>
                    <a:tc>
                      <a:txBody>
                        <a:bodyPr/>
                        <a:lstStyle/>
                        <a:p>
                          <a:pPr algn="ctr"/>
                          <a:r>
                            <a:rPr lang="en-US" sz="1200" dirty="0"/>
                            <a:t>3</a:t>
                          </a:r>
                        </a:p>
                      </a:txBody>
                      <a:tcPr/>
                    </a:tc>
                    <a:extLst>
                      <a:ext uri="{0D108BD9-81ED-4DB2-BD59-A6C34878D82A}">
                        <a16:rowId xmlns:a16="http://schemas.microsoft.com/office/drawing/2014/main" val="1509338056"/>
                      </a:ext>
                    </a:extLst>
                  </a:tr>
                  <a:tr h="274320">
                    <a:tc>
                      <a:txBody>
                        <a:bodyPr/>
                        <a:lstStyle/>
                        <a:p>
                          <a:pPr algn="ctr"/>
                          <a:r>
                            <a:rPr lang="en-US" sz="1200" dirty="0"/>
                            <a:t>…</a:t>
                          </a:r>
                        </a:p>
                      </a:txBody>
                      <a:tcPr/>
                    </a:tc>
                    <a:tc>
                      <a:txBody>
                        <a:bodyPr/>
                        <a:lstStyle/>
                        <a:p>
                          <a:pPr algn="ctr"/>
                          <a:r>
                            <a:rPr lang="en-US" sz="1200" dirty="0"/>
                            <a:t>…</a:t>
                          </a:r>
                        </a:p>
                      </a:txBody>
                      <a:tcPr/>
                    </a:tc>
                    <a:tc>
                      <a:txBody>
                        <a:bodyPr/>
                        <a:lstStyle/>
                        <a:p>
                          <a:pPr algn="ctr"/>
                          <a:r>
                            <a:rPr lang="en-US" sz="1200" dirty="0"/>
                            <a:t>…</a:t>
                          </a:r>
                        </a:p>
                      </a:txBody>
                      <a:tcPr/>
                    </a:tc>
                    <a:extLst>
                      <a:ext uri="{0D108BD9-81ED-4DB2-BD59-A6C34878D82A}">
                        <a16:rowId xmlns:a16="http://schemas.microsoft.com/office/drawing/2014/main" val="3832977166"/>
                      </a:ext>
                    </a:extLst>
                  </a:tr>
                  <a:tr h="274320">
                    <a:tc>
                      <a:txBody>
                        <a:bodyPr/>
                        <a:lstStyle/>
                        <a:p>
                          <a:pPr algn="ctr"/>
                          <a:r>
                            <a:rPr lang="en-US" sz="1200" dirty="0"/>
                            <a:t>4</a:t>
                          </a:r>
                        </a:p>
                      </a:txBody>
                      <a:tcPr/>
                    </a:tc>
                    <a:tc>
                      <a:txBody>
                        <a:bodyPr/>
                        <a:lstStyle/>
                        <a:p>
                          <a:pPr algn="ctr"/>
                          <a:r>
                            <a:rPr lang="en-US" sz="1200" dirty="0"/>
                            <a:t>E</a:t>
                          </a:r>
                        </a:p>
                      </a:txBody>
                      <a:tcPr/>
                    </a:tc>
                    <a:tc>
                      <a:txBody>
                        <a:bodyPr/>
                        <a:lstStyle/>
                        <a:p>
                          <a:pPr algn="ctr"/>
                          <a:r>
                            <a:rPr lang="en-US" sz="1200" dirty="0"/>
                            <a:t>a</a:t>
                          </a:r>
                        </a:p>
                      </a:txBody>
                      <a:tcPr/>
                    </a:tc>
                    <a:extLst>
                      <a:ext uri="{0D108BD9-81ED-4DB2-BD59-A6C34878D82A}">
                        <a16:rowId xmlns:a16="http://schemas.microsoft.com/office/drawing/2014/main" val="1157999032"/>
                      </a:ext>
                    </a:extLst>
                  </a:tr>
                  <a:tr h="274320">
                    <a:tc>
                      <a:txBody>
                        <a:bodyPr/>
                        <a:lstStyle/>
                        <a:p>
                          <a:pPr algn="ctr"/>
                          <a:r>
                            <a:rPr lang="en-US" sz="1200" dirty="0"/>
                            <a:t>4</a:t>
                          </a:r>
                        </a:p>
                      </a:txBody>
                      <a:tcPr/>
                    </a:tc>
                    <a:tc>
                      <a:txBody>
                        <a:bodyPr/>
                        <a:lstStyle/>
                        <a:p>
                          <a:pPr algn="ctr"/>
                          <a:r>
                            <a:rPr lang="en-US" sz="1200" dirty="0"/>
                            <a:t>S</a:t>
                          </a:r>
                        </a:p>
                      </a:txBody>
                      <a:tcPr/>
                    </a:tc>
                    <a:tc>
                      <a:txBody>
                        <a:bodyPr/>
                        <a:lstStyle/>
                        <a:p>
                          <a:pPr algn="ctr"/>
                          <a:r>
                            <a:rPr lang="en-US" sz="1200" dirty="0"/>
                            <a:t>5</a:t>
                          </a:r>
                        </a:p>
                      </a:txBody>
                      <a:tcPr/>
                    </a:tc>
                    <a:extLst>
                      <a:ext uri="{0D108BD9-81ED-4DB2-BD59-A6C34878D82A}">
                        <a16:rowId xmlns:a16="http://schemas.microsoft.com/office/drawing/2014/main" val="664075840"/>
                      </a:ext>
                    </a:extLst>
                  </a:tr>
                  <a:tr h="274320">
                    <a:tc>
                      <a:txBody>
                        <a:bodyPr/>
                        <a:lstStyle/>
                        <a:p>
                          <a:pPr algn="ctr"/>
                          <a:r>
                            <a:rPr lang="en-US" sz="1200" dirty="0"/>
                            <a:t>4</a:t>
                          </a:r>
                        </a:p>
                      </a:txBody>
                      <a:tcPr/>
                    </a:tc>
                    <a:tc>
                      <a:txBody>
                        <a:bodyPr/>
                        <a:lstStyle/>
                        <a:p>
                          <a:pPr algn="ctr"/>
                          <a:r>
                            <a:rPr lang="en-US" sz="1200" dirty="0"/>
                            <a:t>N</a:t>
                          </a:r>
                        </a:p>
                      </a:txBody>
                      <a:tcPr/>
                    </a:tc>
                    <a:tc>
                      <a:txBody>
                        <a:bodyPr/>
                        <a:lstStyle/>
                        <a:p>
                          <a:pPr algn="ctr"/>
                          <a:r>
                            <a:rPr lang="en-US" sz="1200" dirty="0"/>
                            <a:t>3</a:t>
                          </a:r>
                        </a:p>
                      </a:txBody>
                      <a:tcPr/>
                    </a:tc>
                    <a:extLst>
                      <a:ext uri="{0D108BD9-81ED-4DB2-BD59-A6C34878D82A}">
                        <a16:rowId xmlns:a16="http://schemas.microsoft.com/office/drawing/2014/main" val="524532115"/>
                      </a:ext>
                    </a:extLst>
                  </a:tr>
                  <a:tr h="274320">
                    <a:tc>
                      <a:txBody>
                        <a:bodyPr/>
                        <a:lstStyle/>
                        <a:p>
                          <a:pPr algn="ctr"/>
                          <a:r>
                            <a:rPr lang="en-US" sz="1200" dirty="0"/>
                            <a:t>…</a:t>
                          </a:r>
                        </a:p>
                      </a:txBody>
                      <a:tcPr/>
                    </a:tc>
                    <a:tc>
                      <a:txBody>
                        <a:bodyPr/>
                        <a:lstStyle/>
                        <a:p>
                          <a:pPr algn="ctr"/>
                          <a:r>
                            <a:rPr lang="en-US" sz="1200" dirty="0"/>
                            <a:t>…</a:t>
                          </a:r>
                        </a:p>
                      </a:txBody>
                      <a:tcPr/>
                    </a:tc>
                    <a:tc>
                      <a:txBody>
                        <a:bodyPr/>
                        <a:lstStyle/>
                        <a:p>
                          <a:pPr algn="ctr"/>
                          <a:r>
                            <a:rPr lang="en-US" sz="1200" dirty="0"/>
                            <a:t>…</a:t>
                          </a:r>
                        </a:p>
                      </a:txBody>
                      <a:tcPr/>
                    </a:tc>
                    <a:extLst>
                      <a:ext uri="{0D108BD9-81ED-4DB2-BD59-A6C34878D82A}">
                        <a16:rowId xmlns:a16="http://schemas.microsoft.com/office/drawing/2014/main" val="2748076012"/>
                      </a:ext>
                    </a:extLst>
                  </a:tr>
                </a:tbl>
              </a:graphicData>
            </a:graphic>
          </p:graphicFrame>
        </mc:Fallback>
      </mc:AlternateContent>
      <p:grpSp>
        <p:nvGrpSpPr>
          <p:cNvPr id="14" name="Group 13">
            <a:extLst>
              <a:ext uri="{FF2B5EF4-FFF2-40B4-BE49-F238E27FC236}">
                <a16:creationId xmlns:a16="http://schemas.microsoft.com/office/drawing/2014/main" id="{63A85A2D-7BCD-6D60-7907-67340C4ECDF4}"/>
              </a:ext>
            </a:extLst>
          </p:cNvPr>
          <p:cNvGrpSpPr/>
          <p:nvPr/>
        </p:nvGrpSpPr>
        <p:grpSpPr>
          <a:xfrm>
            <a:off x="6439887" y="4228731"/>
            <a:ext cx="1483925" cy="1910944"/>
            <a:chOff x="2911837" y="4228728"/>
            <a:chExt cx="1483925" cy="1910944"/>
          </a:xfrm>
        </p:grpSpPr>
        <p:sp>
          <p:nvSpPr>
            <p:cNvPr id="8" name="Rectangle 7">
              <a:extLst>
                <a:ext uri="{FF2B5EF4-FFF2-40B4-BE49-F238E27FC236}">
                  <a16:creationId xmlns:a16="http://schemas.microsoft.com/office/drawing/2014/main" id="{B47D2B90-A7DB-BBC7-588E-10EB7B9C5593}"/>
                </a:ext>
              </a:extLst>
            </p:cNvPr>
            <p:cNvSpPr/>
            <p:nvPr/>
          </p:nvSpPr>
          <p:spPr>
            <a:xfrm>
              <a:off x="2911837" y="4228728"/>
              <a:ext cx="1483925" cy="975471"/>
            </a:xfrm>
            <a:prstGeom prst="rect">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924A5F5E-B13C-AC6E-43B7-BB57CA096FCD}"/>
                </a:ext>
              </a:extLst>
            </p:cNvPr>
            <p:cNvCxnSpPr>
              <a:cxnSpLocks/>
            </p:cNvCxnSpPr>
            <p:nvPr/>
          </p:nvCxnSpPr>
          <p:spPr>
            <a:xfrm flipH="1">
              <a:off x="3482350" y="5257800"/>
              <a:ext cx="740485" cy="881872"/>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grpSp>
        <p:nvGrpSpPr>
          <p:cNvPr id="13" name="Group 12">
            <a:extLst>
              <a:ext uri="{FF2B5EF4-FFF2-40B4-BE49-F238E27FC236}">
                <a16:creationId xmlns:a16="http://schemas.microsoft.com/office/drawing/2014/main" id="{B12F1792-B551-FF1A-0B37-BE43871A93F8}"/>
              </a:ext>
            </a:extLst>
          </p:cNvPr>
          <p:cNvGrpSpPr/>
          <p:nvPr/>
        </p:nvGrpSpPr>
        <p:grpSpPr>
          <a:xfrm>
            <a:off x="370103" y="1708675"/>
            <a:ext cx="3973297" cy="4431000"/>
            <a:chOff x="4810833" y="1860301"/>
            <a:chExt cx="3973297" cy="4431000"/>
          </a:xfrm>
        </p:grpSpPr>
        <p:pic>
          <p:nvPicPr>
            <p:cNvPr id="37" name="Picture 2">
              <a:extLst>
                <a:ext uri="{FF2B5EF4-FFF2-40B4-BE49-F238E27FC236}">
                  <a16:creationId xmlns:a16="http://schemas.microsoft.com/office/drawing/2014/main" id="{BB2C9399-489E-4F3C-BA01-A07DCA723D38}"/>
                </a:ext>
              </a:extLst>
            </p:cNvPr>
            <p:cNvPicPr>
              <a:picLocks noChangeAspect="1" noChangeArrowheads="1"/>
            </p:cNvPicPr>
            <p:nvPr/>
          </p:nvPicPr>
          <p:blipFill>
            <a:blip r:embed="rId5" cstate="print">
              <a:extLst>
                <a:ext uri="{BEBA8EAE-BF5A-486C-A8C5-ECC9F3942E4B}">
                  <a14:imgProps xmlns:a14="http://schemas.microsoft.com/office/drawing/2010/main">
                    <a14:imgLayer r:embed="rId6">
                      <a14:imgEffect>
                        <a14:artisticPencilSketch/>
                      </a14:imgEffect>
                    </a14:imgLayer>
                  </a14:imgProps>
                </a:ext>
              </a:extLst>
            </a:blip>
            <a:srcRect/>
            <a:stretch>
              <a:fillRect/>
            </a:stretch>
          </p:blipFill>
          <p:spPr bwMode="auto">
            <a:xfrm>
              <a:off x="5421460" y="2996431"/>
              <a:ext cx="2667000" cy="2706574"/>
            </a:xfrm>
            <a:prstGeom prst="rect">
              <a:avLst/>
            </a:prstGeom>
            <a:noFill/>
            <a:ln w="9525">
              <a:noFill/>
              <a:miter lim="800000"/>
              <a:headEnd/>
              <a:tailEnd/>
            </a:ln>
          </p:spPr>
        </p:pic>
        <p:sp>
          <p:nvSpPr>
            <p:cNvPr id="20" name="Oval 19">
              <a:extLst>
                <a:ext uri="{FF2B5EF4-FFF2-40B4-BE49-F238E27FC236}">
                  <a16:creationId xmlns:a16="http://schemas.microsoft.com/office/drawing/2014/main" id="{631C85B5-5EBA-401A-B072-48103AE4F82C}"/>
                </a:ext>
              </a:extLst>
            </p:cNvPr>
            <p:cNvSpPr/>
            <p:nvPr/>
          </p:nvSpPr>
          <p:spPr>
            <a:xfrm>
              <a:off x="6414984" y="3122594"/>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g</a:t>
              </a:r>
            </a:p>
          </p:txBody>
        </p:sp>
        <p:sp>
          <p:nvSpPr>
            <p:cNvPr id="25" name="Oval 24">
              <a:extLst>
                <a:ext uri="{FF2B5EF4-FFF2-40B4-BE49-F238E27FC236}">
                  <a16:creationId xmlns:a16="http://schemas.microsoft.com/office/drawing/2014/main" id="{3C7DA1FB-0A25-44FA-821F-8ADD503ABA32}"/>
                </a:ext>
              </a:extLst>
            </p:cNvPr>
            <p:cNvSpPr/>
            <p:nvPr/>
          </p:nvSpPr>
          <p:spPr>
            <a:xfrm>
              <a:off x="6676013" y="3144599"/>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err="1"/>
                <a:t>i</a:t>
              </a:r>
              <a:endParaRPr lang="en-US" sz="1400" dirty="0"/>
            </a:p>
          </p:txBody>
        </p:sp>
        <p:grpSp>
          <p:nvGrpSpPr>
            <p:cNvPr id="6" name="Group 5">
              <a:extLst>
                <a:ext uri="{FF2B5EF4-FFF2-40B4-BE49-F238E27FC236}">
                  <a16:creationId xmlns:a16="http://schemas.microsoft.com/office/drawing/2014/main" id="{7E3F831D-7D4F-3B99-3CF0-D67BC5383826}"/>
                </a:ext>
              </a:extLst>
            </p:cNvPr>
            <p:cNvGrpSpPr/>
            <p:nvPr/>
          </p:nvGrpSpPr>
          <p:grpSpPr>
            <a:xfrm>
              <a:off x="6322890" y="2608014"/>
              <a:ext cx="1459863" cy="369332"/>
              <a:chOff x="6469539" y="1455104"/>
              <a:chExt cx="1459863" cy="369332"/>
            </a:xfrm>
          </p:grpSpPr>
          <p:cxnSp>
            <p:nvCxnSpPr>
              <p:cNvPr id="22" name="Straight Arrow Connector 21">
                <a:extLst>
                  <a:ext uri="{FF2B5EF4-FFF2-40B4-BE49-F238E27FC236}">
                    <a16:creationId xmlns:a16="http://schemas.microsoft.com/office/drawing/2014/main" id="{65673889-0999-4224-AE70-F37A3481AF62}"/>
                  </a:ext>
                </a:extLst>
              </p:cNvPr>
              <p:cNvCxnSpPr>
                <a:cxnSpLocks/>
              </p:cNvCxnSpPr>
              <p:nvPr/>
            </p:nvCxnSpPr>
            <p:spPr>
              <a:xfrm>
                <a:off x="7688169" y="1641884"/>
                <a:ext cx="24123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571BA5E-860F-497F-B1C2-6AA8B09C1901}"/>
                  </a:ext>
                </a:extLst>
              </p:cNvPr>
              <p:cNvSpPr txBox="1"/>
              <p:nvPr/>
            </p:nvSpPr>
            <p:spPr>
              <a:xfrm>
                <a:off x="6469539" y="1455104"/>
                <a:ext cx="1231263" cy="369332"/>
              </a:xfrm>
              <a:prstGeom prst="rect">
                <a:avLst/>
              </a:prstGeom>
              <a:noFill/>
            </p:spPr>
            <p:txBody>
              <a:bodyPr wrap="square" rtlCol="0">
                <a:spAutoFit/>
              </a:bodyPr>
              <a:lstStyle/>
              <a:p>
                <a:r>
                  <a:rPr lang="en-US" dirty="0">
                    <a:solidFill>
                      <a:srgbClr val="0070C0"/>
                    </a:solidFill>
                  </a:rPr>
                  <a:t>Transitions</a:t>
                </a:r>
              </a:p>
            </p:txBody>
          </p:sp>
        </p:grpSp>
        <p:sp>
          <p:nvSpPr>
            <p:cNvPr id="26" name="TextBox 25">
              <a:extLst>
                <a:ext uri="{FF2B5EF4-FFF2-40B4-BE49-F238E27FC236}">
                  <a16:creationId xmlns:a16="http://schemas.microsoft.com/office/drawing/2014/main" id="{7A0BC9ED-5B8D-4565-A622-5EE8EBBD0DDC}"/>
                </a:ext>
              </a:extLst>
            </p:cNvPr>
            <p:cNvSpPr txBox="1"/>
            <p:nvPr/>
          </p:nvSpPr>
          <p:spPr>
            <a:xfrm>
              <a:off x="6323110" y="2291546"/>
              <a:ext cx="2461020" cy="369332"/>
            </a:xfrm>
            <a:prstGeom prst="rect">
              <a:avLst/>
            </a:prstGeom>
            <a:noFill/>
          </p:spPr>
          <p:txBody>
            <a:bodyPr wrap="square" rtlCol="0">
              <a:spAutoFit/>
            </a:bodyPr>
            <a:lstStyle/>
            <a:p>
              <a:r>
                <a:rPr lang="en-US" dirty="0">
                  <a:solidFill>
                    <a:srgbClr val="0070C0"/>
                  </a:solidFill>
                </a:rPr>
                <a:t>Actions: {N, E, S, W}</a:t>
              </a:r>
            </a:p>
          </p:txBody>
        </p:sp>
        <p:cxnSp>
          <p:nvCxnSpPr>
            <p:cNvPr id="17" name="Straight Connector 16">
              <a:extLst>
                <a:ext uri="{FF2B5EF4-FFF2-40B4-BE49-F238E27FC236}">
                  <a16:creationId xmlns:a16="http://schemas.microsoft.com/office/drawing/2014/main" id="{29687937-4135-4287-8ED0-00C110B5596F}"/>
                </a:ext>
              </a:extLst>
            </p:cNvPr>
            <p:cNvCxnSpPr/>
            <p:nvPr/>
          </p:nvCxnSpPr>
          <p:spPr>
            <a:xfrm>
              <a:off x="5421460" y="3122594"/>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7" name="Straight Connector 26">
              <a:extLst>
                <a:ext uri="{FF2B5EF4-FFF2-40B4-BE49-F238E27FC236}">
                  <a16:creationId xmlns:a16="http://schemas.microsoft.com/office/drawing/2014/main" id="{469C5812-42DE-40DC-BDBD-1FFFCE448FCA}"/>
                </a:ext>
              </a:extLst>
            </p:cNvPr>
            <p:cNvCxnSpPr/>
            <p:nvPr/>
          </p:nvCxnSpPr>
          <p:spPr>
            <a:xfrm>
              <a:off x="5421460" y="3274994"/>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8" name="Straight Connector 27">
              <a:extLst>
                <a:ext uri="{FF2B5EF4-FFF2-40B4-BE49-F238E27FC236}">
                  <a16:creationId xmlns:a16="http://schemas.microsoft.com/office/drawing/2014/main" id="{8337C082-C11C-4A5E-8046-ABC50F3CE1D3}"/>
                </a:ext>
              </a:extLst>
            </p:cNvPr>
            <p:cNvCxnSpPr/>
            <p:nvPr/>
          </p:nvCxnSpPr>
          <p:spPr>
            <a:xfrm>
              <a:off x="5394903" y="3413105"/>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9" name="Straight Connector 28">
              <a:extLst>
                <a:ext uri="{FF2B5EF4-FFF2-40B4-BE49-F238E27FC236}">
                  <a16:creationId xmlns:a16="http://schemas.microsoft.com/office/drawing/2014/main" id="{10128FD0-995C-44C6-BC82-E8B6DD8664B1}"/>
                </a:ext>
              </a:extLst>
            </p:cNvPr>
            <p:cNvCxnSpPr/>
            <p:nvPr/>
          </p:nvCxnSpPr>
          <p:spPr>
            <a:xfrm>
              <a:off x="5410200" y="3565505"/>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0" name="Straight Connector 29">
              <a:extLst>
                <a:ext uri="{FF2B5EF4-FFF2-40B4-BE49-F238E27FC236}">
                  <a16:creationId xmlns:a16="http://schemas.microsoft.com/office/drawing/2014/main" id="{EE473A66-8C99-435D-89ED-C3CB92A4D343}"/>
                </a:ext>
              </a:extLst>
            </p:cNvPr>
            <p:cNvCxnSpPr/>
            <p:nvPr/>
          </p:nvCxnSpPr>
          <p:spPr>
            <a:xfrm>
              <a:off x="5410200" y="3717905"/>
              <a:ext cx="2682297"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1" name="Straight Connector 30">
              <a:extLst>
                <a:ext uri="{FF2B5EF4-FFF2-40B4-BE49-F238E27FC236}">
                  <a16:creationId xmlns:a16="http://schemas.microsoft.com/office/drawing/2014/main" id="{2D4C0013-827F-43B0-B1C5-F1F166FC5150}"/>
                </a:ext>
              </a:extLst>
            </p:cNvPr>
            <p:cNvCxnSpPr>
              <a:cxnSpLocks/>
            </p:cNvCxnSpPr>
            <p:nvPr/>
          </p:nvCxnSpPr>
          <p:spPr>
            <a:xfrm>
              <a:off x="5552796" y="2992199"/>
              <a:ext cx="0" cy="2722801"/>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4" name="Straight Connector 33">
              <a:extLst>
                <a:ext uri="{FF2B5EF4-FFF2-40B4-BE49-F238E27FC236}">
                  <a16:creationId xmlns:a16="http://schemas.microsoft.com/office/drawing/2014/main" id="{8317EB5F-59B7-4B98-AAD0-4F438034304A}"/>
                </a:ext>
              </a:extLst>
            </p:cNvPr>
            <p:cNvCxnSpPr>
              <a:cxnSpLocks/>
            </p:cNvCxnSpPr>
            <p:nvPr/>
          </p:nvCxnSpPr>
          <p:spPr>
            <a:xfrm>
              <a:off x="5715000" y="2976304"/>
              <a:ext cx="0" cy="2722801"/>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5" name="Straight Connector 34">
              <a:extLst>
                <a:ext uri="{FF2B5EF4-FFF2-40B4-BE49-F238E27FC236}">
                  <a16:creationId xmlns:a16="http://schemas.microsoft.com/office/drawing/2014/main" id="{EAAE9D7B-1F76-48F2-BA81-C37C75D16EEA}"/>
                </a:ext>
              </a:extLst>
            </p:cNvPr>
            <p:cNvCxnSpPr>
              <a:cxnSpLocks/>
            </p:cNvCxnSpPr>
            <p:nvPr/>
          </p:nvCxnSpPr>
          <p:spPr>
            <a:xfrm>
              <a:off x="5863599" y="2976304"/>
              <a:ext cx="0" cy="2722801"/>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23F52CD6-6A81-4DA4-BEEC-59386F2D6FDA}"/>
                </a:ext>
              </a:extLst>
            </p:cNvPr>
            <p:cNvCxnSpPr>
              <a:cxnSpLocks/>
            </p:cNvCxnSpPr>
            <p:nvPr/>
          </p:nvCxnSpPr>
          <p:spPr>
            <a:xfrm>
              <a:off x="6015999" y="2955905"/>
              <a:ext cx="0" cy="2722801"/>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3" name="Straight Connector 42">
              <a:extLst>
                <a:ext uri="{FF2B5EF4-FFF2-40B4-BE49-F238E27FC236}">
                  <a16:creationId xmlns:a16="http://schemas.microsoft.com/office/drawing/2014/main" id="{58AFD909-C193-49F1-A066-9C45405DA878}"/>
                </a:ext>
              </a:extLst>
            </p:cNvPr>
            <p:cNvCxnSpPr>
              <a:cxnSpLocks/>
            </p:cNvCxnSpPr>
            <p:nvPr/>
          </p:nvCxnSpPr>
          <p:spPr>
            <a:xfrm>
              <a:off x="5394903" y="5876905"/>
              <a:ext cx="260924" cy="0"/>
            </a:xfrm>
            <a:prstGeom prst="line">
              <a:avLst/>
            </a:prstGeom>
            <a:ln w="19050" cap="flat" cmpd="sng" algn="ctr">
              <a:solidFill>
                <a:schemeClr val="accent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5" name="TextBox 44">
              <a:extLst>
                <a:ext uri="{FF2B5EF4-FFF2-40B4-BE49-F238E27FC236}">
                  <a16:creationId xmlns:a16="http://schemas.microsoft.com/office/drawing/2014/main" id="{E68A1506-39CD-4A5C-83C9-2ACC7F826366}"/>
                </a:ext>
              </a:extLst>
            </p:cNvPr>
            <p:cNvSpPr txBox="1"/>
            <p:nvPr/>
          </p:nvSpPr>
          <p:spPr>
            <a:xfrm>
              <a:off x="5628996" y="5742801"/>
              <a:ext cx="1309526" cy="276999"/>
            </a:xfrm>
            <a:prstGeom prst="rect">
              <a:avLst/>
            </a:prstGeom>
            <a:noFill/>
          </p:spPr>
          <p:txBody>
            <a:bodyPr wrap="none" rtlCol="0">
              <a:spAutoFit/>
            </a:bodyPr>
            <a:lstStyle/>
            <a:p>
              <a:r>
                <a:rPr lang="en-US" sz="1200" dirty="0">
                  <a:solidFill>
                    <a:schemeClr val="accent2"/>
                  </a:solidFill>
                </a:rPr>
                <a:t>Discretization grid</a:t>
              </a:r>
            </a:p>
          </p:txBody>
        </p:sp>
        <p:sp>
          <p:nvSpPr>
            <p:cNvPr id="38" name="Down Arrow 4">
              <a:extLst>
                <a:ext uri="{FF2B5EF4-FFF2-40B4-BE49-F238E27FC236}">
                  <a16:creationId xmlns:a16="http://schemas.microsoft.com/office/drawing/2014/main" id="{9B86BD56-3633-4A66-BC43-D6E0BE064858}"/>
                </a:ext>
              </a:extLst>
            </p:cNvPr>
            <p:cNvSpPr/>
            <p:nvPr/>
          </p:nvSpPr>
          <p:spPr>
            <a:xfrm>
              <a:off x="5514696" y="2650263"/>
              <a:ext cx="228600" cy="304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277BC777-037B-4AB0-AEB7-53A9DF889355}"/>
                </a:ext>
              </a:extLst>
            </p:cNvPr>
            <p:cNvSpPr txBox="1"/>
            <p:nvPr/>
          </p:nvSpPr>
          <p:spPr>
            <a:xfrm>
              <a:off x="4810833" y="2310631"/>
              <a:ext cx="1483925" cy="369332"/>
            </a:xfrm>
            <a:prstGeom prst="rect">
              <a:avLst/>
            </a:prstGeom>
            <a:noFill/>
          </p:spPr>
          <p:txBody>
            <a:bodyPr wrap="square" rtlCol="0">
              <a:spAutoFit/>
            </a:bodyPr>
            <a:lstStyle/>
            <a:p>
              <a:pPr algn="ctr"/>
              <a:r>
                <a:rPr lang="en-US" dirty="0">
                  <a:solidFill>
                    <a:srgbClr val="0070C0"/>
                  </a:solidFill>
                </a:rPr>
                <a:t>Initial state</a:t>
              </a:r>
            </a:p>
          </p:txBody>
        </p:sp>
        <p:sp>
          <p:nvSpPr>
            <p:cNvPr id="40" name="Oval 39">
              <a:extLst>
                <a:ext uri="{FF2B5EF4-FFF2-40B4-BE49-F238E27FC236}">
                  <a16:creationId xmlns:a16="http://schemas.microsoft.com/office/drawing/2014/main" id="{591E3298-22B0-4212-90A8-E1A0D2EEBE2B}"/>
                </a:ext>
              </a:extLst>
            </p:cNvPr>
            <p:cNvSpPr/>
            <p:nvPr/>
          </p:nvSpPr>
          <p:spPr>
            <a:xfrm>
              <a:off x="5558615" y="2991357"/>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1</a:t>
              </a:r>
            </a:p>
          </p:txBody>
        </p:sp>
        <p:sp>
          <p:nvSpPr>
            <p:cNvPr id="44" name="Oval 43">
              <a:extLst>
                <a:ext uri="{FF2B5EF4-FFF2-40B4-BE49-F238E27FC236}">
                  <a16:creationId xmlns:a16="http://schemas.microsoft.com/office/drawing/2014/main" id="{2DC0CDDF-A4C1-406D-AE6F-F91B19B419D9}"/>
                </a:ext>
              </a:extLst>
            </p:cNvPr>
            <p:cNvSpPr/>
            <p:nvPr/>
          </p:nvSpPr>
          <p:spPr>
            <a:xfrm>
              <a:off x="5555160" y="3420754"/>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4</a:t>
              </a:r>
            </a:p>
          </p:txBody>
        </p:sp>
        <p:sp>
          <p:nvSpPr>
            <p:cNvPr id="46" name="Oval 45">
              <a:extLst>
                <a:ext uri="{FF2B5EF4-FFF2-40B4-BE49-F238E27FC236}">
                  <a16:creationId xmlns:a16="http://schemas.microsoft.com/office/drawing/2014/main" id="{984B5B67-6D05-4485-ADD9-072D535E7789}"/>
                </a:ext>
              </a:extLst>
            </p:cNvPr>
            <p:cNvSpPr/>
            <p:nvPr/>
          </p:nvSpPr>
          <p:spPr>
            <a:xfrm>
              <a:off x="5718159" y="3425472"/>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a</a:t>
              </a:r>
            </a:p>
          </p:txBody>
        </p:sp>
        <p:sp>
          <p:nvSpPr>
            <p:cNvPr id="54" name="Down Arrow 6">
              <a:extLst>
                <a:ext uri="{FF2B5EF4-FFF2-40B4-BE49-F238E27FC236}">
                  <a16:creationId xmlns:a16="http://schemas.microsoft.com/office/drawing/2014/main" id="{56072883-650A-4C0E-80EC-F512D4DB22FD}"/>
                </a:ext>
              </a:extLst>
            </p:cNvPr>
            <p:cNvSpPr/>
            <p:nvPr/>
          </p:nvSpPr>
          <p:spPr>
            <a:xfrm rot="10800000">
              <a:off x="7892611" y="5626448"/>
              <a:ext cx="228600" cy="304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5AD0C5CE-DA21-48E5-8865-6144965F8A03}"/>
                </a:ext>
              </a:extLst>
            </p:cNvPr>
            <p:cNvSpPr txBox="1"/>
            <p:nvPr/>
          </p:nvSpPr>
          <p:spPr>
            <a:xfrm>
              <a:off x="7366475" y="5921969"/>
              <a:ext cx="1178158" cy="369332"/>
            </a:xfrm>
            <a:prstGeom prst="rect">
              <a:avLst/>
            </a:prstGeom>
            <a:noFill/>
          </p:spPr>
          <p:txBody>
            <a:bodyPr wrap="square" rtlCol="0">
              <a:spAutoFit/>
            </a:bodyPr>
            <a:lstStyle/>
            <a:p>
              <a:r>
                <a:rPr lang="en-US" dirty="0">
                  <a:solidFill>
                    <a:srgbClr val="0070C0"/>
                  </a:solidFill>
                </a:rPr>
                <a:t>Goal state</a:t>
              </a:r>
            </a:p>
          </p:txBody>
        </p:sp>
        <p:sp>
          <p:nvSpPr>
            <p:cNvPr id="56" name="Oval 55">
              <a:extLst>
                <a:ext uri="{FF2B5EF4-FFF2-40B4-BE49-F238E27FC236}">
                  <a16:creationId xmlns:a16="http://schemas.microsoft.com/office/drawing/2014/main" id="{27F92480-ACCD-4408-BFAD-29C5DBE0B302}"/>
                </a:ext>
              </a:extLst>
            </p:cNvPr>
            <p:cNvSpPr/>
            <p:nvPr/>
          </p:nvSpPr>
          <p:spPr>
            <a:xfrm>
              <a:off x="7939260" y="5398920"/>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z</a:t>
              </a:r>
            </a:p>
          </p:txBody>
        </p:sp>
        <p:sp>
          <p:nvSpPr>
            <p:cNvPr id="5" name="Oval 4">
              <a:extLst>
                <a:ext uri="{FF2B5EF4-FFF2-40B4-BE49-F238E27FC236}">
                  <a16:creationId xmlns:a16="http://schemas.microsoft.com/office/drawing/2014/main" id="{3DC4D7F3-936A-8312-372A-897ECA9C96D0}"/>
                </a:ext>
              </a:extLst>
            </p:cNvPr>
            <p:cNvSpPr/>
            <p:nvPr/>
          </p:nvSpPr>
          <p:spPr>
            <a:xfrm>
              <a:off x="5553970" y="3139004"/>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2</a:t>
              </a:r>
            </a:p>
          </p:txBody>
        </p:sp>
        <p:sp>
          <p:nvSpPr>
            <p:cNvPr id="7" name="Oval 6">
              <a:extLst>
                <a:ext uri="{FF2B5EF4-FFF2-40B4-BE49-F238E27FC236}">
                  <a16:creationId xmlns:a16="http://schemas.microsoft.com/office/drawing/2014/main" id="{F7923B73-AE0C-DDC6-2D61-98AB13EED8CC}"/>
                </a:ext>
              </a:extLst>
            </p:cNvPr>
            <p:cNvSpPr/>
            <p:nvPr/>
          </p:nvSpPr>
          <p:spPr>
            <a:xfrm>
              <a:off x="5555041" y="3272917"/>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3</a:t>
              </a:r>
            </a:p>
          </p:txBody>
        </p:sp>
        <p:sp>
          <p:nvSpPr>
            <p:cNvPr id="9" name="Oval 8">
              <a:extLst>
                <a:ext uri="{FF2B5EF4-FFF2-40B4-BE49-F238E27FC236}">
                  <a16:creationId xmlns:a16="http://schemas.microsoft.com/office/drawing/2014/main" id="{6B23A853-485F-BF19-2777-94622AAEBB8A}"/>
                </a:ext>
              </a:extLst>
            </p:cNvPr>
            <p:cNvSpPr/>
            <p:nvPr/>
          </p:nvSpPr>
          <p:spPr>
            <a:xfrm>
              <a:off x="5561912" y="3563110"/>
              <a:ext cx="152400" cy="1524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5</a:t>
              </a:r>
            </a:p>
          </p:txBody>
        </p:sp>
        <p:sp>
          <p:nvSpPr>
            <p:cNvPr id="12" name="TextBox 11">
              <a:extLst>
                <a:ext uri="{FF2B5EF4-FFF2-40B4-BE49-F238E27FC236}">
                  <a16:creationId xmlns:a16="http://schemas.microsoft.com/office/drawing/2014/main" id="{A3822F94-6245-CD96-A027-36D1B23551FB}"/>
                </a:ext>
              </a:extLst>
            </p:cNvPr>
            <p:cNvSpPr txBox="1"/>
            <p:nvPr/>
          </p:nvSpPr>
          <p:spPr>
            <a:xfrm>
              <a:off x="5620529" y="1860301"/>
              <a:ext cx="2368867" cy="369332"/>
            </a:xfrm>
            <a:prstGeom prst="rect">
              <a:avLst/>
            </a:prstGeom>
            <a:noFill/>
          </p:spPr>
          <p:txBody>
            <a:bodyPr wrap="square" rtlCol="0">
              <a:spAutoFit/>
            </a:bodyPr>
            <a:lstStyle/>
            <a:p>
              <a:r>
                <a:rPr lang="en-US" b="1" dirty="0"/>
                <a:t>Original Description</a:t>
              </a:r>
            </a:p>
          </p:txBody>
        </p:sp>
      </p:grpSp>
      <p:sp>
        <p:nvSpPr>
          <p:cNvPr id="10" name="TextBox 9">
            <a:extLst>
              <a:ext uri="{FF2B5EF4-FFF2-40B4-BE49-F238E27FC236}">
                <a16:creationId xmlns:a16="http://schemas.microsoft.com/office/drawing/2014/main" id="{3D1B3D94-6140-B4E2-0740-BC5CB2227458}"/>
              </a:ext>
            </a:extLst>
          </p:cNvPr>
          <p:cNvSpPr txBox="1"/>
          <p:nvPr/>
        </p:nvSpPr>
        <p:spPr>
          <a:xfrm>
            <a:off x="450254" y="6414052"/>
            <a:ext cx="7886700" cy="369332"/>
          </a:xfrm>
          <a:prstGeom prst="rect">
            <a:avLst/>
          </a:prstGeom>
          <a:noFill/>
        </p:spPr>
        <p:txBody>
          <a:bodyPr wrap="square" rtlCol="0">
            <a:spAutoFit/>
          </a:bodyPr>
          <a:lstStyle/>
          <a:p>
            <a:pPr algn="ctr"/>
            <a:r>
              <a:rPr lang="en-US" b="1" dirty="0"/>
              <a:t>Note</a:t>
            </a:r>
            <a:r>
              <a:rPr lang="en-US" dirty="0"/>
              <a:t>: Known and deterministic is a property of the transition function!</a:t>
            </a:r>
          </a:p>
        </p:txBody>
      </p:sp>
    </p:spTree>
    <p:extLst>
      <p:ext uri="{BB962C8B-B14F-4D97-AF65-F5344CB8AC3E}">
        <p14:creationId xmlns:p14="http://schemas.microsoft.com/office/powerpoint/2010/main" val="1076625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dirty="0"/>
              <a:t>A</a:t>
            </a:r>
            <a:r>
              <a:rPr lang="en-US" baseline="30000" dirty="0"/>
              <a:t>*</a:t>
            </a:r>
            <a:r>
              <a:rPr lang="en-US" dirty="0"/>
              <a:t> Search Example</a:t>
            </a:r>
          </a:p>
        </p:txBody>
      </p:sp>
      <p:pic>
        <p:nvPicPr>
          <p:cNvPr id="19460" name="Picture 4" descr="astar-progress04c"/>
          <p:cNvPicPr>
            <a:picLocks noChangeAspect="1" noChangeArrowheads="1"/>
          </p:cNvPicPr>
          <p:nvPr/>
        </p:nvPicPr>
        <p:blipFill>
          <a:blip r:embed="rId3" cstate="print"/>
          <a:srcRect/>
          <a:stretch>
            <a:fillRect/>
          </a:stretch>
        </p:blipFill>
        <p:spPr bwMode="auto">
          <a:xfrm>
            <a:off x="1905000" y="1524000"/>
            <a:ext cx="5410200" cy="2219325"/>
          </a:xfrm>
          <a:prstGeom prst="rect">
            <a:avLst/>
          </a:prstGeom>
          <a:noFill/>
        </p:spPr>
      </p:pic>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6" name="Oval 5"/>
          <p:cNvSpPr/>
          <p:nvPr/>
        </p:nvSpPr>
        <p:spPr>
          <a:xfrm>
            <a:off x="6096000" y="5867400"/>
            <a:ext cx="685800" cy="3810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68AED4F-B79A-4881-AF1E-9AFD743E399A}"/>
              </a:ext>
            </a:extLst>
          </p:cNvPr>
          <p:cNvSpPr/>
          <p:nvPr/>
        </p:nvSpPr>
        <p:spPr>
          <a:xfrm>
            <a:off x="5334000" y="4922455"/>
            <a:ext cx="457200" cy="3048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2A487AFC-31E4-477F-B450-0BD35B3F7896}"/>
              </a:ext>
            </a:extLst>
          </p:cNvPr>
          <p:cNvCxnSpPr/>
          <p:nvPr/>
        </p:nvCxnSpPr>
        <p:spPr>
          <a:xfrm>
            <a:off x="3886200" y="4724400"/>
            <a:ext cx="914400" cy="2286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A5DF604-9758-4E62-B803-ED0EB2DE4C48}"/>
              </a:ext>
            </a:extLst>
          </p:cNvPr>
          <p:cNvCxnSpPr>
            <a:cxnSpLocks/>
          </p:cNvCxnSpPr>
          <p:nvPr/>
        </p:nvCxnSpPr>
        <p:spPr>
          <a:xfrm>
            <a:off x="4724400" y="4953000"/>
            <a:ext cx="228600" cy="3810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96DE5A5B-6FEA-4875-9910-0797AD5D8755}"/>
              </a:ext>
            </a:extLst>
          </p:cNvPr>
          <p:cNvCxnSpPr>
            <a:cxnSpLocks/>
          </p:cNvCxnSpPr>
          <p:nvPr/>
        </p:nvCxnSpPr>
        <p:spPr>
          <a:xfrm>
            <a:off x="4800600" y="4953000"/>
            <a:ext cx="723900" cy="9525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EA919EC2-6AFF-F280-B66A-23EE008A11F9}"/>
                  </a:ext>
                </a:extLst>
              </p:cNvPr>
              <p:cNvSpPr/>
              <p:nvPr/>
            </p:nvSpPr>
            <p:spPr>
              <a:xfrm>
                <a:off x="6972940" y="1524000"/>
                <a:ext cx="2025298" cy="338554"/>
              </a:xfrm>
              <a:prstGeom prst="rect">
                <a:avLst/>
              </a:prstGeom>
            </p:spPr>
            <p:style>
              <a:lnRef idx="3">
                <a:schemeClr val="lt1"/>
              </a:lnRef>
              <a:fillRef idx="1">
                <a:schemeClr val="accent3"/>
              </a:fillRef>
              <a:effectRef idx="1">
                <a:schemeClr val="accent3"/>
              </a:effectRef>
              <a:fontRef idx="minor">
                <a:schemeClr val="lt1"/>
              </a:fontRef>
            </p:style>
            <p:txBody>
              <a:bodyPr wrap="none">
                <a:spAutoFit/>
              </a:bodyPr>
              <a:lstStyle/>
              <a:p>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𝑓</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i="1" dirty="0" smtClean="0">
                          <a:latin typeface="Cambria Math" panose="02040503050406030204" pitchFamily="18" charset="0"/>
                        </a:rPr>
                        <m:t>=</m:t>
                      </m:r>
                      <m:r>
                        <a:rPr lang="en-US" sz="1600" i="1" dirty="0" smtClean="0">
                          <a:latin typeface="Cambria Math" panose="02040503050406030204" pitchFamily="18" charset="0"/>
                        </a:rPr>
                        <m:t>𝑔</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b="0" i="1" dirty="0" smtClean="0">
                          <a:latin typeface="Cambria Math" panose="02040503050406030204" pitchFamily="18" charset="0"/>
                        </a:rPr>
                        <m:t>+</m:t>
                      </m:r>
                      <m:r>
                        <a:rPr lang="en-US" sz="1600" i="1" dirty="0" smtClean="0">
                          <a:latin typeface="Cambria Math" panose="02040503050406030204" pitchFamily="18" charset="0"/>
                        </a:rPr>
                        <m:t>h</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oMath>
                  </m:oMathPara>
                </a14:m>
                <a:endParaRPr lang="en-US" sz="1600" dirty="0"/>
              </a:p>
            </p:txBody>
          </p:sp>
        </mc:Choice>
        <mc:Fallback xmlns="">
          <p:sp>
            <p:nvSpPr>
              <p:cNvPr id="2" name="Rectangle 1">
                <a:extLst>
                  <a:ext uri="{FF2B5EF4-FFF2-40B4-BE49-F238E27FC236}">
                    <a16:creationId xmlns:a16="http://schemas.microsoft.com/office/drawing/2014/main" id="{EA919EC2-6AFF-F280-B66A-23EE008A11F9}"/>
                  </a:ext>
                </a:extLst>
              </p:cNvPr>
              <p:cNvSpPr>
                <a:spLocks noRot="1" noChangeAspect="1" noMove="1" noResize="1" noEditPoints="1" noAdjustHandles="1" noChangeArrowheads="1" noChangeShapeType="1" noTextEdit="1"/>
              </p:cNvSpPr>
              <p:nvPr/>
            </p:nvSpPr>
            <p:spPr>
              <a:xfrm>
                <a:off x="6972940" y="1524000"/>
                <a:ext cx="2025298" cy="338554"/>
              </a:xfrm>
              <a:prstGeom prst="rect">
                <a:avLst/>
              </a:prstGeom>
              <a:blipFill>
                <a:blip r:embed="rId5"/>
                <a:stretch>
                  <a:fillRect b="-50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D36FDBD6-AAC1-1587-7BB5-AB6FBF3175BB}"/>
                  </a:ext>
                </a:extLst>
              </p:cNvPr>
              <p:cNvSpPr txBox="1"/>
              <p:nvPr/>
            </p:nvSpPr>
            <p:spPr>
              <a:xfrm>
                <a:off x="7755082" y="3586141"/>
                <a:ext cx="6096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rPr>
                        <m:t>h</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m:oMathPara>
                </a14:m>
                <a:endParaRPr lang="en-US" dirty="0"/>
              </a:p>
            </p:txBody>
          </p:sp>
        </mc:Choice>
        <mc:Fallback xmlns="">
          <p:sp>
            <p:nvSpPr>
              <p:cNvPr id="3" name="TextBox 2">
                <a:extLst>
                  <a:ext uri="{FF2B5EF4-FFF2-40B4-BE49-F238E27FC236}">
                    <a16:creationId xmlns:a16="http://schemas.microsoft.com/office/drawing/2014/main" id="{D36FDBD6-AAC1-1587-7BB5-AB6FBF3175BB}"/>
                  </a:ext>
                </a:extLst>
              </p:cNvPr>
              <p:cNvSpPr txBox="1">
                <a:spLocks noRot="1" noChangeAspect="1" noMove="1" noResize="1" noEditPoints="1" noAdjustHandles="1" noChangeArrowheads="1" noChangeShapeType="1" noTextEdit="1"/>
              </p:cNvSpPr>
              <p:nvPr/>
            </p:nvSpPr>
            <p:spPr>
              <a:xfrm>
                <a:off x="7755082" y="3586141"/>
                <a:ext cx="609600" cy="369332"/>
              </a:xfrm>
              <a:prstGeom prst="rect">
                <a:avLst/>
              </a:prstGeom>
              <a:blipFill>
                <a:blip r:embed="rId6"/>
                <a:stretch>
                  <a:fillRect r="-8000" b="-13115"/>
                </a:stretch>
              </a:blipFill>
            </p:spPr>
            <p:txBody>
              <a:bodyPr/>
              <a:lstStyle/>
              <a:p>
                <a:r>
                  <a:rPr lang="en-US">
                    <a:noFill/>
                  </a:rPr>
                  <a:t> </a:t>
                </a:r>
              </a:p>
            </p:txBody>
          </p:sp>
        </mc:Fallback>
      </mc:AlternateContent>
      <p:sp>
        <p:nvSpPr>
          <p:cNvPr id="12" name="Speech Bubble: Rectangle with Corners Rounded 11">
            <a:extLst>
              <a:ext uri="{FF2B5EF4-FFF2-40B4-BE49-F238E27FC236}">
                <a16:creationId xmlns:a16="http://schemas.microsoft.com/office/drawing/2014/main" id="{580B4910-35A0-9335-EDC6-B3AC5C0415C3}"/>
              </a:ext>
            </a:extLst>
          </p:cNvPr>
          <p:cNvSpPr/>
          <p:nvPr/>
        </p:nvSpPr>
        <p:spPr>
          <a:xfrm>
            <a:off x="914400" y="3824468"/>
            <a:ext cx="2133600" cy="914400"/>
          </a:xfrm>
          <a:prstGeom prst="wedgeRoundRectCallout">
            <a:avLst>
              <a:gd name="adj1" fmla="val 108467"/>
              <a:gd name="adj2" fmla="val -175670"/>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1400" dirty="0"/>
              <a:t>Reconsiders </a:t>
            </a:r>
            <a:r>
              <a:rPr lang="en-US" sz="1400" dirty="0" err="1"/>
              <a:t>Rimnicu</a:t>
            </a:r>
            <a:r>
              <a:rPr lang="en-US" sz="1400" dirty="0"/>
              <a:t> </a:t>
            </a:r>
            <a:r>
              <a:rPr lang="en-US" sz="1400" dirty="0" err="1"/>
              <a:t>Vilcea</a:t>
            </a:r>
            <a:r>
              <a:rPr lang="en-US" sz="1400" dirty="0"/>
              <a:t> because </a:t>
            </a:r>
            <a:r>
              <a:rPr lang="en-US" sz="1400" dirty="0" err="1"/>
              <a:t>Fagaras</a:t>
            </a:r>
            <a:r>
              <a:rPr lang="en-US" sz="1400" dirty="0"/>
              <a:t> may have a shorter total cost to Bucharest.</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a:t>A</a:t>
            </a:r>
            <a:r>
              <a:rPr lang="en-US" baseline="30000" dirty="0"/>
              <a:t>*</a:t>
            </a:r>
            <a:r>
              <a:rPr lang="en-US" dirty="0"/>
              <a:t> Search Example</a:t>
            </a:r>
          </a:p>
        </p:txBody>
      </p:sp>
      <p:pic>
        <p:nvPicPr>
          <p:cNvPr id="20484" name="Picture 4" descr="astar-progress05c"/>
          <p:cNvPicPr>
            <a:picLocks noChangeAspect="1" noChangeArrowheads="1"/>
          </p:cNvPicPr>
          <p:nvPr/>
        </p:nvPicPr>
        <p:blipFill>
          <a:blip r:embed="rId3" cstate="print"/>
          <a:srcRect/>
          <a:stretch>
            <a:fillRect/>
          </a:stretch>
        </p:blipFill>
        <p:spPr bwMode="auto">
          <a:xfrm>
            <a:off x="1905000" y="1524000"/>
            <a:ext cx="5410200" cy="2219325"/>
          </a:xfrm>
          <a:prstGeom prst="rect">
            <a:avLst/>
          </a:prstGeom>
          <a:noFill/>
        </p:spPr>
      </p:pic>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5" name="Oval 4"/>
          <p:cNvSpPr/>
          <p:nvPr/>
        </p:nvSpPr>
        <p:spPr>
          <a:xfrm>
            <a:off x="3505200" y="4572000"/>
            <a:ext cx="457200" cy="3048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096000" y="5867400"/>
            <a:ext cx="685800" cy="3810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48B003C-7E15-48BD-8C00-8B636849420D}"/>
              </a:ext>
            </a:extLst>
          </p:cNvPr>
          <p:cNvSpPr/>
          <p:nvPr/>
        </p:nvSpPr>
        <p:spPr>
          <a:xfrm>
            <a:off x="5410200" y="5569527"/>
            <a:ext cx="457200" cy="3048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143A7F89-1514-4397-AC3A-87968EDC7966}"/>
              </a:ext>
            </a:extLst>
          </p:cNvPr>
          <p:cNvCxnSpPr/>
          <p:nvPr/>
        </p:nvCxnSpPr>
        <p:spPr>
          <a:xfrm>
            <a:off x="3886200" y="4724400"/>
            <a:ext cx="914400" cy="2286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BCF0F55-6A35-4BB5-A218-B6492FFF3605}"/>
              </a:ext>
            </a:extLst>
          </p:cNvPr>
          <p:cNvCxnSpPr>
            <a:cxnSpLocks/>
          </p:cNvCxnSpPr>
          <p:nvPr/>
        </p:nvCxnSpPr>
        <p:spPr>
          <a:xfrm>
            <a:off x="4724400" y="4953000"/>
            <a:ext cx="228600" cy="3810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189B718-8F08-41D3-A892-1DAF533E3D67}"/>
              </a:ext>
            </a:extLst>
          </p:cNvPr>
          <p:cNvCxnSpPr>
            <a:cxnSpLocks/>
          </p:cNvCxnSpPr>
          <p:nvPr/>
        </p:nvCxnSpPr>
        <p:spPr>
          <a:xfrm>
            <a:off x="4953000" y="5334000"/>
            <a:ext cx="685800" cy="3810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8BEA38A-4089-4334-8568-86C91A308209}"/>
              </a:ext>
            </a:extLst>
          </p:cNvPr>
          <p:cNvCxnSpPr>
            <a:cxnSpLocks/>
          </p:cNvCxnSpPr>
          <p:nvPr/>
        </p:nvCxnSpPr>
        <p:spPr>
          <a:xfrm>
            <a:off x="4760976" y="4953000"/>
            <a:ext cx="801624" cy="762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A88C9C5B-36AD-2F43-78F3-6AEDC556C40D}"/>
                  </a:ext>
                </a:extLst>
              </p:cNvPr>
              <p:cNvSpPr/>
              <p:nvPr/>
            </p:nvSpPr>
            <p:spPr>
              <a:xfrm>
                <a:off x="6972940" y="1524000"/>
                <a:ext cx="2025298" cy="338554"/>
              </a:xfrm>
              <a:prstGeom prst="rect">
                <a:avLst/>
              </a:prstGeom>
            </p:spPr>
            <p:style>
              <a:lnRef idx="3">
                <a:schemeClr val="lt1"/>
              </a:lnRef>
              <a:fillRef idx="1">
                <a:schemeClr val="accent3"/>
              </a:fillRef>
              <a:effectRef idx="1">
                <a:schemeClr val="accent3"/>
              </a:effectRef>
              <a:fontRef idx="minor">
                <a:schemeClr val="lt1"/>
              </a:fontRef>
            </p:style>
            <p:txBody>
              <a:bodyPr wrap="none">
                <a:spAutoFit/>
              </a:bodyPr>
              <a:lstStyle/>
              <a:p>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𝑓</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i="1" dirty="0" smtClean="0">
                          <a:latin typeface="Cambria Math" panose="02040503050406030204" pitchFamily="18" charset="0"/>
                        </a:rPr>
                        <m:t>=</m:t>
                      </m:r>
                      <m:r>
                        <a:rPr lang="en-US" sz="1600" i="1" dirty="0" smtClean="0">
                          <a:latin typeface="Cambria Math" panose="02040503050406030204" pitchFamily="18" charset="0"/>
                        </a:rPr>
                        <m:t>𝑔</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b="0" i="1" dirty="0" smtClean="0">
                          <a:latin typeface="Cambria Math" panose="02040503050406030204" pitchFamily="18" charset="0"/>
                        </a:rPr>
                        <m:t>+</m:t>
                      </m:r>
                      <m:r>
                        <a:rPr lang="en-US" sz="1600" i="1" dirty="0" smtClean="0">
                          <a:latin typeface="Cambria Math" panose="02040503050406030204" pitchFamily="18" charset="0"/>
                        </a:rPr>
                        <m:t>h</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oMath>
                  </m:oMathPara>
                </a14:m>
                <a:endParaRPr lang="en-US" sz="1600" dirty="0"/>
              </a:p>
            </p:txBody>
          </p:sp>
        </mc:Choice>
        <mc:Fallback xmlns="">
          <p:sp>
            <p:nvSpPr>
              <p:cNvPr id="3" name="Rectangle 2">
                <a:extLst>
                  <a:ext uri="{FF2B5EF4-FFF2-40B4-BE49-F238E27FC236}">
                    <a16:creationId xmlns:a16="http://schemas.microsoft.com/office/drawing/2014/main" id="{A88C9C5B-36AD-2F43-78F3-6AEDC556C40D}"/>
                  </a:ext>
                </a:extLst>
              </p:cNvPr>
              <p:cNvSpPr>
                <a:spLocks noRot="1" noChangeAspect="1" noMove="1" noResize="1" noEditPoints="1" noAdjustHandles="1" noChangeArrowheads="1" noChangeShapeType="1" noTextEdit="1"/>
              </p:cNvSpPr>
              <p:nvPr/>
            </p:nvSpPr>
            <p:spPr>
              <a:xfrm>
                <a:off x="6972940" y="1524000"/>
                <a:ext cx="2025298" cy="338554"/>
              </a:xfrm>
              <a:prstGeom prst="rect">
                <a:avLst/>
              </a:prstGeom>
              <a:blipFill>
                <a:blip r:embed="rId5"/>
                <a:stretch>
                  <a:fillRect b="-50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3A082BB0-ED0E-8275-8AD5-8AB403BB5F5B}"/>
                  </a:ext>
                </a:extLst>
              </p:cNvPr>
              <p:cNvSpPr txBox="1"/>
              <p:nvPr/>
            </p:nvSpPr>
            <p:spPr>
              <a:xfrm>
                <a:off x="7755082" y="3586141"/>
                <a:ext cx="6096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rPr>
                        <m:t>h</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m:oMathPara>
                </a14:m>
                <a:endParaRPr lang="en-US" dirty="0"/>
              </a:p>
            </p:txBody>
          </p:sp>
        </mc:Choice>
        <mc:Fallback xmlns="">
          <p:sp>
            <p:nvSpPr>
              <p:cNvPr id="2" name="TextBox 1">
                <a:extLst>
                  <a:ext uri="{FF2B5EF4-FFF2-40B4-BE49-F238E27FC236}">
                    <a16:creationId xmlns:a16="http://schemas.microsoft.com/office/drawing/2014/main" id="{3A082BB0-ED0E-8275-8AD5-8AB403BB5F5B}"/>
                  </a:ext>
                </a:extLst>
              </p:cNvPr>
              <p:cNvSpPr txBox="1">
                <a:spLocks noRot="1" noChangeAspect="1" noMove="1" noResize="1" noEditPoints="1" noAdjustHandles="1" noChangeArrowheads="1" noChangeShapeType="1" noTextEdit="1"/>
              </p:cNvSpPr>
              <p:nvPr/>
            </p:nvSpPr>
            <p:spPr>
              <a:xfrm>
                <a:off x="7755082" y="3586141"/>
                <a:ext cx="609600" cy="369332"/>
              </a:xfrm>
              <a:prstGeom prst="rect">
                <a:avLst/>
              </a:prstGeom>
              <a:blipFill>
                <a:blip r:embed="rId6"/>
                <a:stretch>
                  <a:fillRect r="-8000" b="-13115"/>
                </a:stretch>
              </a:blipFill>
            </p:spPr>
            <p:txBody>
              <a:bodyPr/>
              <a:lstStyle/>
              <a:p>
                <a:r>
                  <a:rPr lang="en-US">
                    <a:noFill/>
                  </a:rPr>
                  <a:t> </a:t>
                </a:r>
              </a:p>
            </p:txBody>
          </p:sp>
        </mc:Fallback>
      </mc:AlternateContent>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dirty="0"/>
              <a:t>A</a:t>
            </a:r>
            <a:r>
              <a:rPr lang="en-US" baseline="30000" dirty="0"/>
              <a:t>*</a:t>
            </a:r>
            <a:r>
              <a:rPr lang="en-US" dirty="0"/>
              <a:t> Search Example</a:t>
            </a:r>
          </a:p>
        </p:txBody>
      </p:sp>
      <p:pic>
        <p:nvPicPr>
          <p:cNvPr id="21508" name="Picture 4" descr="astar-progress06c"/>
          <p:cNvPicPr>
            <a:picLocks noChangeAspect="1" noChangeArrowheads="1"/>
          </p:cNvPicPr>
          <p:nvPr/>
        </p:nvPicPr>
        <p:blipFill>
          <a:blip r:embed="rId3" cstate="print"/>
          <a:srcRect/>
          <a:stretch>
            <a:fillRect/>
          </a:stretch>
        </p:blipFill>
        <p:spPr bwMode="auto">
          <a:xfrm>
            <a:off x="1905000" y="1524000"/>
            <a:ext cx="5410200" cy="2219325"/>
          </a:xfrm>
          <a:prstGeom prst="rect">
            <a:avLst/>
          </a:prstGeom>
          <a:noFill/>
        </p:spPr>
      </p:pic>
      <p:pic>
        <p:nvPicPr>
          <p:cNvPr id="4" name="Picture 4" descr="romania2"/>
          <p:cNvPicPr>
            <a:picLocks noChangeAspect="1" noChangeArrowheads="1"/>
          </p:cNvPicPr>
          <p:nvPr/>
        </p:nvPicPr>
        <p:blipFill>
          <a:blip r:embed="rId4" cstate="print"/>
          <a:srcRect/>
          <a:stretch>
            <a:fillRect/>
          </a:stretch>
        </p:blipFill>
        <p:spPr bwMode="auto">
          <a:xfrm>
            <a:off x="3581400" y="3962400"/>
            <a:ext cx="5334000" cy="2614525"/>
          </a:xfrm>
          <a:prstGeom prst="rect">
            <a:avLst/>
          </a:prstGeom>
          <a:noFill/>
        </p:spPr>
      </p:pic>
      <p:sp>
        <p:nvSpPr>
          <p:cNvPr id="6" name="Oval 5"/>
          <p:cNvSpPr/>
          <p:nvPr/>
        </p:nvSpPr>
        <p:spPr>
          <a:xfrm>
            <a:off x="6096000" y="5867400"/>
            <a:ext cx="685800" cy="3810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58ED45C1-2E7A-4FE2-BDE4-ADEABE08D166}"/>
              </a:ext>
            </a:extLst>
          </p:cNvPr>
          <p:cNvCxnSpPr/>
          <p:nvPr/>
        </p:nvCxnSpPr>
        <p:spPr>
          <a:xfrm>
            <a:off x="3886200" y="4724400"/>
            <a:ext cx="914400" cy="2286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50EEBA0-C4C2-4957-8142-8CCFFC25C9D2}"/>
              </a:ext>
            </a:extLst>
          </p:cNvPr>
          <p:cNvCxnSpPr>
            <a:cxnSpLocks/>
          </p:cNvCxnSpPr>
          <p:nvPr/>
        </p:nvCxnSpPr>
        <p:spPr>
          <a:xfrm>
            <a:off x="4724400" y="4953000"/>
            <a:ext cx="228600" cy="3810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4C494C0-C02D-403A-8345-5BAADBFAC651}"/>
              </a:ext>
            </a:extLst>
          </p:cNvPr>
          <p:cNvCxnSpPr>
            <a:cxnSpLocks/>
          </p:cNvCxnSpPr>
          <p:nvPr/>
        </p:nvCxnSpPr>
        <p:spPr>
          <a:xfrm>
            <a:off x="4953000" y="5334000"/>
            <a:ext cx="685800" cy="3810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8A648A1-8831-4D89-BFC5-88FF9FAA7A77}"/>
              </a:ext>
            </a:extLst>
          </p:cNvPr>
          <p:cNvCxnSpPr>
            <a:cxnSpLocks/>
          </p:cNvCxnSpPr>
          <p:nvPr/>
        </p:nvCxnSpPr>
        <p:spPr>
          <a:xfrm>
            <a:off x="4760976" y="4953000"/>
            <a:ext cx="801624" cy="7620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EEDDD60-3463-428D-A2AB-75B364D533CE}"/>
              </a:ext>
            </a:extLst>
          </p:cNvPr>
          <p:cNvCxnSpPr>
            <a:cxnSpLocks/>
          </p:cNvCxnSpPr>
          <p:nvPr/>
        </p:nvCxnSpPr>
        <p:spPr>
          <a:xfrm>
            <a:off x="5715000" y="5715000"/>
            <a:ext cx="533400" cy="300036"/>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2B718CB1-619C-2C6B-08C1-0BAFD7B5B034}"/>
                  </a:ext>
                </a:extLst>
              </p:cNvPr>
              <p:cNvSpPr/>
              <p:nvPr/>
            </p:nvSpPr>
            <p:spPr>
              <a:xfrm>
                <a:off x="6972940" y="1524000"/>
                <a:ext cx="2025298" cy="338554"/>
              </a:xfrm>
              <a:prstGeom prst="rect">
                <a:avLst/>
              </a:prstGeom>
            </p:spPr>
            <p:style>
              <a:lnRef idx="3">
                <a:schemeClr val="lt1"/>
              </a:lnRef>
              <a:fillRef idx="1">
                <a:schemeClr val="accent3"/>
              </a:fillRef>
              <a:effectRef idx="1">
                <a:schemeClr val="accent3"/>
              </a:effectRef>
              <a:fontRef idx="minor">
                <a:schemeClr val="lt1"/>
              </a:fontRef>
            </p:style>
            <p:txBody>
              <a:bodyPr wrap="none">
                <a:spAutoFit/>
              </a:bodyPr>
              <a:lstStyle/>
              <a:p>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𝑓</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i="1" dirty="0" smtClean="0">
                          <a:latin typeface="Cambria Math" panose="02040503050406030204" pitchFamily="18" charset="0"/>
                        </a:rPr>
                        <m:t>=</m:t>
                      </m:r>
                      <m:r>
                        <a:rPr lang="en-US" sz="1600" i="1" dirty="0" smtClean="0">
                          <a:latin typeface="Cambria Math" panose="02040503050406030204" pitchFamily="18" charset="0"/>
                        </a:rPr>
                        <m:t>𝑔</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b="0" i="1" dirty="0" smtClean="0">
                          <a:latin typeface="Cambria Math" panose="02040503050406030204" pitchFamily="18" charset="0"/>
                        </a:rPr>
                        <m:t>+</m:t>
                      </m:r>
                      <m:r>
                        <a:rPr lang="en-US" sz="1600" i="1" dirty="0" smtClean="0">
                          <a:latin typeface="Cambria Math" panose="02040503050406030204" pitchFamily="18" charset="0"/>
                        </a:rPr>
                        <m:t>h</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oMath>
                  </m:oMathPara>
                </a14:m>
                <a:endParaRPr lang="en-US" sz="1600" dirty="0"/>
              </a:p>
            </p:txBody>
          </p:sp>
        </mc:Choice>
        <mc:Fallback xmlns="">
          <p:sp>
            <p:nvSpPr>
              <p:cNvPr id="2" name="Rectangle 1">
                <a:extLst>
                  <a:ext uri="{FF2B5EF4-FFF2-40B4-BE49-F238E27FC236}">
                    <a16:creationId xmlns:a16="http://schemas.microsoft.com/office/drawing/2014/main" id="{2B718CB1-619C-2C6B-08C1-0BAFD7B5B034}"/>
                  </a:ext>
                </a:extLst>
              </p:cNvPr>
              <p:cNvSpPr>
                <a:spLocks noRot="1" noChangeAspect="1" noMove="1" noResize="1" noEditPoints="1" noAdjustHandles="1" noChangeArrowheads="1" noChangeShapeType="1" noTextEdit="1"/>
              </p:cNvSpPr>
              <p:nvPr/>
            </p:nvSpPr>
            <p:spPr>
              <a:xfrm>
                <a:off x="6972940" y="1524000"/>
                <a:ext cx="2025298" cy="338554"/>
              </a:xfrm>
              <a:prstGeom prst="rect">
                <a:avLst/>
              </a:prstGeom>
              <a:blipFill>
                <a:blip r:embed="rId5"/>
                <a:stretch>
                  <a:fillRect b="-50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C27C0A9B-C552-B4E2-3471-02813DCBBA1B}"/>
                  </a:ext>
                </a:extLst>
              </p:cNvPr>
              <p:cNvSpPr txBox="1"/>
              <p:nvPr/>
            </p:nvSpPr>
            <p:spPr>
              <a:xfrm>
                <a:off x="7755082" y="3586141"/>
                <a:ext cx="6096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rPr>
                        <m:t>h</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m:oMathPara>
                </a14:m>
                <a:endParaRPr lang="en-US" dirty="0"/>
              </a:p>
            </p:txBody>
          </p:sp>
        </mc:Choice>
        <mc:Fallback xmlns="">
          <p:sp>
            <p:nvSpPr>
              <p:cNvPr id="3" name="TextBox 2">
                <a:extLst>
                  <a:ext uri="{FF2B5EF4-FFF2-40B4-BE49-F238E27FC236}">
                    <a16:creationId xmlns:a16="http://schemas.microsoft.com/office/drawing/2014/main" id="{C27C0A9B-C552-B4E2-3471-02813DCBBA1B}"/>
                  </a:ext>
                </a:extLst>
              </p:cNvPr>
              <p:cNvSpPr txBox="1">
                <a:spLocks noRot="1" noChangeAspect="1" noMove="1" noResize="1" noEditPoints="1" noAdjustHandles="1" noChangeArrowheads="1" noChangeShapeType="1" noTextEdit="1"/>
              </p:cNvSpPr>
              <p:nvPr/>
            </p:nvSpPr>
            <p:spPr>
              <a:xfrm>
                <a:off x="7755082" y="3586141"/>
                <a:ext cx="609600" cy="369332"/>
              </a:xfrm>
              <a:prstGeom prst="rect">
                <a:avLst/>
              </a:prstGeom>
              <a:blipFill>
                <a:blip r:embed="rId6"/>
                <a:stretch>
                  <a:fillRect r="-8000" b="-13115"/>
                </a:stretch>
              </a:blipFill>
            </p:spPr>
            <p:txBody>
              <a:bodyPr/>
              <a:lstStyle/>
              <a:p>
                <a:r>
                  <a:rPr lang="en-US">
                    <a:noFill/>
                  </a:rPr>
                  <a:t> </a:t>
                </a:r>
              </a:p>
            </p:txBody>
          </p:sp>
        </mc:Fallback>
      </mc:AlternateContent>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star_progress_animation.gif"/>
          <p:cNvPicPr>
            <a:picLocks noGrp="1" noChangeAspect="1"/>
          </p:cNvPicPr>
          <p:nvPr>
            <p:ph idx="1"/>
          </p:nvPr>
        </p:nvPicPr>
        <p:blipFill>
          <a:blip r:embed="rId3" cstate="print"/>
          <a:stretch>
            <a:fillRect/>
          </a:stretch>
        </p:blipFill>
        <p:spPr>
          <a:xfrm>
            <a:off x="1591495" y="3429000"/>
            <a:ext cx="2400300" cy="2400300"/>
          </a:xfrm>
        </p:spPr>
      </p:pic>
      <p:sp>
        <p:nvSpPr>
          <p:cNvPr id="5" name="TextBox 4"/>
          <p:cNvSpPr txBox="1"/>
          <p:nvPr/>
        </p:nvSpPr>
        <p:spPr>
          <a:xfrm>
            <a:off x="914400" y="6096000"/>
            <a:ext cx="1877245" cy="369332"/>
          </a:xfrm>
          <a:prstGeom prst="rect">
            <a:avLst/>
          </a:prstGeom>
          <a:noFill/>
        </p:spPr>
        <p:txBody>
          <a:bodyPr wrap="none" rtlCol="0">
            <a:spAutoFit/>
          </a:bodyPr>
          <a:lstStyle/>
          <a:p>
            <a:r>
              <a:rPr lang="en-US" dirty="0"/>
              <a:t>Source: </a:t>
            </a:r>
            <a:r>
              <a:rPr lang="en-US" dirty="0">
                <a:hlinkClick r:id="rId4"/>
              </a:rPr>
              <a:t>Wikipedia</a:t>
            </a:r>
            <a:endParaRPr lang="en-US" dirty="0"/>
          </a:p>
        </p:txBody>
      </p:sp>
      <p:sp>
        <p:nvSpPr>
          <p:cNvPr id="3" name="Title 2">
            <a:extLst>
              <a:ext uri="{FF2B5EF4-FFF2-40B4-BE49-F238E27FC236}">
                <a16:creationId xmlns:a16="http://schemas.microsoft.com/office/drawing/2014/main" id="{465545EA-0FCB-4793-B4AF-7C6FD6A3D7AC}"/>
              </a:ext>
            </a:extLst>
          </p:cNvPr>
          <p:cNvSpPr>
            <a:spLocks noGrp="1"/>
          </p:cNvSpPr>
          <p:nvPr>
            <p:ph type="title"/>
          </p:nvPr>
        </p:nvSpPr>
        <p:spPr/>
        <p:txBody>
          <a:bodyPr/>
          <a:lstStyle/>
          <a:p>
            <a:r>
              <a:rPr lang="en-US" dirty="0"/>
              <a:t>BFS vs. A* Search</a:t>
            </a:r>
          </a:p>
        </p:txBody>
      </p:sp>
      <p:pic>
        <p:nvPicPr>
          <p:cNvPr id="6" name="Picture 5">
            <a:extLst>
              <a:ext uri="{FF2B5EF4-FFF2-40B4-BE49-F238E27FC236}">
                <a16:creationId xmlns:a16="http://schemas.microsoft.com/office/drawing/2014/main" id="{FB38F3D5-8DF7-4A97-8108-93F16F068D2F}"/>
              </a:ext>
            </a:extLst>
          </p:cNvPr>
          <p:cNvPicPr>
            <a:picLocks noChangeAspect="1"/>
          </p:cNvPicPr>
          <p:nvPr/>
        </p:nvPicPr>
        <p:blipFill rotWithShape="1">
          <a:blip r:embed="rId5"/>
          <a:srcRect l="41851" t="37215" r="41667" b="32421"/>
          <a:stretch/>
        </p:blipFill>
        <p:spPr>
          <a:xfrm>
            <a:off x="5181600" y="3352800"/>
            <a:ext cx="2697038" cy="2590800"/>
          </a:xfrm>
          <a:prstGeom prst="rect">
            <a:avLst/>
          </a:prstGeom>
        </p:spPr>
      </p:pic>
      <p:pic>
        <p:nvPicPr>
          <p:cNvPr id="8" name="Picture 7">
            <a:extLst>
              <a:ext uri="{FF2B5EF4-FFF2-40B4-BE49-F238E27FC236}">
                <a16:creationId xmlns:a16="http://schemas.microsoft.com/office/drawing/2014/main" id="{8FCF072A-FA3A-46BA-8FCA-5D499D385C70}"/>
              </a:ext>
            </a:extLst>
          </p:cNvPr>
          <p:cNvPicPr>
            <a:picLocks noChangeAspect="1"/>
          </p:cNvPicPr>
          <p:nvPr/>
        </p:nvPicPr>
        <p:blipFill rotWithShape="1">
          <a:blip r:embed="rId6"/>
          <a:srcRect l="41319" t="30823" r="42500" b="38814"/>
          <a:stretch/>
        </p:blipFill>
        <p:spPr>
          <a:xfrm>
            <a:off x="5245814" y="762000"/>
            <a:ext cx="2632823" cy="2576262"/>
          </a:xfrm>
          <a:prstGeom prst="rect">
            <a:avLst/>
          </a:prstGeom>
        </p:spPr>
      </p:pic>
      <p:sp>
        <p:nvSpPr>
          <p:cNvPr id="9" name="TextBox 8">
            <a:extLst>
              <a:ext uri="{FF2B5EF4-FFF2-40B4-BE49-F238E27FC236}">
                <a16:creationId xmlns:a16="http://schemas.microsoft.com/office/drawing/2014/main" id="{1ADE0F94-4D55-457B-BFB3-E33620534152}"/>
              </a:ext>
            </a:extLst>
          </p:cNvPr>
          <p:cNvSpPr txBox="1"/>
          <p:nvPr/>
        </p:nvSpPr>
        <p:spPr>
          <a:xfrm>
            <a:off x="4439045" y="1668656"/>
            <a:ext cx="990600" cy="523220"/>
          </a:xfrm>
          <a:prstGeom prst="rect">
            <a:avLst/>
          </a:prstGeom>
          <a:noFill/>
        </p:spPr>
        <p:txBody>
          <a:bodyPr wrap="square" rtlCol="0">
            <a:spAutoFit/>
          </a:bodyPr>
          <a:lstStyle/>
          <a:p>
            <a:r>
              <a:rPr lang="en-US" sz="2800" dirty="0"/>
              <a:t>BFS</a:t>
            </a:r>
          </a:p>
        </p:txBody>
      </p:sp>
      <p:sp>
        <p:nvSpPr>
          <p:cNvPr id="10" name="TextBox 9">
            <a:extLst>
              <a:ext uri="{FF2B5EF4-FFF2-40B4-BE49-F238E27FC236}">
                <a16:creationId xmlns:a16="http://schemas.microsoft.com/office/drawing/2014/main" id="{C3B05934-0907-4334-A667-1C38DCC42D3E}"/>
              </a:ext>
            </a:extLst>
          </p:cNvPr>
          <p:cNvSpPr txBox="1"/>
          <p:nvPr/>
        </p:nvSpPr>
        <p:spPr>
          <a:xfrm>
            <a:off x="671180" y="3996720"/>
            <a:ext cx="990600" cy="523220"/>
          </a:xfrm>
          <a:prstGeom prst="rect">
            <a:avLst/>
          </a:prstGeom>
          <a:noFill/>
        </p:spPr>
        <p:txBody>
          <a:bodyPr wrap="square" rtlCol="0">
            <a:spAutoFit/>
          </a:bodyPr>
          <a:lstStyle/>
          <a:p>
            <a:r>
              <a:rPr lang="en-US" sz="2800" dirty="0"/>
              <a:t>A*</a:t>
            </a:r>
          </a:p>
        </p:txBody>
      </p:sp>
      <p:cxnSp>
        <p:nvCxnSpPr>
          <p:cNvPr id="13" name="Straight Arrow Connector 12">
            <a:extLst>
              <a:ext uri="{FF2B5EF4-FFF2-40B4-BE49-F238E27FC236}">
                <a16:creationId xmlns:a16="http://schemas.microsoft.com/office/drawing/2014/main" id="{D9F1D701-E9BA-40B7-A70A-17CF2ED2A940}"/>
              </a:ext>
            </a:extLst>
          </p:cNvPr>
          <p:cNvCxnSpPr/>
          <p:nvPr/>
        </p:nvCxnSpPr>
        <p:spPr>
          <a:xfrm flipV="1">
            <a:off x="1953445" y="3810000"/>
            <a:ext cx="1676400" cy="167640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 name="TextBox 1">
            <a:extLst>
              <a:ext uri="{FF2B5EF4-FFF2-40B4-BE49-F238E27FC236}">
                <a16:creationId xmlns:a16="http://schemas.microsoft.com/office/drawing/2014/main" id="{2691EB31-CFD4-07EC-3FC8-8FB7FF290E71}"/>
              </a:ext>
            </a:extLst>
          </p:cNvPr>
          <p:cNvSpPr txBox="1"/>
          <p:nvPr/>
        </p:nvSpPr>
        <p:spPr>
          <a:xfrm>
            <a:off x="4572000" y="3983308"/>
            <a:ext cx="990600" cy="523220"/>
          </a:xfrm>
          <a:prstGeom prst="rect">
            <a:avLst/>
          </a:prstGeom>
          <a:noFill/>
        </p:spPr>
        <p:txBody>
          <a:bodyPr wrap="square" rtlCol="0">
            <a:spAutoFit/>
          </a:bodyPr>
          <a:lstStyle/>
          <a:p>
            <a:r>
              <a:rPr lang="en-US" sz="2800" dirty="0"/>
              <a:t>A*</a:t>
            </a:r>
          </a:p>
        </p:txBody>
      </p:sp>
      <p:sp>
        <p:nvSpPr>
          <p:cNvPr id="7" name="TextBox 6">
            <a:extLst>
              <a:ext uri="{FF2B5EF4-FFF2-40B4-BE49-F238E27FC236}">
                <a16:creationId xmlns:a16="http://schemas.microsoft.com/office/drawing/2014/main" id="{BBE7D8FB-4EE2-D0D9-2BED-867C8263E823}"/>
              </a:ext>
            </a:extLst>
          </p:cNvPr>
          <p:cNvSpPr txBox="1"/>
          <p:nvPr/>
        </p:nvSpPr>
        <p:spPr>
          <a:xfrm>
            <a:off x="5211417" y="6092687"/>
            <a:ext cx="2378765" cy="646331"/>
          </a:xfrm>
          <a:prstGeom prst="rect">
            <a:avLst/>
          </a:prstGeom>
          <a:noFill/>
        </p:spPr>
        <p:txBody>
          <a:bodyPr wrap="square" rtlCol="0">
            <a:spAutoFit/>
          </a:bodyPr>
          <a:lstStyle/>
          <a:p>
            <a:pPr algn="ctr"/>
            <a:r>
              <a:rPr lang="en-US" dirty="0"/>
              <a:t>A* Search expands fewer nodes than BFS!</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778E-116C-4A58-BEA9-76E3144E1FE8}"/>
              </a:ext>
            </a:extLst>
          </p:cNvPr>
          <p:cNvSpPr>
            <a:spLocks noGrp="1"/>
          </p:cNvSpPr>
          <p:nvPr>
            <p:ph type="title"/>
          </p:nvPr>
        </p:nvSpPr>
        <p:spPr/>
        <p:txBody>
          <a:bodyPr/>
          <a:lstStyle/>
          <a:p>
            <a:r>
              <a:rPr lang="en-US" dirty="0"/>
              <a:t>Implementation of A* Search</a:t>
            </a:r>
          </a:p>
        </p:txBody>
      </p:sp>
      <p:sp>
        <p:nvSpPr>
          <p:cNvPr id="6" name="Slide Number Placeholder 5">
            <a:extLst>
              <a:ext uri="{FF2B5EF4-FFF2-40B4-BE49-F238E27FC236}">
                <a16:creationId xmlns:a16="http://schemas.microsoft.com/office/drawing/2014/main" id="{44E064F9-98BA-4E2A-A11B-578018FD1F64}"/>
              </a:ext>
            </a:extLst>
          </p:cNvPr>
          <p:cNvSpPr>
            <a:spLocks noGrp="1"/>
          </p:cNvSpPr>
          <p:nvPr>
            <p:ph type="sldNum" sz="quarter" idx="12"/>
          </p:nvPr>
        </p:nvSpPr>
        <p:spPr>
          <a:xfrm>
            <a:off x="6457950" y="5978526"/>
            <a:ext cx="2057400" cy="365125"/>
          </a:xfrm>
        </p:spPr>
        <p:txBody>
          <a:bodyPr/>
          <a:lstStyle/>
          <a:p>
            <a:fld id="{E97C47EE-1537-423B-A9B2-96D7BC867AC1}" type="slidenum">
              <a:rPr lang="en-US" smtClean="0"/>
              <a:t>74</a:t>
            </a:fld>
            <a:endParaRPr lang="en-US"/>
          </a:p>
        </p:txBody>
      </p:sp>
      <p:pic>
        <p:nvPicPr>
          <p:cNvPr id="7" name="Picture 6">
            <a:extLst>
              <a:ext uri="{FF2B5EF4-FFF2-40B4-BE49-F238E27FC236}">
                <a16:creationId xmlns:a16="http://schemas.microsoft.com/office/drawing/2014/main" id="{6F7C17AE-CAAB-437C-963E-1F1ED4EF3F4F}"/>
              </a:ext>
            </a:extLst>
          </p:cNvPr>
          <p:cNvPicPr>
            <a:picLocks noChangeAspect="1"/>
          </p:cNvPicPr>
          <p:nvPr/>
        </p:nvPicPr>
        <p:blipFill rotWithShape="1">
          <a:blip r:embed="rId2"/>
          <a:srcRect b="32419"/>
          <a:stretch/>
        </p:blipFill>
        <p:spPr>
          <a:xfrm>
            <a:off x="778088" y="2381604"/>
            <a:ext cx="6896100" cy="3197346"/>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a:extLst>
              <a:ext uri="{FF2B5EF4-FFF2-40B4-BE49-F238E27FC236}">
                <a16:creationId xmlns:a16="http://schemas.microsoft.com/office/drawing/2014/main" id="{0E198654-E598-446C-949F-CE7BB79A8003}"/>
              </a:ext>
            </a:extLst>
          </p:cNvPr>
          <p:cNvSpPr/>
          <p:nvPr/>
        </p:nvSpPr>
        <p:spPr>
          <a:xfrm>
            <a:off x="2133600" y="2895600"/>
            <a:ext cx="11430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7F7389-B3C3-48CD-B248-7F7007C75B76}"/>
              </a:ext>
            </a:extLst>
          </p:cNvPr>
          <p:cNvSpPr/>
          <p:nvPr/>
        </p:nvSpPr>
        <p:spPr>
          <a:xfrm>
            <a:off x="4114800" y="2438400"/>
            <a:ext cx="2286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 name="Speech Bubble: Rectangle with Corners Rounded 13">
                <a:extLst>
                  <a:ext uri="{FF2B5EF4-FFF2-40B4-BE49-F238E27FC236}">
                    <a16:creationId xmlns:a16="http://schemas.microsoft.com/office/drawing/2014/main" id="{CA625B60-3F86-43F3-886B-B90F8A7C31AA}"/>
                  </a:ext>
                </a:extLst>
              </p:cNvPr>
              <p:cNvSpPr/>
              <p:nvPr/>
            </p:nvSpPr>
            <p:spPr>
              <a:xfrm>
                <a:off x="6275349" y="3424902"/>
                <a:ext cx="2705100" cy="940857"/>
              </a:xfrm>
              <a:prstGeom prst="wedgeRoundRectCallout">
                <a:avLst>
                  <a:gd name="adj1" fmla="val -125594"/>
                  <a:gd name="adj2" fmla="val -8660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The order for expanding the frontier is  determined by </a:t>
                </a:r>
                <a14:m>
                  <m:oMath xmlns:m="http://schemas.openxmlformats.org/officeDocument/2006/math">
                    <m:r>
                      <a:rPr lang="en-US" sz="1600" i="1" dirty="0" smtClean="0">
                        <a:latin typeface="Cambria Math" panose="02040503050406030204" pitchFamily="18" charset="0"/>
                      </a:rPr>
                      <m:t>𝑓</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oMath>
                </a14:m>
                <a:endParaRPr lang="en-US" sz="1600" dirty="0"/>
              </a:p>
            </p:txBody>
          </p:sp>
        </mc:Choice>
        <mc:Fallback xmlns="">
          <p:sp>
            <p:nvSpPr>
              <p:cNvPr id="14" name="Speech Bubble: Rectangle with Corners Rounded 13">
                <a:extLst>
                  <a:ext uri="{FF2B5EF4-FFF2-40B4-BE49-F238E27FC236}">
                    <a16:creationId xmlns:a16="http://schemas.microsoft.com/office/drawing/2014/main" id="{CA625B60-3F86-43F3-886B-B90F8A7C31AA}"/>
                  </a:ext>
                </a:extLst>
              </p:cNvPr>
              <p:cNvSpPr>
                <a:spLocks noRot="1" noChangeAspect="1" noMove="1" noResize="1" noEditPoints="1" noAdjustHandles="1" noChangeArrowheads="1" noChangeShapeType="1" noTextEdit="1"/>
              </p:cNvSpPr>
              <p:nvPr/>
            </p:nvSpPr>
            <p:spPr>
              <a:xfrm>
                <a:off x="6275349" y="3424902"/>
                <a:ext cx="2705100" cy="940857"/>
              </a:xfrm>
              <a:prstGeom prst="wedgeRoundRectCallout">
                <a:avLst>
                  <a:gd name="adj1" fmla="val -125594"/>
                  <a:gd name="adj2" fmla="val -86606"/>
                  <a:gd name="adj3" fmla="val 16667"/>
                </a:avLst>
              </a:prstGeom>
              <a:blipFill>
                <a:blip r:embed="rId3"/>
                <a:stretch>
                  <a:fillRect/>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BD5EA7BA-7A0E-4980-87F2-90835921ACC0}"/>
              </a:ext>
            </a:extLst>
          </p:cNvPr>
          <p:cNvSpPr txBox="1"/>
          <p:nvPr/>
        </p:nvSpPr>
        <p:spPr>
          <a:xfrm>
            <a:off x="726632" y="5565654"/>
            <a:ext cx="2626168" cy="338554"/>
          </a:xfrm>
          <a:prstGeom prst="rect">
            <a:avLst/>
          </a:prstGeom>
          <a:noFill/>
        </p:spPr>
        <p:txBody>
          <a:bodyPr wrap="none" rtlCol="0">
            <a:spAutoFit/>
          </a:bodyPr>
          <a:lstStyle/>
          <a:p>
            <a:r>
              <a:rPr lang="en-US" sz="1600" dirty="0"/>
              <a:t>See BFS for function EXPAND.</a:t>
            </a:r>
          </a:p>
        </p:txBody>
      </p:sp>
      <p:cxnSp>
        <p:nvCxnSpPr>
          <p:cNvPr id="5" name="Straight Arrow Connector 4">
            <a:extLst>
              <a:ext uri="{FF2B5EF4-FFF2-40B4-BE49-F238E27FC236}">
                <a16:creationId xmlns:a16="http://schemas.microsoft.com/office/drawing/2014/main" id="{F5E84C67-3438-4AA3-8F22-60E274BA8027}"/>
              </a:ext>
            </a:extLst>
          </p:cNvPr>
          <p:cNvCxnSpPr>
            <a:endCxn id="7" idx="0"/>
          </p:cNvCxnSpPr>
          <p:nvPr/>
        </p:nvCxnSpPr>
        <p:spPr>
          <a:xfrm flipH="1">
            <a:off x="4226138" y="1998876"/>
            <a:ext cx="400049" cy="38272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A67F2E6F-47FE-4D7B-8F61-CDAFC7E6EE84}"/>
                  </a:ext>
                </a:extLst>
              </p:cNvPr>
              <p:cNvSpPr txBox="1"/>
              <p:nvPr/>
            </p:nvSpPr>
            <p:spPr>
              <a:xfrm>
                <a:off x="1295400" y="1349158"/>
                <a:ext cx="6896100" cy="646331"/>
              </a:xfrm>
              <a:prstGeom prst="rect">
                <a:avLst/>
              </a:prstGeom>
              <a:noFill/>
            </p:spPr>
            <p:txBody>
              <a:bodyPr wrap="square" rtlCol="0">
                <a:spAutoFit/>
              </a:bodyPr>
              <a:lstStyle/>
              <a:p>
                <a:pPr/>
                <a:r>
                  <a:rPr lang="en-US" b="1" dirty="0">
                    <a:solidFill>
                      <a:srgbClr val="FF0000"/>
                    </a:solidFill>
                  </a:rPr>
                  <a:t>Path cost to </a:t>
                </a:r>
                <a14:m>
                  <m:oMath xmlns:m="http://schemas.openxmlformats.org/officeDocument/2006/math">
                    <m:r>
                      <a:rPr lang="en-US" b="1" i="1" dirty="0" smtClean="0">
                        <a:solidFill>
                          <a:srgbClr val="FF0000"/>
                        </a:solidFill>
                        <a:latin typeface="Cambria Math" panose="02040503050406030204" pitchFamily="18" charset="0"/>
                      </a:rPr>
                      <m:t>𝒏</m:t>
                    </m:r>
                  </m:oMath>
                </a14:m>
                <a:r>
                  <a:rPr lang="en-US" b="1" dirty="0">
                    <a:solidFill>
                      <a:srgbClr val="FF0000"/>
                    </a:solidFill>
                  </a:rPr>
                  <a:t> + heuristic from </a:t>
                </a:r>
                <a14:m>
                  <m:oMath xmlns:m="http://schemas.openxmlformats.org/officeDocument/2006/math">
                    <m:r>
                      <a:rPr lang="en-US" b="1" i="1" dirty="0" smtClean="0">
                        <a:solidFill>
                          <a:srgbClr val="FF0000"/>
                        </a:solidFill>
                        <a:latin typeface="Cambria Math" panose="02040503050406030204" pitchFamily="18" charset="0"/>
                      </a:rPr>
                      <m:t>𝒏</m:t>
                    </m:r>
                  </m:oMath>
                </a14:m>
                <a:r>
                  <a:rPr lang="en-US" b="1" dirty="0">
                    <a:solidFill>
                      <a:srgbClr val="FF0000"/>
                    </a:solidFill>
                  </a:rPr>
                  <a:t> to goal = estimate of the total cost </a:t>
                </a:r>
                <a:br>
                  <a:rPr lang="en-US" b="1" dirty="0">
                    <a:solidFill>
                      <a:srgbClr val="FF0000"/>
                    </a:solidFill>
                  </a:rPr>
                </a:br>
                <a14:m>
                  <m:oMathPara xmlns:m="http://schemas.openxmlformats.org/officeDocument/2006/math">
                    <m:oMathParaPr>
                      <m:jc m:val="centerGroup"/>
                    </m:oMathParaPr>
                    <m:oMath xmlns:m="http://schemas.openxmlformats.org/officeDocument/2006/math">
                      <m:r>
                        <a:rPr lang="en-US" b="1" i="1" smtClean="0">
                          <a:solidFill>
                            <a:srgbClr val="FF0000"/>
                          </a:solidFill>
                          <a:latin typeface="Cambria Math" panose="02040503050406030204" pitchFamily="18" charset="0"/>
                        </a:rPr>
                        <m:t>𝒈</m:t>
                      </m:r>
                      <m:d>
                        <m:dPr>
                          <m:ctrlPr>
                            <a:rPr lang="en-US" b="1" i="1">
                              <a:solidFill>
                                <a:srgbClr val="FF0000"/>
                              </a:solidFill>
                              <a:latin typeface="Cambria Math" panose="02040503050406030204" pitchFamily="18" charset="0"/>
                            </a:rPr>
                          </m:ctrlPr>
                        </m:dPr>
                        <m:e>
                          <m:r>
                            <a:rPr lang="en-US" b="1" i="1">
                              <a:solidFill>
                                <a:srgbClr val="FF0000"/>
                              </a:solidFill>
                              <a:latin typeface="Cambria Math" panose="02040503050406030204" pitchFamily="18" charset="0"/>
                            </a:rPr>
                            <m:t>𝒏</m:t>
                          </m:r>
                        </m:e>
                      </m:d>
                      <m:r>
                        <a:rPr lang="en-US" b="1" i="1">
                          <a:solidFill>
                            <a:srgbClr val="FF0000"/>
                          </a:solidFill>
                          <a:latin typeface="Cambria Math" panose="02040503050406030204" pitchFamily="18" charset="0"/>
                        </a:rPr>
                        <m:t>+</m:t>
                      </m:r>
                      <m:r>
                        <a:rPr lang="en-US" b="1" i="1" dirty="0" smtClean="0">
                          <a:solidFill>
                            <a:srgbClr val="FF0000"/>
                          </a:solidFill>
                          <a:latin typeface="Cambria Math" panose="02040503050406030204" pitchFamily="18" charset="0"/>
                        </a:rPr>
                        <m:t>𝒉</m:t>
                      </m:r>
                      <m:r>
                        <a:rPr lang="en-US" b="1" i="1" dirty="0" smtClean="0">
                          <a:solidFill>
                            <a:srgbClr val="FF0000"/>
                          </a:solidFill>
                          <a:latin typeface="Cambria Math" panose="02040503050406030204" pitchFamily="18" charset="0"/>
                        </a:rPr>
                        <m:t>(</m:t>
                      </m:r>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m:oMathPara>
                </a14:m>
                <a:endParaRPr lang="en-US" b="1" dirty="0">
                  <a:solidFill>
                    <a:srgbClr val="FF0000"/>
                  </a:solidFill>
                </a:endParaRPr>
              </a:p>
            </p:txBody>
          </p:sp>
        </mc:Choice>
        <mc:Fallback xmlns="">
          <p:sp>
            <p:nvSpPr>
              <p:cNvPr id="3" name="TextBox 2">
                <a:extLst>
                  <a:ext uri="{FF2B5EF4-FFF2-40B4-BE49-F238E27FC236}">
                    <a16:creationId xmlns:a16="http://schemas.microsoft.com/office/drawing/2014/main" id="{A67F2E6F-47FE-4D7B-8F61-CDAFC7E6EE84}"/>
                  </a:ext>
                </a:extLst>
              </p:cNvPr>
              <p:cNvSpPr txBox="1">
                <a:spLocks noRot="1" noChangeAspect="1" noMove="1" noResize="1" noEditPoints="1" noAdjustHandles="1" noChangeArrowheads="1" noChangeShapeType="1" noTextEdit="1"/>
              </p:cNvSpPr>
              <p:nvPr/>
            </p:nvSpPr>
            <p:spPr>
              <a:xfrm>
                <a:off x="1295400" y="1349158"/>
                <a:ext cx="6896100" cy="646331"/>
              </a:xfrm>
              <a:prstGeom prst="rect">
                <a:avLst/>
              </a:prstGeom>
              <a:blipFill>
                <a:blip r:embed="rId4"/>
                <a:stretch>
                  <a:fillRect l="-796" t="-4717" b="-7547"/>
                </a:stretch>
              </a:blipFill>
            </p:spPr>
            <p:txBody>
              <a:bodyPr/>
              <a:lstStyle/>
              <a:p>
                <a:r>
                  <a:rPr lang="en-US">
                    <a:noFill/>
                  </a:rPr>
                  <a:t> </a:t>
                </a:r>
              </a:p>
            </p:txBody>
          </p:sp>
        </mc:Fallback>
      </mc:AlternateContent>
    </p:spTree>
    <p:extLst>
      <p:ext uri="{BB962C8B-B14F-4D97-AF65-F5344CB8AC3E}">
        <p14:creationId xmlns:p14="http://schemas.microsoft.com/office/powerpoint/2010/main" val="36657377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dirty="0"/>
              <a:t>Optimality: Admissible Heuristics</a:t>
            </a:r>
          </a:p>
        </p:txBody>
      </p:sp>
      <mc:AlternateContent xmlns:mc="http://schemas.openxmlformats.org/markup-compatibility/2006" xmlns:a14="http://schemas.microsoft.com/office/drawing/2010/main">
        <mc:Choice Requires="a14">
          <p:sp>
            <p:nvSpPr>
              <p:cNvPr id="22531" name="Rectangle 3"/>
              <p:cNvSpPr>
                <a:spLocks noGrp="1" noChangeArrowheads="1"/>
              </p:cNvSpPr>
              <p:nvPr>
                <p:ph idx="1"/>
              </p:nvPr>
            </p:nvSpPr>
            <p:spPr/>
            <p:txBody>
              <a:bodyPr>
                <a:normAutofit/>
              </a:bodyPr>
              <a:lstStyle/>
              <a:p>
                <a:pPr marL="0" indent="0">
                  <a:buNone/>
                </a:pPr>
                <a:r>
                  <a:rPr lang="en-US" sz="2400" b="1" dirty="0"/>
                  <a:t>Definition: </a:t>
                </a:r>
                <a:r>
                  <a:rPr lang="en-US" sz="2400" dirty="0"/>
                  <a:t>A heuristic </a:t>
                </a:r>
                <a14:m>
                  <m:oMath xmlns:m="http://schemas.openxmlformats.org/officeDocument/2006/math">
                    <m:r>
                      <a:rPr lang="en-US" sz="2400" b="0" i="1" dirty="0" smtClean="0">
                        <a:latin typeface="Cambria Math" panose="02040503050406030204" pitchFamily="18" charset="0"/>
                        <a:cs typeface="Arial" pitchFamily="34" charset="0"/>
                      </a:rPr>
                      <m:t>h</m:t>
                    </m:r>
                  </m:oMath>
                </a14:m>
                <a:r>
                  <a:rPr lang="en-US" sz="2400" dirty="0"/>
                  <a:t> is </a:t>
                </a:r>
                <a:r>
                  <a:rPr lang="en-US" sz="2400" b="1" dirty="0">
                    <a:solidFill>
                      <a:srgbClr val="FF0000"/>
                    </a:solidFill>
                  </a:rPr>
                  <a:t>admissible</a:t>
                </a:r>
                <a:r>
                  <a:rPr lang="en-US" sz="2400" dirty="0"/>
                  <a:t> if for every node </a:t>
                </a:r>
                <a14:m>
                  <m:oMath xmlns:m="http://schemas.openxmlformats.org/officeDocument/2006/math">
                    <m:r>
                      <a:rPr lang="en-US" sz="2400" i="1" dirty="0" smtClean="0">
                        <a:latin typeface="Cambria Math" panose="02040503050406030204" pitchFamily="18" charset="0"/>
                      </a:rPr>
                      <m:t>𝑛</m:t>
                    </m:r>
                  </m:oMath>
                </a14:m>
                <a:r>
                  <a:rPr lang="en-US" sz="2400" dirty="0"/>
                  <a:t>, </a:t>
                </a:r>
                <a14:m>
                  <m:oMath xmlns:m="http://schemas.openxmlformats.org/officeDocument/2006/math">
                    <m:r>
                      <a:rPr lang="en-US" sz="2400" i="1" dirty="0" smtClean="0">
                        <a:latin typeface="Cambria Math" panose="02040503050406030204" pitchFamily="18" charset="0"/>
                      </a:rPr>
                      <m:t>h</m:t>
                    </m:r>
                    <m:d>
                      <m:dPr>
                        <m:ctrlPr>
                          <a:rPr lang="en-US" sz="2400" i="1" dirty="0" smtClean="0">
                            <a:latin typeface="Cambria Math" panose="02040503050406030204" pitchFamily="18" charset="0"/>
                          </a:rPr>
                        </m:ctrlPr>
                      </m:dPr>
                      <m:e>
                        <m:r>
                          <a:rPr lang="en-US" sz="2400" i="1" dirty="0" smtClean="0">
                            <a:latin typeface="Cambria Math" panose="02040503050406030204" pitchFamily="18" charset="0"/>
                          </a:rPr>
                          <m:t>𝑛</m:t>
                        </m:r>
                      </m:e>
                    </m:d>
                    <m:r>
                      <a:rPr lang="en-US" sz="2400" i="1" dirty="0">
                        <a:latin typeface="Cambria Math" panose="02040503050406030204" pitchFamily="18" charset="0"/>
                        <a:cs typeface="Arial" pitchFamily="34" charset="0"/>
                      </a:rPr>
                      <m:t>≤</m:t>
                    </m:r>
                    <m:r>
                      <a:rPr lang="en-US" sz="2400" i="1" dirty="0">
                        <a:latin typeface="Cambria Math" panose="02040503050406030204" pitchFamily="18" charset="0"/>
                      </a:rPr>
                      <m:t> </m:t>
                    </m:r>
                    <m:sSup>
                      <m:sSupPr>
                        <m:ctrlPr>
                          <a:rPr lang="en-US" sz="2400" b="0" i="1" dirty="0" smtClean="0">
                            <a:latin typeface="Cambria Math" panose="02040503050406030204" pitchFamily="18" charset="0"/>
                            <a:cs typeface="Arial" pitchFamily="34" charset="0"/>
                          </a:rPr>
                        </m:ctrlPr>
                      </m:sSupPr>
                      <m:e>
                        <m:r>
                          <a:rPr lang="en-US" sz="2400" i="1" dirty="0">
                            <a:latin typeface="Cambria Math" panose="02040503050406030204" pitchFamily="18" charset="0"/>
                          </a:rPr>
                          <m:t>h</m:t>
                        </m:r>
                      </m:e>
                      <m:sup>
                        <m:r>
                          <a:rPr lang="en-US" sz="2400" b="0" i="1" dirty="0" smtClean="0">
                            <a:latin typeface="Cambria Math" panose="02040503050406030204" pitchFamily="18" charset="0"/>
                          </a:rPr>
                          <m:t>∗</m:t>
                        </m:r>
                      </m:sup>
                    </m:sSup>
                    <m:r>
                      <a:rPr lang="en-US" sz="2400" i="1" dirty="0">
                        <a:latin typeface="Cambria Math" panose="02040503050406030204" pitchFamily="18" charset="0"/>
                      </a:rPr>
                      <m:t>(</m:t>
                    </m:r>
                    <m:r>
                      <a:rPr lang="en-US" sz="2400" i="1" dirty="0">
                        <a:latin typeface="Cambria Math" panose="02040503050406030204" pitchFamily="18" charset="0"/>
                      </a:rPr>
                      <m:t>𝑛</m:t>
                    </m:r>
                    <m:r>
                      <a:rPr lang="en-US" sz="2400" i="1" dirty="0">
                        <a:latin typeface="Cambria Math" panose="02040503050406030204" pitchFamily="18" charset="0"/>
                      </a:rPr>
                      <m:t>)</m:t>
                    </m:r>
                  </m:oMath>
                </a14:m>
                <a:r>
                  <a:rPr lang="en-US" sz="2400" i="1" dirty="0"/>
                  <a:t>, </a:t>
                </a:r>
                <a:r>
                  <a:rPr lang="en-US" sz="2400" dirty="0"/>
                  <a:t>where </a:t>
                </a:r>
                <a14:m>
                  <m:oMath xmlns:m="http://schemas.openxmlformats.org/officeDocument/2006/math">
                    <m:sSup>
                      <m:sSupPr>
                        <m:ctrlPr>
                          <a:rPr lang="en-US" sz="2400" i="1" dirty="0">
                            <a:latin typeface="Cambria Math" panose="02040503050406030204" pitchFamily="18" charset="0"/>
                            <a:cs typeface="Arial" pitchFamily="34" charset="0"/>
                          </a:rPr>
                        </m:ctrlPr>
                      </m:sSupPr>
                      <m:e>
                        <m:r>
                          <a:rPr lang="en-US" sz="2400" i="1" dirty="0">
                            <a:latin typeface="Cambria Math" panose="02040503050406030204" pitchFamily="18" charset="0"/>
                          </a:rPr>
                          <m:t>h</m:t>
                        </m:r>
                      </m:e>
                      <m:sup>
                        <m:r>
                          <a:rPr lang="en-US" sz="2400" i="1" dirty="0">
                            <a:latin typeface="Cambria Math" panose="02040503050406030204" pitchFamily="18" charset="0"/>
                          </a:rPr>
                          <m:t>∗</m:t>
                        </m:r>
                      </m:sup>
                    </m:sSup>
                    <m:r>
                      <a:rPr lang="en-US" sz="2400" i="1" dirty="0">
                        <a:latin typeface="Cambria Math" panose="02040503050406030204" pitchFamily="18" charset="0"/>
                      </a:rPr>
                      <m:t>(</m:t>
                    </m:r>
                    <m:r>
                      <a:rPr lang="en-US" sz="2400" i="1" dirty="0">
                        <a:latin typeface="Cambria Math" panose="02040503050406030204" pitchFamily="18" charset="0"/>
                      </a:rPr>
                      <m:t>𝑛</m:t>
                    </m:r>
                    <m:r>
                      <a:rPr lang="en-US" sz="2400" i="1" dirty="0">
                        <a:latin typeface="Cambria Math" panose="02040503050406030204" pitchFamily="18" charset="0"/>
                      </a:rPr>
                      <m:t>)</m:t>
                    </m:r>
                  </m:oMath>
                </a14:m>
                <a:r>
                  <a:rPr lang="en-US" sz="2400" dirty="0"/>
                  <a:t> is the true cost to reach the goal state from </a:t>
                </a:r>
                <a14:m>
                  <m:oMath xmlns:m="http://schemas.openxmlformats.org/officeDocument/2006/math">
                    <m:r>
                      <a:rPr lang="en-US" sz="2400" i="1" dirty="0" smtClean="0">
                        <a:latin typeface="Cambria Math" panose="02040503050406030204" pitchFamily="18" charset="0"/>
                      </a:rPr>
                      <m:t>𝑛</m:t>
                    </m:r>
                  </m:oMath>
                </a14:m>
                <a:r>
                  <a:rPr lang="en-US" sz="2400" i="1" dirty="0"/>
                  <a:t>.</a:t>
                </a:r>
                <a:endParaRPr lang="en-US" sz="2400" dirty="0"/>
              </a:p>
              <a:p>
                <a:pPr marL="0" indent="0">
                  <a:buNone/>
                </a:pPr>
                <a:r>
                  <a:rPr lang="en-US" sz="2400" dirty="0"/>
                  <a:t>I.e., an admissible heuristic is a </a:t>
                </a:r>
                <a:r>
                  <a:rPr lang="en-US" sz="2400" b="1" dirty="0">
                    <a:solidFill>
                      <a:srgbClr val="FF0000"/>
                    </a:solidFill>
                  </a:rPr>
                  <a:t>lower bound</a:t>
                </a:r>
                <a:r>
                  <a:rPr lang="en-US" sz="2400" dirty="0"/>
                  <a:t> and never overestimates the true cost to reach the goal.</a:t>
                </a:r>
              </a:p>
              <a:p>
                <a:pPr marL="0" indent="0">
                  <a:buNone/>
                </a:pPr>
                <a:endParaRPr lang="en-US" sz="2400" dirty="0"/>
              </a:p>
              <a:p>
                <a:pPr marL="0" indent="0">
                  <a:buNone/>
                </a:pPr>
                <a:r>
                  <a:rPr lang="en-US" sz="2400" b="1" dirty="0"/>
                  <a:t>Example</a:t>
                </a:r>
                <a:r>
                  <a:rPr lang="en-US" sz="2400" dirty="0"/>
                  <a:t>: Straight line distance never overestimates the actual road distance.</a:t>
                </a:r>
              </a:p>
              <a:p>
                <a:endParaRPr lang="en-US" sz="2400" b="1" dirty="0">
                  <a:solidFill>
                    <a:srgbClr val="CC0099"/>
                  </a:solidFill>
                </a:endParaRPr>
              </a:p>
              <a:p>
                <a:pPr marL="0" indent="0">
                  <a:buNone/>
                </a:pPr>
                <a:r>
                  <a:rPr lang="en-US" sz="2400" b="1" dirty="0">
                    <a:solidFill>
                      <a:srgbClr val="FF0000"/>
                    </a:solidFill>
                  </a:rPr>
                  <a:t>Theorem:</a:t>
                </a:r>
                <a:r>
                  <a:rPr lang="en-US" sz="2400" dirty="0">
                    <a:solidFill>
                      <a:srgbClr val="FF0000"/>
                    </a:solidFill>
                  </a:rPr>
                  <a:t> </a:t>
                </a:r>
                <a:r>
                  <a:rPr lang="en-US" sz="2400" dirty="0"/>
                  <a:t>If </a:t>
                </a:r>
                <a14:m>
                  <m:oMath xmlns:m="http://schemas.openxmlformats.org/officeDocument/2006/math">
                    <m:r>
                      <a:rPr lang="en-US" sz="2400" i="1" dirty="0">
                        <a:latin typeface="Cambria Math" panose="02040503050406030204" pitchFamily="18" charset="0"/>
                        <a:cs typeface="Arial" pitchFamily="34" charset="0"/>
                      </a:rPr>
                      <m:t>h</m:t>
                    </m:r>
                  </m:oMath>
                </a14:m>
                <a:r>
                  <a:rPr lang="en-US" sz="2400" i="1" dirty="0"/>
                  <a:t> </a:t>
                </a:r>
                <a:r>
                  <a:rPr lang="en-US" sz="2400" dirty="0"/>
                  <a:t>is admissible, A</a:t>
                </a:r>
                <a:r>
                  <a:rPr lang="en-US" sz="2400" baseline="30000" dirty="0"/>
                  <a:t>*</a:t>
                </a:r>
                <a:r>
                  <a:rPr lang="en-US" sz="2400" dirty="0"/>
                  <a:t> is optimal.</a:t>
                </a:r>
              </a:p>
              <a:p>
                <a:pPr marL="0" indent="0">
                  <a:buNone/>
                </a:pPr>
                <a:endParaRPr lang="en-US" sz="2400" dirty="0"/>
              </a:p>
            </p:txBody>
          </p:sp>
        </mc:Choice>
        <mc:Fallback xmlns="">
          <p:sp>
            <p:nvSpPr>
              <p:cNvPr id="22531" name="Rectangle 3"/>
              <p:cNvSpPr>
                <a:spLocks noGrp="1" noRot="1" noChangeAspect="1" noMove="1" noResize="1" noEditPoints="1" noAdjustHandles="1" noChangeArrowheads="1" noChangeShapeType="1" noTextEdit="1"/>
              </p:cNvSpPr>
              <p:nvPr>
                <p:ph idx="1"/>
              </p:nvPr>
            </p:nvSpPr>
            <p:spPr>
              <a:blipFill>
                <a:blip r:embed="rId3"/>
                <a:stretch>
                  <a:fillRect l="-1159" t="-1961" r="-1932"/>
                </a:stretch>
              </a:blipFill>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5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531">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53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1" grpId="0" uiExpand="1" build="p"/>
    </p:bldLst>
  </p:timing>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Proof of Optimality of </a:t>
            </a:r>
            <a:br>
              <a:rPr lang="en-US" dirty="0"/>
            </a:br>
            <a:r>
              <a:rPr lang="en-US" dirty="0"/>
              <a:t>A* Search</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66750" y="4794486"/>
                <a:ext cx="7886700" cy="1758713"/>
              </a:xfrm>
            </p:spPr>
            <p:txBody>
              <a:bodyPr>
                <a:normAutofit fontScale="55000" lnSpcReduction="20000"/>
              </a:bodyPr>
              <a:lstStyle/>
              <a:p>
                <a:pPr>
                  <a:lnSpc>
                    <a:spcPct val="120000"/>
                  </a:lnSpc>
                </a:pPr>
                <a:r>
                  <a:rPr lang="en-US" sz="2800" dirty="0"/>
                  <a:t>Suppose A* terminates its search at goal </a:t>
                </a:r>
                <a14:m>
                  <m:oMath xmlns:m="http://schemas.openxmlformats.org/officeDocument/2006/math">
                    <m:sSup>
                      <m:sSupPr>
                        <m:ctrlPr>
                          <a:rPr lang="en-US" sz="2800" b="0" i="1" dirty="0" smtClean="0">
                            <a:latin typeface="Cambria Math" panose="02040503050406030204" pitchFamily="18" charset="0"/>
                          </a:rPr>
                        </m:ctrlPr>
                      </m:sSupPr>
                      <m:e>
                        <m:r>
                          <a:rPr lang="en-US" sz="2800" i="1" dirty="0" smtClean="0">
                            <a:latin typeface="Cambria Math" panose="02040503050406030204" pitchFamily="18" charset="0"/>
                          </a:rPr>
                          <m:t>𝑛</m:t>
                        </m:r>
                      </m:e>
                      <m:sup>
                        <m:r>
                          <a:rPr lang="en-US" sz="2800" b="0" i="1" dirty="0" smtClean="0">
                            <a:latin typeface="Cambria Math" panose="02040503050406030204" pitchFamily="18" charset="0"/>
                          </a:rPr>
                          <m:t>∗</m:t>
                        </m:r>
                      </m:sup>
                    </m:sSup>
                  </m:oMath>
                </a14:m>
                <a:r>
                  <a:rPr lang="en-US" sz="2800" dirty="0"/>
                  <a:t> at a cost of </a:t>
                </a:r>
                <a14:m>
                  <m:oMath xmlns:m="http://schemas.openxmlformats.org/officeDocument/2006/math">
                    <m:sSup>
                      <m:sSupPr>
                        <m:ctrlPr>
                          <a:rPr lang="en-US" sz="2800" i="1" dirty="0">
                            <a:latin typeface="Cambria Math" panose="02040503050406030204" pitchFamily="18" charset="0"/>
                          </a:rPr>
                        </m:ctrlPr>
                      </m:sSupPr>
                      <m:e>
                        <m:r>
                          <a:rPr lang="en-US" sz="2800" i="1" dirty="0">
                            <a:latin typeface="Cambria Math" panose="02040503050406030204" pitchFamily="18" charset="0"/>
                          </a:rPr>
                          <m:t>𝐶</m:t>
                        </m:r>
                      </m:e>
                      <m:sup>
                        <m:r>
                          <a:rPr lang="en-US" sz="2800" i="1" dirty="0">
                            <a:latin typeface="Cambria Math" panose="02040503050406030204" pitchFamily="18" charset="0"/>
                          </a:rPr>
                          <m:t>∗</m:t>
                        </m:r>
                      </m:sup>
                    </m:sSup>
                    <m:r>
                      <a:rPr lang="en-US" sz="2800" b="0" i="1" dirty="0" smtClean="0">
                        <a:latin typeface="Cambria Math" panose="02040503050406030204" pitchFamily="18" charset="0"/>
                      </a:rPr>
                      <m:t>=</m:t>
                    </m:r>
                    <m:r>
                      <a:rPr lang="en-US" sz="2800" b="0" i="1" dirty="0" smtClean="0">
                        <a:latin typeface="Cambria Math" panose="02040503050406030204" pitchFamily="18" charset="0"/>
                      </a:rPr>
                      <m:t>𝑓</m:t>
                    </m:r>
                    <m:d>
                      <m:dPr>
                        <m:ctrlPr>
                          <a:rPr lang="en-US" sz="2800" b="0" i="1" dirty="0" smtClean="0">
                            <a:latin typeface="Cambria Math" panose="02040503050406030204" pitchFamily="18" charset="0"/>
                          </a:rPr>
                        </m:ctrlPr>
                      </m:dPr>
                      <m:e>
                        <m:sSup>
                          <m:sSupPr>
                            <m:ctrlPr>
                              <a:rPr lang="en-US" sz="2800" b="0" i="1" dirty="0" smtClean="0">
                                <a:latin typeface="Cambria Math" panose="02040503050406030204" pitchFamily="18" charset="0"/>
                              </a:rPr>
                            </m:ctrlPr>
                          </m:sSupPr>
                          <m:e>
                            <m:r>
                              <a:rPr lang="en-US" sz="2800" b="0" i="1" dirty="0" smtClean="0">
                                <a:latin typeface="Cambria Math" panose="02040503050406030204" pitchFamily="18" charset="0"/>
                              </a:rPr>
                              <m:t>𝑛</m:t>
                            </m:r>
                          </m:e>
                          <m:sup>
                            <m:r>
                              <a:rPr lang="en-US" sz="2800" b="0" i="1" dirty="0" smtClean="0">
                                <a:latin typeface="Cambria Math" panose="02040503050406030204" pitchFamily="18" charset="0"/>
                              </a:rPr>
                              <m:t>∗</m:t>
                            </m:r>
                          </m:sup>
                        </m:sSup>
                      </m:e>
                    </m:d>
                  </m:oMath>
                </a14:m>
                <a:r>
                  <a:rPr lang="en-US" sz="2800" dirty="0"/>
                  <a:t>.</a:t>
                </a:r>
              </a:p>
              <a:p>
                <a:pPr>
                  <a:lnSpc>
                    <a:spcPct val="120000"/>
                  </a:lnSpc>
                </a:pPr>
                <a:r>
                  <a:rPr lang="en-US" sz="2800" dirty="0"/>
                  <a:t>All unexplored nodes </a:t>
                </a:r>
                <a14:m>
                  <m:oMath xmlns:m="http://schemas.openxmlformats.org/officeDocument/2006/math">
                    <m:r>
                      <a:rPr lang="en-US" sz="2800" i="1" dirty="0" smtClean="0">
                        <a:latin typeface="Cambria Math" panose="02040503050406030204" pitchFamily="18" charset="0"/>
                      </a:rPr>
                      <m:t>𝑛</m:t>
                    </m:r>
                  </m:oMath>
                </a14:m>
                <a:r>
                  <a:rPr lang="en-US" sz="2800" dirty="0"/>
                  <a:t> have </a:t>
                </a:r>
                <a14:m>
                  <m:oMath xmlns:m="http://schemas.openxmlformats.org/officeDocument/2006/math">
                    <m:r>
                      <a:rPr lang="en-US" sz="2800" i="1" dirty="0">
                        <a:latin typeface="Cambria Math" panose="02040503050406030204" pitchFamily="18" charset="0"/>
                      </a:rPr>
                      <m:t>𝑓</m:t>
                    </m:r>
                    <m:d>
                      <m:dPr>
                        <m:ctrlPr>
                          <a:rPr lang="en-US" sz="2800" i="1" dirty="0">
                            <a:latin typeface="Cambria Math" panose="02040503050406030204" pitchFamily="18" charset="0"/>
                          </a:rPr>
                        </m:ctrlPr>
                      </m:dPr>
                      <m:e>
                        <m:r>
                          <a:rPr lang="en-US" sz="2800" i="1" dirty="0">
                            <a:latin typeface="Cambria Math" panose="02040503050406030204" pitchFamily="18" charset="0"/>
                          </a:rPr>
                          <m:t>𝑛</m:t>
                        </m:r>
                      </m:e>
                    </m:d>
                    <m:r>
                      <a:rPr lang="en-US" sz="2800" b="0" i="1" dirty="0" smtClean="0">
                        <a:latin typeface="Cambria Math" panose="02040503050406030204" pitchFamily="18" charset="0"/>
                      </a:rPr>
                      <m:t>≥</m:t>
                    </m:r>
                    <m:r>
                      <a:rPr lang="en-US" sz="2800" i="1" dirty="0">
                        <a:latin typeface="Cambria Math" panose="02040503050406030204" pitchFamily="18" charset="0"/>
                      </a:rPr>
                      <m:t> </m:t>
                    </m:r>
                    <m:r>
                      <a:rPr lang="en-US" sz="2800" i="1" dirty="0">
                        <a:latin typeface="Cambria Math" panose="02040503050406030204" pitchFamily="18" charset="0"/>
                        <a:sym typeface="Symbol"/>
                      </a:rPr>
                      <m:t>𝑓</m:t>
                    </m:r>
                    <m:r>
                      <a:rPr lang="en-US" sz="2800" i="1" dirty="0">
                        <a:latin typeface="Cambria Math" panose="02040503050406030204" pitchFamily="18" charset="0"/>
                        <a:sym typeface="Symbol"/>
                      </a:rPr>
                      <m:t>(</m:t>
                    </m:r>
                    <m:sSup>
                      <m:sSupPr>
                        <m:ctrlPr>
                          <a:rPr lang="en-US" sz="2800" i="1" dirty="0">
                            <a:latin typeface="Cambria Math" panose="02040503050406030204" pitchFamily="18" charset="0"/>
                            <a:sym typeface="Symbol"/>
                          </a:rPr>
                        </m:ctrlPr>
                      </m:sSupPr>
                      <m:e>
                        <m:r>
                          <a:rPr lang="en-US" sz="2800" i="1" dirty="0">
                            <a:latin typeface="Cambria Math" panose="02040503050406030204" pitchFamily="18" charset="0"/>
                            <a:sym typeface="Symbol"/>
                          </a:rPr>
                          <m:t>𝑛</m:t>
                        </m:r>
                      </m:e>
                      <m:sup>
                        <m:r>
                          <a:rPr lang="en-US" sz="2800" i="1" dirty="0">
                            <a:latin typeface="Cambria Math" panose="02040503050406030204" pitchFamily="18" charset="0"/>
                            <a:sym typeface="Symbol"/>
                          </a:rPr>
                          <m:t>∗</m:t>
                        </m:r>
                      </m:sup>
                    </m:sSup>
                    <m:r>
                      <a:rPr lang="en-US" sz="2800" i="1" dirty="0">
                        <a:latin typeface="Cambria Math" panose="02040503050406030204" pitchFamily="18" charset="0"/>
                        <a:sym typeface="Symbol"/>
                      </a:rPr>
                      <m:t>)</m:t>
                    </m:r>
                    <m:r>
                      <a:rPr lang="en-US" sz="2800" i="1" dirty="0">
                        <a:latin typeface="Cambria Math" panose="02040503050406030204" pitchFamily="18" charset="0"/>
                      </a:rPr>
                      <m:t> </m:t>
                    </m:r>
                  </m:oMath>
                </a14:m>
                <a:r>
                  <a:rPr lang="en-US" sz="2800" dirty="0"/>
                  <a:t>or they would have been explored before </a:t>
                </a:r>
                <a14:m>
                  <m:oMath xmlns:m="http://schemas.openxmlformats.org/officeDocument/2006/math">
                    <m:sSup>
                      <m:sSupPr>
                        <m:ctrlPr>
                          <a:rPr lang="en-US" sz="2800" b="0" i="1" smtClean="0">
                            <a:latin typeface="Cambria Math" panose="02040503050406030204" pitchFamily="18" charset="0"/>
                          </a:rPr>
                        </m:ctrlPr>
                      </m:sSupPr>
                      <m:e>
                        <m:r>
                          <a:rPr lang="en-US" sz="2800" b="0" i="1" smtClean="0">
                            <a:latin typeface="Cambria Math" panose="02040503050406030204" pitchFamily="18" charset="0"/>
                          </a:rPr>
                          <m:t>𝑛</m:t>
                        </m:r>
                      </m:e>
                      <m:sup>
                        <m:r>
                          <a:rPr lang="en-US" sz="2800" b="0" i="1" smtClean="0">
                            <a:latin typeface="Cambria Math" panose="02040503050406030204" pitchFamily="18" charset="0"/>
                          </a:rPr>
                          <m:t>∗</m:t>
                        </m:r>
                      </m:sup>
                    </m:sSup>
                    <m:r>
                      <a:rPr lang="en-US" sz="2800" b="0" i="1" smtClean="0">
                        <a:latin typeface="Cambria Math" panose="02040503050406030204" pitchFamily="18" charset="0"/>
                      </a:rPr>
                      <m:t>.</m:t>
                    </m:r>
                  </m:oMath>
                </a14:m>
                <a:endParaRPr lang="en-US" sz="2800" dirty="0"/>
              </a:p>
              <a:p>
                <a:pPr>
                  <a:lnSpc>
                    <a:spcPct val="120000"/>
                  </a:lnSpc>
                </a:pPr>
                <a:r>
                  <a:rPr lang="en-US" sz="2800" dirty="0"/>
                  <a:t>Since </a:t>
                </a:r>
                <a14:m>
                  <m:oMath xmlns:m="http://schemas.openxmlformats.org/officeDocument/2006/math">
                    <m:r>
                      <a:rPr lang="en-US" sz="2800" i="1" dirty="0" smtClean="0">
                        <a:latin typeface="Cambria Math" panose="02040503050406030204" pitchFamily="18" charset="0"/>
                      </a:rPr>
                      <m:t>𝑓</m:t>
                    </m:r>
                    <m:r>
                      <a:rPr lang="en-US" sz="2800" i="1" dirty="0" smtClean="0">
                        <a:latin typeface="Cambria Math" panose="02040503050406030204" pitchFamily="18" charset="0"/>
                      </a:rPr>
                      <m:t>(</m:t>
                    </m:r>
                    <m:r>
                      <a:rPr lang="en-US" sz="2800" i="1" dirty="0" smtClean="0">
                        <a:latin typeface="Cambria Math" panose="02040503050406030204" pitchFamily="18" charset="0"/>
                      </a:rPr>
                      <m:t>𝑛</m:t>
                    </m:r>
                    <m:r>
                      <a:rPr lang="en-US" sz="2800" i="1" dirty="0" smtClean="0">
                        <a:latin typeface="Cambria Math" panose="02040503050406030204" pitchFamily="18" charset="0"/>
                      </a:rPr>
                      <m:t>)</m:t>
                    </m:r>
                  </m:oMath>
                </a14:m>
                <a:r>
                  <a:rPr lang="en-US" sz="2800" dirty="0"/>
                  <a:t> is an </a:t>
                </a:r>
                <a:r>
                  <a:rPr lang="en-US" sz="2800" i="1" dirty="0"/>
                  <a:t>optimistic</a:t>
                </a:r>
                <a:r>
                  <a:rPr lang="en-US" sz="2800" dirty="0"/>
                  <a:t> estimate, it is impossible for </a:t>
                </a:r>
                <a14:m>
                  <m:oMath xmlns:m="http://schemas.openxmlformats.org/officeDocument/2006/math">
                    <m:r>
                      <a:rPr lang="en-US" sz="2800" i="1" dirty="0" smtClean="0">
                        <a:latin typeface="Cambria Math" panose="02040503050406030204" pitchFamily="18" charset="0"/>
                      </a:rPr>
                      <m:t>𝑛</m:t>
                    </m:r>
                  </m:oMath>
                </a14:m>
                <a:r>
                  <a:rPr lang="en-US" sz="2800" dirty="0"/>
                  <a:t> to have a successor goal state </a:t>
                </a:r>
                <a14:m>
                  <m:oMath xmlns:m="http://schemas.openxmlformats.org/officeDocument/2006/math">
                    <m:r>
                      <a:rPr lang="en-US" sz="2800" i="1" dirty="0" smtClean="0">
                        <a:latin typeface="Cambria Math" panose="02040503050406030204" pitchFamily="18" charset="0"/>
                      </a:rPr>
                      <m:t>𝑛</m:t>
                    </m:r>
                    <m:r>
                      <a:rPr lang="en-US" sz="2800" i="1" dirty="0" smtClean="0">
                        <a:latin typeface="Cambria Math" panose="02040503050406030204" pitchFamily="18" charset="0"/>
                      </a:rPr>
                      <m:t>’</m:t>
                    </m:r>
                  </m:oMath>
                </a14:m>
                <a:r>
                  <a:rPr lang="en-US" sz="2800" dirty="0"/>
                  <a:t> with </a:t>
                </a:r>
                <a14:m>
                  <m:oMath xmlns:m="http://schemas.openxmlformats.org/officeDocument/2006/math">
                    <m:r>
                      <a:rPr lang="en-US" sz="2800" b="0" i="1" dirty="0" smtClean="0">
                        <a:latin typeface="Cambria Math" panose="02040503050406030204" pitchFamily="18" charset="0"/>
                      </a:rPr>
                      <m:t>𝐶</m:t>
                    </m:r>
                    <m:r>
                      <a:rPr lang="en-US" sz="2800" b="0" i="1" dirty="0" smtClean="0">
                        <a:latin typeface="Cambria Math" panose="02040503050406030204" pitchFamily="18" charset="0"/>
                      </a:rPr>
                      <m:t>′&lt; </m:t>
                    </m:r>
                    <m:sSup>
                      <m:sSupPr>
                        <m:ctrlPr>
                          <a:rPr lang="en-US" sz="2800" b="0" i="1" dirty="0" smtClean="0">
                            <a:latin typeface="Cambria Math" panose="02040503050406030204" pitchFamily="18" charset="0"/>
                          </a:rPr>
                        </m:ctrlPr>
                      </m:sSupPr>
                      <m:e>
                        <m:r>
                          <a:rPr lang="en-US" sz="2800" i="1" dirty="0" smtClean="0">
                            <a:latin typeface="Cambria Math" panose="02040503050406030204" pitchFamily="18" charset="0"/>
                          </a:rPr>
                          <m:t>𝐶</m:t>
                        </m:r>
                      </m:e>
                      <m:sup>
                        <m:r>
                          <a:rPr lang="en-US" sz="2800" b="0" i="1" dirty="0" smtClean="0">
                            <a:latin typeface="Cambria Math" panose="02040503050406030204" pitchFamily="18" charset="0"/>
                          </a:rPr>
                          <m:t>∗</m:t>
                        </m:r>
                      </m:sup>
                    </m:sSup>
                  </m:oMath>
                </a14:m>
                <a:r>
                  <a:rPr lang="en-US" sz="2800" dirty="0"/>
                  <a:t>.</a:t>
                </a:r>
              </a:p>
              <a:p>
                <a:pPr>
                  <a:lnSpc>
                    <a:spcPct val="120000"/>
                  </a:lnSpc>
                </a:pPr>
                <a:r>
                  <a:rPr lang="en-US" sz="2800" dirty="0"/>
                  <a:t>This proofs that </a:t>
                </a:r>
                <a14:m>
                  <m:oMath xmlns:m="http://schemas.openxmlformats.org/officeDocument/2006/math">
                    <m:sSup>
                      <m:sSupPr>
                        <m:ctrlPr>
                          <a:rPr lang="en-US" sz="2800" i="1" dirty="0">
                            <a:latin typeface="Cambria Math" panose="02040503050406030204" pitchFamily="18" charset="0"/>
                          </a:rPr>
                        </m:ctrlPr>
                      </m:sSupPr>
                      <m:e>
                        <m:r>
                          <a:rPr lang="en-US" sz="2800" i="1" dirty="0">
                            <a:latin typeface="Cambria Math" panose="02040503050406030204" pitchFamily="18" charset="0"/>
                          </a:rPr>
                          <m:t>𝑛</m:t>
                        </m:r>
                      </m:e>
                      <m:sup>
                        <m:r>
                          <a:rPr lang="en-US" sz="2800" i="1" dirty="0">
                            <a:latin typeface="Cambria Math" panose="02040503050406030204" pitchFamily="18" charset="0"/>
                          </a:rPr>
                          <m:t>∗</m:t>
                        </m:r>
                      </m:sup>
                    </m:sSup>
                  </m:oMath>
                </a14:m>
                <a:r>
                  <a:rPr lang="en-US" sz="2800" dirty="0"/>
                  <a:t> must be an optimal solution.</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66750" y="4794486"/>
                <a:ext cx="7886700" cy="1758713"/>
              </a:xfrm>
              <a:blipFill>
                <a:blip r:embed="rId3"/>
                <a:stretch>
                  <a:fillRect l="-232" t="-692"/>
                </a:stretch>
              </a:blipFill>
            </p:spPr>
            <p:txBody>
              <a:bodyPr/>
              <a:lstStyle/>
              <a:p>
                <a:r>
                  <a:rPr lang="en-US">
                    <a:noFill/>
                  </a:rPr>
                  <a:t> </a:t>
                </a:r>
              </a:p>
            </p:txBody>
          </p:sp>
        </mc:Fallback>
      </mc:AlternateContent>
      <p:cxnSp>
        <p:nvCxnSpPr>
          <p:cNvPr id="6" name="Straight Connector 5"/>
          <p:cNvCxnSpPr/>
          <p:nvPr/>
        </p:nvCxnSpPr>
        <p:spPr>
          <a:xfrm rot="10800000" flipV="1">
            <a:off x="2611157" y="1383268"/>
            <a:ext cx="1447800" cy="1295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16200000" flipH="1">
            <a:off x="4058957" y="1383268"/>
            <a:ext cx="1600200" cy="1600200"/>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5582957" y="2907268"/>
            <a:ext cx="228600" cy="2286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600"/>
          </a:p>
        </p:txBody>
      </p:sp>
      <p:sp>
        <p:nvSpPr>
          <p:cNvPr id="10" name="TextBox 9"/>
          <p:cNvSpPr txBox="1"/>
          <p:nvPr/>
        </p:nvSpPr>
        <p:spPr>
          <a:xfrm>
            <a:off x="5257800" y="2743200"/>
            <a:ext cx="290464" cy="338554"/>
          </a:xfrm>
          <a:prstGeom prst="rect">
            <a:avLst/>
          </a:prstGeom>
          <a:noFill/>
        </p:spPr>
        <p:txBody>
          <a:bodyPr wrap="none" rtlCol="0">
            <a:spAutoFit/>
          </a:bodyPr>
          <a:lstStyle/>
          <a:p>
            <a:r>
              <a:rPr lang="en-US" sz="1600" i="1" dirty="0">
                <a:latin typeface="+mn-lt"/>
              </a:rPr>
              <a:t>n</a:t>
            </a:r>
          </a:p>
        </p:txBody>
      </p:sp>
      <p:sp>
        <p:nvSpPr>
          <p:cNvPr id="11" name="Oval 10"/>
          <p:cNvSpPr/>
          <p:nvPr/>
        </p:nvSpPr>
        <p:spPr>
          <a:xfrm>
            <a:off x="2534957" y="2526268"/>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2839757" y="2450068"/>
            <a:ext cx="913648" cy="338554"/>
          </a:xfrm>
          <a:prstGeom prst="rect">
            <a:avLst/>
          </a:prstGeom>
          <a:noFill/>
        </p:spPr>
        <p:txBody>
          <a:bodyPr wrap="none" rtlCol="0">
            <a:spAutoFit/>
          </a:bodyPr>
          <a:lstStyle/>
          <a:p>
            <a:r>
              <a:rPr lang="en-US" sz="1600" i="1" dirty="0">
                <a:latin typeface="+mn-lt"/>
              </a:rPr>
              <a:t>n</a:t>
            </a:r>
            <a:r>
              <a:rPr lang="en-US" sz="1600" dirty="0">
                <a:latin typeface="+mn-lt"/>
              </a:rPr>
              <a:t>* (goal)</a:t>
            </a:r>
          </a:p>
        </p:txBody>
      </p:sp>
      <mc:AlternateContent xmlns:mc="http://schemas.openxmlformats.org/markup-compatibility/2006" xmlns:a14="http://schemas.microsoft.com/office/drawing/2010/main">
        <mc:Choice Requires="a14">
          <p:sp>
            <p:nvSpPr>
              <p:cNvPr id="15" name="Rectangle 14"/>
              <p:cNvSpPr/>
              <p:nvPr/>
            </p:nvSpPr>
            <p:spPr>
              <a:xfrm>
                <a:off x="1455484" y="2806899"/>
                <a:ext cx="2553841" cy="33855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sz="1600" i="1" dirty="0" smtClean="0">
                              <a:latin typeface="Cambria Math" panose="02040503050406030204" pitchFamily="18" charset="0"/>
                            </a:rPr>
                          </m:ctrlPr>
                        </m:sSupPr>
                        <m:e>
                          <m:r>
                            <a:rPr lang="en-US" sz="1600" i="1" dirty="0">
                              <a:latin typeface="Cambria Math" panose="02040503050406030204" pitchFamily="18" charset="0"/>
                            </a:rPr>
                            <m:t>𝐶</m:t>
                          </m:r>
                        </m:e>
                        <m:sup>
                          <m:r>
                            <a:rPr lang="en-US" sz="1600" i="1" dirty="0">
                              <a:latin typeface="Cambria Math" panose="02040503050406030204" pitchFamily="18" charset="0"/>
                            </a:rPr>
                            <m:t>∗</m:t>
                          </m:r>
                        </m:sup>
                      </m:sSup>
                      <m:r>
                        <a:rPr lang="en-US" sz="1600" b="0" i="1" dirty="0" smtClean="0">
                          <a:latin typeface="Cambria Math" panose="02040503050406030204" pitchFamily="18" charset="0"/>
                        </a:rPr>
                        <m:t>=</m:t>
                      </m:r>
                      <m:r>
                        <a:rPr lang="en-US" sz="1600" i="1" dirty="0" smtClean="0">
                          <a:latin typeface="Cambria Math" panose="02040503050406030204" pitchFamily="18" charset="0"/>
                        </a:rPr>
                        <m:t>𝑓</m:t>
                      </m:r>
                      <m:r>
                        <a:rPr lang="en-US" sz="1600" i="1" dirty="0" smtClean="0">
                          <a:latin typeface="Cambria Math" panose="02040503050406030204" pitchFamily="18" charset="0"/>
                        </a:rPr>
                        <m:t>(</m:t>
                      </m:r>
                      <m:sSup>
                        <m:sSupPr>
                          <m:ctrlPr>
                            <a:rPr lang="en-US" sz="1600" b="0" i="1" dirty="0" smtClean="0">
                              <a:latin typeface="Cambria Math" panose="02040503050406030204" pitchFamily="18" charset="0"/>
                            </a:rPr>
                          </m:ctrlPr>
                        </m:sSupPr>
                        <m:e>
                          <m:r>
                            <a:rPr lang="en-US" sz="1600" i="1" dirty="0" smtClean="0">
                              <a:latin typeface="Cambria Math" panose="02040503050406030204" pitchFamily="18" charset="0"/>
                            </a:rPr>
                            <m:t>𝑛</m:t>
                          </m:r>
                        </m:e>
                        <m:sup>
                          <m:r>
                            <a:rPr lang="en-US" sz="1600" b="0" i="1" dirty="0" smtClean="0">
                              <a:latin typeface="Cambria Math" panose="02040503050406030204" pitchFamily="18" charset="0"/>
                            </a:rPr>
                            <m:t>∗</m:t>
                          </m:r>
                        </m:sup>
                      </m:sSup>
                      <m:r>
                        <a:rPr lang="en-US" sz="1600" i="1" dirty="0" smtClean="0">
                          <a:latin typeface="Cambria Math" panose="02040503050406030204" pitchFamily="18" charset="0"/>
                        </a:rPr>
                        <m:t>) = </m:t>
                      </m:r>
                      <m:r>
                        <a:rPr lang="en-US" sz="1600" i="1" dirty="0" smtClean="0">
                          <a:latin typeface="Cambria Math" panose="02040503050406030204" pitchFamily="18" charset="0"/>
                        </a:rPr>
                        <m:t>𝑔</m:t>
                      </m:r>
                      <m:r>
                        <a:rPr lang="en-US" sz="1600" i="1" dirty="0" smtClean="0">
                          <a:latin typeface="Cambria Math" panose="02040503050406030204" pitchFamily="18" charset="0"/>
                        </a:rPr>
                        <m:t>(</m:t>
                      </m:r>
                      <m:sSup>
                        <m:sSupPr>
                          <m:ctrlPr>
                            <a:rPr lang="en-US" sz="1600" b="0" i="1" dirty="0" smtClean="0">
                              <a:latin typeface="Cambria Math" panose="02040503050406030204" pitchFamily="18" charset="0"/>
                            </a:rPr>
                          </m:ctrlPr>
                        </m:sSupPr>
                        <m:e>
                          <m:r>
                            <a:rPr lang="en-US" sz="1600" b="0" i="1" dirty="0" smtClean="0">
                              <a:latin typeface="Cambria Math" panose="02040503050406030204" pitchFamily="18" charset="0"/>
                            </a:rPr>
                            <m:t>𝑛</m:t>
                          </m:r>
                        </m:e>
                        <m:sup>
                          <m:r>
                            <a:rPr lang="en-US" sz="1600" b="0" i="1" dirty="0" smtClean="0">
                              <a:latin typeface="Cambria Math" panose="02040503050406030204" pitchFamily="18" charset="0"/>
                            </a:rPr>
                            <m:t>∗</m:t>
                          </m:r>
                        </m:sup>
                      </m:sSup>
                      <m:r>
                        <a:rPr lang="en-US" sz="1600" i="1" dirty="0" smtClean="0">
                          <a:latin typeface="Cambria Math" panose="02040503050406030204" pitchFamily="18" charset="0"/>
                        </a:rPr>
                        <m:t>) + 0 </m:t>
                      </m:r>
                    </m:oMath>
                  </m:oMathPara>
                </a14:m>
                <a:endParaRPr lang="en-US" sz="1600" dirty="0"/>
              </a:p>
            </p:txBody>
          </p:sp>
        </mc:Choice>
        <mc:Fallback xmlns="">
          <p:sp>
            <p:nvSpPr>
              <p:cNvPr id="15" name="Rectangle 14"/>
              <p:cNvSpPr>
                <a:spLocks noRot="1" noChangeAspect="1" noMove="1" noResize="1" noEditPoints="1" noAdjustHandles="1" noChangeArrowheads="1" noChangeShapeType="1" noTextEdit="1"/>
              </p:cNvSpPr>
              <p:nvPr/>
            </p:nvSpPr>
            <p:spPr>
              <a:xfrm>
                <a:off x="1455484" y="2806899"/>
                <a:ext cx="2553841" cy="338554"/>
              </a:xfrm>
              <a:prstGeom prst="rect">
                <a:avLst/>
              </a:prstGeom>
              <a:blipFill>
                <a:blip r:embed="rId4"/>
                <a:stretch>
                  <a:fillRect b="-89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p:cNvSpPr/>
              <p:nvPr/>
            </p:nvSpPr>
            <p:spPr>
              <a:xfrm>
                <a:off x="5905796" y="2894699"/>
                <a:ext cx="1577034" cy="33855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𝑓</m:t>
                      </m:r>
                      <m:d>
                        <m:dPr>
                          <m:ctrlPr>
                            <a:rPr lang="en-US" sz="1600" i="1" dirty="0" smtClean="0">
                              <a:latin typeface="Cambria Math" panose="02040503050406030204" pitchFamily="18" charset="0"/>
                            </a:rPr>
                          </m:ctrlPr>
                        </m:dPr>
                        <m:e>
                          <m:r>
                            <a:rPr lang="en-US" sz="1600" i="1" dirty="0" smtClean="0">
                              <a:latin typeface="Cambria Math" panose="02040503050406030204" pitchFamily="18" charset="0"/>
                            </a:rPr>
                            <m:t>𝑛</m:t>
                          </m:r>
                        </m:e>
                      </m:d>
                      <m:r>
                        <a:rPr lang="en-US" sz="1600" b="0" i="1" dirty="0" smtClean="0">
                          <a:latin typeface="Cambria Math" panose="02040503050406030204" pitchFamily="18" charset="0"/>
                        </a:rPr>
                        <m:t>≥</m:t>
                      </m:r>
                      <m:r>
                        <a:rPr lang="en-US" sz="1600" i="1" dirty="0" smtClean="0">
                          <a:latin typeface="Cambria Math" panose="02040503050406030204" pitchFamily="18" charset="0"/>
                        </a:rPr>
                        <m:t>  </m:t>
                      </m:r>
                      <m:r>
                        <a:rPr lang="en-US" sz="1600" b="0" i="1" dirty="0" smtClean="0">
                          <a:latin typeface="Cambria Math" panose="02040503050406030204" pitchFamily="18" charset="0"/>
                          <a:sym typeface="Symbol"/>
                        </a:rPr>
                        <m:t>𝑓</m:t>
                      </m:r>
                      <m:r>
                        <a:rPr lang="en-US" sz="1600" b="0" i="1" dirty="0" smtClean="0">
                          <a:latin typeface="Cambria Math" panose="02040503050406030204" pitchFamily="18" charset="0"/>
                          <a:sym typeface="Symbol"/>
                        </a:rPr>
                        <m:t>(</m:t>
                      </m:r>
                      <m:sSup>
                        <m:sSupPr>
                          <m:ctrlPr>
                            <a:rPr lang="en-US" sz="1600" b="0" i="1" dirty="0" smtClean="0">
                              <a:latin typeface="Cambria Math" panose="02040503050406030204" pitchFamily="18" charset="0"/>
                              <a:sym typeface="Symbol"/>
                            </a:rPr>
                          </m:ctrlPr>
                        </m:sSupPr>
                        <m:e>
                          <m:r>
                            <a:rPr lang="en-US" sz="1600" b="0" i="1" dirty="0" smtClean="0">
                              <a:latin typeface="Cambria Math" panose="02040503050406030204" pitchFamily="18" charset="0"/>
                              <a:sym typeface="Symbol"/>
                            </a:rPr>
                            <m:t>𝑛</m:t>
                          </m:r>
                        </m:e>
                        <m:sup>
                          <m:r>
                            <a:rPr lang="en-US" sz="1600" b="0" i="1" dirty="0" smtClean="0">
                              <a:latin typeface="Cambria Math" panose="02040503050406030204" pitchFamily="18" charset="0"/>
                              <a:sym typeface="Symbol"/>
                            </a:rPr>
                            <m:t>∗</m:t>
                          </m:r>
                        </m:sup>
                      </m:sSup>
                      <m:r>
                        <a:rPr lang="en-US" sz="1600" b="0" i="1" dirty="0" smtClean="0">
                          <a:latin typeface="Cambria Math" panose="02040503050406030204" pitchFamily="18" charset="0"/>
                          <a:sym typeface="Symbol"/>
                        </a:rPr>
                        <m:t>)</m:t>
                      </m:r>
                      <m:r>
                        <a:rPr lang="en-US" sz="1600" i="1" dirty="0">
                          <a:latin typeface="Cambria Math" panose="02040503050406030204" pitchFamily="18" charset="0"/>
                        </a:rPr>
                        <m:t> </m:t>
                      </m:r>
                    </m:oMath>
                  </m:oMathPara>
                </a14:m>
                <a:endParaRPr lang="en-US" sz="1600" dirty="0"/>
              </a:p>
            </p:txBody>
          </p:sp>
        </mc:Choice>
        <mc:Fallback xmlns="">
          <p:sp>
            <p:nvSpPr>
              <p:cNvPr id="16" name="Rectangle 15"/>
              <p:cNvSpPr>
                <a:spLocks noRot="1" noChangeAspect="1" noMove="1" noResize="1" noEditPoints="1" noAdjustHandles="1" noChangeArrowheads="1" noChangeShapeType="1" noTextEdit="1"/>
              </p:cNvSpPr>
              <p:nvPr/>
            </p:nvSpPr>
            <p:spPr>
              <a:xfrm>
                <a:off x="5905796" y="2894699"/>
                <a:ext cx="1577034" cy="338554"/>
              </a:xfrm>
              <a:prstGeom prst="rect">
                <a:avLst/>
              </a:prstGeom>
              <a:blipFill>
                <a:blip r:embed="rId5"/>
                <a:stretch>
                  <a:fillRect b="-10909"/>
                </a:stretch>
              </a:blipFill>
            </p:spPr>
            <p:txBody>
              <a:bodyPr/>
              <a:lstStyle/>
              <a:p>
                <a:r>
                  <a:rPr lang="en-US">
                    <a:noFill/>
                  </a:rPr>
                  <a:t> </a:t>
                </a:r>
              </a:p>
            </p:txBody>
          </p:sp>
        </mc:Fallback>
      </mc:AlternateContent>
      <p:cxnSp>
        <p:nvCxnSpPr>
          <p:cNvPr id="18" name="Straight Connector 17"/>
          <p:cNvCxnSpPr>
            <a:stCxn id="9" idx="5"/>
          </p:cNvCxnSpPr>
          <p:nvPr/>
        </p:nvCxnSpPr>
        <p:spPr>
          <a:xfrm rot="16200000" flipH="1">
            <a:off x="5778079" y="3102390"/>
            <a:ext cx="643078" cy="64307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 name="Oval 19"/>
          <p:cNvSpPr/>
          <p:nvPr/>
        </p:nvSpPr>
        <p:spPr>
          <a:xfrm>
            <a:off x="6344957" y="3669268"/>
            <a:ext cx="228600" cy="2286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600"/>
          </a:p>
        </p:txBody>
      </p:sp>
      <p:sp>
        <p:nvSpPr>
          <p:cNvPr id="21" name="TextBox 20"/>
          <p:cNvSpPr txBox="1"/>
          <p:nvPr/>
        </p:nvSpPr>
        <p:spPr>
          <a:xfrm>
            <a:off x="4983660" y="3623445"/>
            <a:ext cx="1372492" cy="338554"/>
          </a:xfrm>
          <a:prstGeom prst="rect">
            <a:avLst/>
          </a:prstGeom>
          <a:noFill/>
        </p:spPr>
        <p:txBody>
          <a:bodyPr wrap="none" rtlCol="0">
            <a:spAutoFit/>
          </a:bodyPr>
          <a:lstStyle/>
          <a:p>
            <a:r>
              <a:rPr lang="en-US" sz="1600" i="1" dirty="0">
                <a:latin typeface="+mn-lt"/>
              </a:rPr>
              <a:t>n’ (other goal)</a:t>
            </a:r>
            <a:endParaRPr lang="en-US" sz="1600" dirty="0">
              <a:latin typeface="+mn-lt"/>
            </a:endParaRPr>
          </a:p>
        </p:txBody>
      </p:sp>
      <mc:AlternateContent xmlns:mc="http://schemas.openxmlformats.org/markup-compatibility/2006" xmlns:a14="http://schemas.microsoft.com/office/drawing/2010/main">
        <mc:Choice Requires="a14">
          <p:sp>
            <p:nvSpPr>
              <p:cNvPr id="23" name="Rectangle 22"/>
              <p:cNvSpPr/>
              <p:nvPr/>
            </p:nvSpPr>
            <p:spPr>
              <a:xfrm>
                <a:off x="5403032" y="3979804"/>
                <a:ext cx="2932726" cy="33855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𝑔</m:t>
                      </m:r>
                      <m:d>
                        <m:dPr>
                          <m:ctrlPr>
                            <a:rPr lang="en-US" sz="1600" i="1" dirty="0" smtClean="0">
                              <a:latin typeface="Cambria Math" panose="02040503050406030204" pitchFamily="18" charset="0"/>
                            </a:rPr>
                          </m:ctrlPr>
                        </m:dPr>
                        <m:e>
                          <m:sSup>
                            <m:sSupPr>
                              <m:ctrlPr>
                                <a:rPr lang="en-US" sz="1600" i="1" dirty="0" smtClean="0">
                                  <a:latin typeface="Cambria Math" panose="02040503050406030204" pitchFamily="18" charset="0"/>
                                </a:rPr>
                              </m:ctrlPr>
                            </m:sSupPr>
                            <m:e>
                              <m:r>
                                <a:rPr lang="en-US" sz="1600" i="1" dirty="0" smtClean="0">
                                  <a:latin typeface="Cambria Math" panose="02040503050406030204" pitchFamily="18" charset="0"/>
                                </a:rPr>
                                <m:t>𝑛</m:t>
                              </m:r>
                            </m:e>
                            <m:sup>
                              <m:r>
                                <a:rPr lang="en-US" sz="1600" i="1" dirty="0" smtClean="0">
                                  <a:latin typeface="Cambria Math" panose="02040503050406030204" pitchFamily="18" charset="0"/>
                                </a:rPr>
                                <m:t>′</m:t>
                              </m:r>
                            </m:sup>
                          </m:sSup>
                        </m:e>
                      </m:d>
                      <m:r>
                        <a:rPr lang="en-US" sz="1600" b="0" i="1" dirty="0" smtClean="0">
                          <a:latin typeface="Cambria Math" panose="02040503050406030204" pitchFamily="18" charset="0"/>
                        </a:rPr>
                        <m:t>≥ </m:t>
                      </m:r>
                      <m:r>
                        <a:rPr lang="en-US" sz="1600" i="1" dirty="0" smtClean="0">
                          <a:latin typeface="Cambria Math" panose="02040503050406030204" pitchFamily="18" charset="0"/>
                        </a:rPr>
                        <m:t> </m:t>
                      </m:r>
                      <m:r>
                        <a:rPr lang="en-US" sz="1600" i="1" dirty="0">
                          <a:latin typeface="Cambria Math" panose="02040503050406030204" pitchFamily="18" charset="0"/>
                        </a:rPr>
                        <m:t>𝑓</m:t>
                      </m:r>
                      <m:d>
                        <m:dPr>
                          <m:ctrlPr>
                            <a:rPr lang="en-US" sz="1600" i="1" dirty="0">
                              <a:latin typeface="Cambria Math" panose="02040503050406030204" pitchFamily="18" charset="0"/>
                            </a:rPr>
                          </m:ctrlPr>
                        </m:dPr>
                        <m:e>
                          <m:r>
                            <a:rPr lang="en-US" sz="1600" i="1" dirty="0">
                              <a:latin typeface="Cambria Math" panose="02040503050406030204" pitchFamily="18" charset="0"/>
                            </a:rPr>
                            <m:t>𝑛</m:t>
                          </m:r>
                        </m:e>
                      </m:d>
                      <m:r>
                        <a:rPr lang="en-US" sz="1600" i="1" dirty="0">
                          <a:latin typeface="Cambria Math" panose="02040503050406030204" pitchFamily="18" charset="0"/>
                          <a:ea typeface="Cambria Math" panose="02040503050406030204" pitchFamily="18" charset="0"/>
                        </a:rPr>
                        <m:t>⟺</m:t>
                      </m:r>
                      <m:r>
                        <a:rPr lang="en-US" sz="1600" i="1" dirty="0">
                          <a:latin typeface="Cambria Math" panose="02040503050406030204" pitchFamily="18" charset="0"/>
                        </a:rPr>
                        <m:t>𝑔</m:t>
                      </m:r>
                      <m:d>
                        <m:dPr>
                          <m:ctrlPr>
                            <a:rPr lang="en-US" sz="1600" i="1" dirty="0">
                              <a:latin typeface="Cambria Math" panose="02040503050406030204" pitchFamily="18" charset="0"/>
                            </a:rPr>
                          </m:ctrlPr>
                        </m:dPr>
                        <m:e>
                          <m:sSup>
                            <m:sSupPr>
                              <m:ctrlPr>
                                <a:rPr lang="en-US" sz="1600" i="1" dirty="0">
                                  <a:latin typeface="Cambria Math" panose="02040503050406030204" pitchFamily="18" charset="0"/>
                                </a:rPr>
                              </m:ctrlPr>
                            </m:sSupPr>
                            <m:e>
                              <m:r>
                                <a:rPr lang="en-US" sz="1600" i="1" dirty="0">
                                  <a:latin typeface="Cambria Math" panose="02040503050406030204" pitchFamily="18" charset="0"/>
                                </a:rPr>
                                <m:t>𝑛</m:t>
                              </m:r>
                            </m:e>
                            <m:sup>
                              <m:r>
                                <a:rPr lang="en-US" sz="1600" i="1" dirty="0">
                                  <a:latin typeface="Cambria Math" panose="02040503050406030204" pitchFamily="18" charset="0"/>
                                </a:rPr>
                                <m:t>′</m:t>
                              </m:r>
                            </m:sup>
                          </m:sSup>
                        </m:e>
                      </m:d>
                      <m:r>
                        <a:rPr lang="en-US" sz="1600" b="0" i="1" dirty="0" smtClean="0">
                          <a:latin typeface="Cambria Math" panose="02040503050406030204" pitchFamily="18" charset="0"/>
                        </a:rPr>
                        <m:t>≥</m:t>
                      </m:r>
                      <m:r>
                        <a:rPr lang="en-US" sz="1600" i="1" dirty="0">
                          <a:latin typeface="Cambria Math" panose="02040503050406030204" pitchFamily="18" charset="0"/>
                        </a:rPr>
                        <m:t> </m:t>
                      </m:r>
                      <m:sSup>
                        <m:sSupPr>
                          <m:ctrlPr>
                            <a:rPr lang="en-US" sz="1600" b="0" i="1" dirty="0" smtClean="0">
                              <a:latin typeface="Cambria Math" panose="02040503050406030204" pitchFamily="18" charset="0"/>
                              <a:sym typeface="Symbol"/>
                            </a:rPr>
                          </m:ctrlPr>
                        </m:sSupPr>
                        <m:e>
                          <m:r>
                            <a:rPr lang="en-US" sz="1600" i="1" dirty="0">
                              <a:latin typeface="Cambria Math" panose="02040503050406030204" pitchFamily="18" charset="0"/>
                            </a:rPr>
                            <m:t>𝐶</m:t>
                          </m:r>
                        </m:e>
                        <m:sup>
                          <m:r>
                            <a:rPr lang="en-US" sz="1600" b="0" i="1" dirty="0" smtClean="0">
                              <a:latin typeface="Cambria Math" panose="02040503050406030204" pitchFamily="18" charset="0"/>
                            </a:rPr>
                            <m:t>∗</m:t>
                          </m:r>
                        </m:sup>
                      </m:sSup>
                      <m:r>
                        <a:rPr lang="en-US" sz="1600" i="1" dirty="0">
                          <a:latin typeface="Cambria Math" panose="02040503050406030204" pitchFamily="18" charset="0"/>
                        </a:rPr>
                        <m:t> </m:t>
                      </m:r>
                    </m:oMath>
                  </m:oMathPara>
                </a14:m>
                <a:endParaRPr lang="en-US" sz="1600" dirty="0"/>
              </a:p>
            </p:txBody>
          </p:sp>
        </mc:Choice>
        <mc:Fallback xmlns="">
          <p:sp>
            <p:nvSpPr>
              <p:cNvPr id="23" name="Rectangle 22"/>
              <p:cNvSpPr>
                <a:spLocks noRot="1" noChangeAspect="1" noMove="1" noResize="1" noEditPoints="1" noAdjustHandles="1" noChangeArrowheads="1" noChangeShapeType="1" noTextEdit="1"/>
              </p:cNvSpPr>
              <p:nvPr/>
            </p:nvSpPr>
            <p:spPr>
              <a:xfrm>
                <a:off x="5403032" y="3979804"/>
                <a:ext cx="2932726" cy="338554"/>
              </a:xfrm>
              <a:prstGeom prst="rect">
                <a:avLst/>
              </a:prstGeom>
              <a:blipFill>
                <a:blip r:embed="rId6"/>
                <a:stretch>
                  <a:fillRect b="-1090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Rectangle 16">
                <a:extLst>
                  <a:ext uri="{FF2B5EF4-FFF2-40B4-BE49-F238E27FC236}">
                    <a16:creationId xmlns:a16="http://schemas.microsoft.com/office/drawing/2014/main" id="{356A35BE-A8E7-45DA-8EFF-A8AA655CE1F8}"/>
                  </a:ext>
                </a:extLst>
              </p:cNvPr>
              <p:cNvSpPr/>
              <p:nvPr/>
            </p:nvSpPr>
            <p:spPr>
              <a:xfrm>
                <a:off x="6252545" y="843241"/>
                <a:ext cx="1914114"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400" i="1" dirty="0" smtClean="0">
                          <a:latin typeface="Cambria Math" panose="02040503050406030204" pitchFamily="18" charset="0"/>
                        </a:rPr>
                        <m:t>𝑓</m:t>
                      </m:r>
                      <m:r>
                        <a:rPr lang="en-US" sz="1400" i="1" dirty="0" smtClean="0">
                          <a:latin typeface="Cambria Math" panose="02040503050406030204" pitchFamily="18" charset="0"/>
                        </a:rPr>
                        <m:t>(</m:t>
                      </m:r>
                      <m:r>
                        <a:rPr lang="en-US" sz="1400" i="1" dirty="0" smtClean="0">
                          <a:latin typeface="Cambria Math" panose="02040503050406030204" pitchFamily="18" charset="0"/>
                        </a:rPr>
                        <m:t>𝑛</m:t>
                      </m:r>
                      <m:r>
                        <a:rPr lang="en-US" sz="1400" i="1" dirty="0" smtClean="0">
                          <a:latin typeface="Cambria Math" panose="02040503050406030204" pitchFamily="18" charset="0"/>
                        </a:rPr>
                        <m:t>) = </m:t>
                      </m:r>
                      <m:r>
                        <a:rPr lang="en-US" sz="1400" i="1" dirty="0" smtClean="0">
                          <a:latin typeface="Cambria Math" panose="02040503050406030204" pitchFamily="18" charset="0"/>
                        </a:rPr>
                        <m:t>𝑔</m:t>
                      </m:r>
                      <m:r>
                        <a:rPr lang="en-US" sz="1400" i="1" dirty="0" smtClean="0">
                          <a:latin typeface="Cambria Math" panose="02040503050406030204" pitchFamily="18" charset="0"/>
                        </a:rPr>
                        <m:t>(</m:t>
                      </m:r>
                      <m:r>
                        <a:rPr lang="en-US" sz="1400" i="1" dirty="0" smtClean="0">
                          <a:latin typeface="Cambria Math" panose="02040503050406030204" pitchFamily="18" charset="0"/>
                        </a:rPr>
                        <m:t>𝑛</m:t>
                      </m:r>
                      <m:r>
                        <a:rPr lang="en-US" sz="1400" i="1" dirty="0" smtClean="0">
                          <a:latin typeface="Cambria Math" panose="02040503050406030204" pitchFamily="18" charset="0"/>
                        </a:rPr>
                        <m:t>) + </m:t>
                      </m:r>
                      <m:r>
                        <a:rPr lang="en-US" sz="1400" i="1" dirty="0" smtClean="0">
                          <a:latin typeface="Cambria Math" panose="02040503050406030204" pitchFamily="18" charset="0"/>
                        </a:rPr>
                        <m:t>h</m:t>
                      </m:r>
                      <m:r>
                        <a:rPr lang="en-US" sz="1400" i="1" dirty="0" smtClean="0">
                          <a:latin typeface="Cambria Math" panose="02040503050406030204" pitchFamily="18" charset="0"/>
                        </a:rPr>
                        <m:t>(</m:t>
                      </m:r>
                      <m:r>
                        <a:rPr lang="en-US" sz="1400" i="1" dirty="0" smtClean="0">
                          <a:latin typeface="Cambria Math" panose="02040503050406030204" pitchFamily="18" charset="0"/>
                        </a:rPr>
                        <m:t>𝑛</m:t>
                      </m:r>
                      <m:r>
                        <a:rPr lang="en-US" sz="1400" i="1" dirty="0" smtClean="0">
                          <a:latin typeface="Cambria Math" panose="02040503050406030204" pitchFamily="18" charset="0"/>
                        </a:rPr>
                        <m:t>)</m:t>
                      </m:r>
                    </m:oMath>
                  </m:oMathPara>
                </a14:m>
                <a:endParaRPr lang="en-US" sz="1400" dirty="0"/>
              </a:p>
            </p:txBody>
          </p:sp>
        </mc:Choice>
        <mc:Fallback xmlns="">
          <p:sp>
            <p:nvSpPr>
              <p:cNvPr id="17" name="Rectangle 16">
                <a:extLst>
                  <a:ext uri="{FF2B5EF4-FFF2-40B4-BE49-F238E27FC236}">
                    <a16:creationId xmlns:a16="http://schemas.microsoft.com/office/drawing/2014/main" id="{356A35BE-A8E7-45DA-8EFF-A8AA655CE1F8}"/>
                  </a:ext>
                </a:extLst>
              </p:cNvPr>
              <p:cNvSpPr>
                <a:spLocks noRot="1" noChangeAspect="1" noMove="1" noResize="1" noEditPoints="1" noAdjustHandles="1" noChangeArrowheads="1" noChangeShapeType="1" noTextEdit="1"/>
              </p:cNvSpPr>
              <p:nvPr/>
            </p:nvSpPr>
            <p:spPr>
              <a:xfrm>
                <a:off x="6252545" y="843241"/>
                <a:ext cx="1914114" cy="307777"/>
              </a:xfrm>
              <a:prstGeom prst="rect">
                <a:avLst/>
              </a:prstGeom>
              <a:blipFill>
                <a:blip r:embed="rId7"/>
                <a:stretch>
                  <a:fillRect b="-588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A7159086-AB07-4054-9B2F-7B26EEA586BE}"/>
                  </a:ext>
                </a:extLst>
              </p:cNvPr>
              <p:cNvSpPr txBox="1"/>
              <p:nvPr/>
            </p:nvSpPr>
            <p:spPr>
              <a:xfrm>
                <a:off x="5798721" y="1185494"/>
                <a:ext cx="2596550" cy="30777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400" i="1" dirty="0" smtClean="0">
                          <a:latin typeface="Cambria Math" panose="02040503050406030204" pitchFamily="18" charset="0"/>
                        </a:rPr>
                        <m:t>𝑓</m:t>
                      </m:r>
                      <m:r>
                        <a:rPr lang="en-US" sz="1400" i="1" dirty="0" smtClean="0">
                          <a:latin typeface="Cambria Math" panose="02040503050406030204" pitchFamily="18" charset="0"/>
                        </a:rPr>
                        <m:t>(</m:t>
                      </m:r>
                      <m:sSup>
                        <m:sSupPr>
                          <m:ctrlPr>
                            <a:rPr lang="en-US" sz="1400" b="0" i="1" dirty="0" smtClean="0">
                              <a:latin typeface="Cambria Math" panose="02040503050406030204" pitchFamily="18" charset="0"/>
                            </a:rPr>
                          </m:ctrlPr>
                        </m:sSupPr>
                        <m:e>
                          <m:r>
                            <a:rPr lang="en-US" sz="1400" i="1" dirty="0" smtClean="0">
                              <a:latin typeface="Cambria Math" panose="02040503050406030204" pitchFamily="18" charset="0"/>
                            </a:rPr>
                            <m:t>𝑛</m:t>
                          </m:r>
                        </m:e>
                        <m:sup>
                          <m:r>
                            <a:rPr lang="en-US" sz="1400" b="0" i="1" dirty="0" smtClean="0">
                              <a:latin typeface="Cambria Math" panose="02040503050406030204" pitchFamily="18" charset="0"/>
                            </a:rPr>
                            <m:t>∗</m:t>
                          </m:r>
                        </m:sup>
                      </m:sSup>
                      <m:r>
                        <a:rPr lang="en-US" sz="1400" i="1" dirty="0" smtClean="0">
                          <a:latin typeface="Cambria Math" panose="02040503050406030204" pitchFamily="18" charset="0"/>
                        </a:rPr>
                        <m:t>) = </m:t>
                      </m:r>
                      <m:r>
                        <a:rPr lang="en-US" sz="1400" i="1" dirty="0" smtClean="0">
                          <a:latin typeface="Cambria Math" panose="02040503050406030204" pitchFamily="18" charset="0"/>
                        </a:rPr>
                        <m:t>𝑔</m:t>
                      </m:r>
                      <m:r>
                        <a:rPr lang="en-US" sz="1400" i="1" dirty="0" smtClean="0">
                          <a:latin typeface="Cambria Math" panose="02040503050406030204" pitchFamily="18" charset="0"/>
                        </a:rPr>
                        <m:t>(</m:t>
                      </m:r>
                      <m:r>
                        <a:rPr lang="en-US" sz="1400" i="1" dirty="0" smtClean="0">
                          <a:latin typeface="Cambria Math" panose="02040503050406030204" pitchFamily="18" charset="0"/>
                        </a:rPr>
                        <m:t>𝑛</m:t>
                      </m:r>
                      <m:r>
                        <a:rPr lang="en-US" sz="1400" i="1" dirty="0" smtClean="0">
                          <a:latin typeface="Cambria Math" panose="02040503050406030204" pitchFamily="18" charset="0"/>
                        </a:rPr>
                        <m:t>) +0</m:t>
                      </m:r>
                    </m:oMath>
                  </m:oMathPara>
                </a14:m>
                <a:endParaRPr lang="en-US" sz="1400" dirty="0"/>
              </a:p>
            </p:txBody>
          </p:sp>
        </mc:Choice>
        <mc:Fallback xmlns="">
          <p:sp>
            <p:nvSpPr>
              <p:cNvPr id="19" name="TextBox 18">
                <a:extLst>
                  <a:ext uri="{FF2B5EF4-FFF2-40B4-BE49-F238E27FC236}">
                    <a16:creationId xmlns:a16="http://schemas.microsoft.com/office/drawing/2014/main" id="{A7159086-AB07-4054-9B2F-7B26EEA586BE}"/>
                  </a:ext>
                </a:extLst>
              </p:cNvPr>
              <p:cNvSpPr txBox="1">
                <a:spLocks noRot="1" noChangeAspect="1" noMove="1" noResize="1" noEditPoints="1" noAdjustHandles="1" noChangeArrowheads="1" noChangeShapeType="1" noTextEdit="1"/>
              </p:cNvSpPr>
              <p:nvPr/>
            </p:nvSpPr>
            <p:spPr>
              <a:xfrm>
                <a:off x="5798721" y="1185494"/>
                <a:ext cx="2596550" cy="307777"/>
              </a:xfrm>
              <a:prstGeom prst="rect">
                <a:avLst/>
              </a:prstGeom>
              <a:blipFill>
                <a:blip r:embed="rId8"/>
                <a:stretch>
                  <a:fillRect b="-5882"/>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C16A10A8-775A-418B-846A-46FB9DACAB82}"/>
              </a:ext>
            </a:extLst>
          </p:cNvPr>
          <p:cNvSpPr txBox="1"/>
          <p:nvPr/>
        </p:nvSpPr>
        <p:spPr>
          <a:xfrm>
            <a:off x="5118949" y="1176552"/>
            <a:ext cx="1287340" cy="307777"/>
          </a:xfrm>
          <a:prstGeom prst="rect">
            <a:avLst/>
          </a:prstGeom>
          <a:noFill/>
        </p:spPr>
        <p:txBody>
          <a:bodyPr wrap="none" rtlCol="0">
            <a:spAutoFit/>
          </a:bodyPr>
          <a:lstStyle/>
          <a:p>
            <a:r>
              <a:rPr lang="en-US" sz="1400" dirty="0"/>
              <a:t>For goal states:</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CAFA438-DB26-49E6-9AB9-C615E5BB9BDA}"/>
                  </a:ext>
                </a:extLst>
              </p:cNvPr>
              <p:cNvSpPr txBox="1"/>
              <p:nvPr/>
            </p:nvSpPr>
            <p:spPr>
              <a:xfrm>
                <a:off x="5924139" y="2556344"/>
                <a:ext cx="2517420" cy="338554"/>
              </a:xfrm>
              <a:prstGeom prst="rect">
                <a:avLst/>
              </a:prstGeom>
              <a:noFill/>
            </p:spPr>
            <p:txBody>
              <a:bodyPr wrap="none" rtlCol="0">
                <a:spAutoFit/>
              </a:bodyPr>
              <a:lstStyle/>
              <a:p>
                <a:r>
                  <a:rPr lang="en-US" sz="1600" dirty="0"/>
                  <a:t>Any unexplored node </a:t>
                </a:r>
                <a14:m>
                  <m:oMath xmlns:m="http://schemas.openxmlformats.org/officeDocument/2006/math">
                    <m:r>
                      <a:rPr lang="en-US" sz="1600" i="1" dirty="0" smtClean="0">
                        <a:latin typeface="Cambria Math" panose="02040503050406030204" pitchFamily="18" charset="0"/>
                      </a:rPr>
                      <m:t>𝑛</m:t>
                    </m:r>
                  </m:oMath>
                </a14:m>
                <a:r>
                  <a:rPr lang="en-US" sz="1600" dirty="0"/>
                  <a:t> has:</a:t>
                </a:r>
              </a:p>
            </p:txBody>
          </p:sp>
        </mc:Choice>
        <mc:Fallback xmlns="">
          <p:sp>
            <p:nvSpPr>
              <p:cNvPr id="7" name="TextBox 6">
                <a:extLst>
                  <a:ext uri="{FF2B5EF4-FFF2-40B4-BE49-F238E27FC236}">
                    <a16:creationId xmlns:a16="http://schemas.microsoft.com/office/drawing/2014/main" id="{1CAFA438-DB26-49E6-9AB9-C615E5BB9BDA}"/>
                  </a:ext>
                </a:extLst>
              </p:cNvPr>
              <p:cNvSpPr txBox="1">
                <a:spLocks noRot="1" noChangeAspect="1" noMove="1" noResize="1" noEditPoints="1" noAdjustHandles="1" noChangeArrowheads="1" noChangeShapeType="1" noTextEdit="1"/>
              </p:cNvSpPr>
              <p:nvPr/>
            </p:nvSpPr>
            <p:spPr>
              <a:xfrm>
                <a:off x="5924139" y="2556344"/>
                <a:ext cx="2517420" cy="338554"/>
              </a:xfrm>
              <a:prstGeom prst="rect">
                <a:avLst/>
              </a:prstGeom>
              <a:blipFill>
                <a:blip r:embed="rId9"/>
                <a:stretch>
                  <a:fillRect l="-1453" t="-5357" r="-242" b="-21429"/>
                </a:stretch>
              </a:blipFill>
            </p:spPr>
            <p:txBody>
              <a:bodyPr/>
              <a:lstStyle/>
              <a:p>
                <a:r>
                  <a:rPr lang="en-US">
                    <a:noFill/>
                  </a:rPr>
                  <a:t> </a:t>
                </a:r>
              </a:p>
            </p:txBody>
          </p:sp>
        </mc:Fallback>
      </mc:AlternateContent>
      <p:sp>
        <p:nvSpPr>
          <p:cNvPr id="13" name="Rectangle 12">
            <a:extLst>
              <a:ext uri="{FF2B5EF4-FFF2-40B4-BE49-F238E27FC236}">
                <a16:creationId xmlns:a16="http://schemas.microsoft.com/office/drawing/2014/main" id="{6FF398BE-4CE1-4864-9587-E5636F0F5841}"/>
              </a:ext>
            </a:extLst>
          </p:cNvPr>
          <p:cNvSpPr/>
          <p:nvPr/>
        </p:nvSpPr>
        <p:spPr>
          <a:xfrm>
            <a:off x="5029200" y="685801"/>
            <a:ext cx="3366071" cy="858304"/>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P spid="21" grpId="1"/>
      <p:bldP spid="23"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Guarantees of A* Search</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buNone/>
                </a:pPr>
                <a:r>
                  <a:rPr lang="en-US" dirty="0"/>
                  <a:t>A* is </a:t>
                </a:r>
                <a:r>
                  <a:rPr lang="en-US" b="1" dirty="0">
                    <a:solidFill>
                      <a:srgbClr val="FF0000"/>
                    </a:solidFill>
                  </a:rPr>
                  <a:t>optimally efficient </a:t>
                </a:r>
              </a:p>
              <a:p>
                <a:pPr lvl="1"/>
                <a:endParaRPr lang="en-US" dirty="0"/>
              </a:p>
              <a:p>
                <a:pPr marL="342900" lvl="1" indent="0">
                  <a:buNone/>
                </a:pPr>
                <a:r>
                  <a:rPr lang="en-US" dirty="0"/>
                  <a:t>No other tree-based search algorithm that employs the same heuristic can expand fewer nodes and still guarantee the optimal solution.</a:t>
                </a:r>
              </a:p>
              <a:p>
                <a:pPr marL="685800" lvl="1" indent="-342900">
                  <a:buFont typeface="+mj-lt"/>
                  <a:buAutoNum type="alphaLcPeriod"/>
                </a:pPr>
                <a:endParaRPr lang="en-US" dirty="0"/>
              </a:p>
              <a:p>
                <a:pPr marL="0" indent="0">
                  <a:buNone/>
                </a:pPr>
                <a:endParaRPr lang="en-US" dirty="0"/>
              </a:p>
              <a:p>
                <a:pPr marL="0" indent="0">
                  <a:buNone/>
                </a:pPr>
                <a:r>
                  <a:rPr lang="en-US" b="1" dirty="0"/>
                  <a:t>Proof</a:t>
                </a:r>
                <a:r>
                  <a:rPr lang="en-US" dirty="0"/>
                  <a:t>: Any algorithm that does not expand all nodes with</a:t>
                </a:r>
                <a:br>
                  <a:rPr lang="en-US" i="1" dirty="0">
                    <a:latin typeface="Cambria Math" panose="02040503050406030204" pitchFamily="18" charset="0"/>
                  </a:rPr>
                </a:br>
                <a14:m>
                  <m:oMath xmlns:m="http://schemas.openxmlformats.org/officeDocument/2006/math">
                    <m:r>
                      <a:rPr lang="en-US" i="1" dirty="0" smtClean="0">
                        <a:latin typeface="Cambria Math" panose="02040503050406030204" pitchFamily="18" charset="0"/>
                      </a:rPr>
                      <m:t> </m:t>
                    </m:r>
                    <m:r>
                      <a:rPr lang="en-US" i="1" dirty="0" smtClean="0">
                        <a:latin typeface="Cambria Math" panose="02040503050406030204" pitchFamily="18" charset="0"/>
                      </a:rPr>
                      <m:t>𝑓</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 &lt; </m:t>
                    </m:r>
                    <m:sSup>
                      <m:sSupPr>
                        <m:ctrlPr>
                          <a:rPr lang="en-US" b="0" i="1" dirty="0" smtClean="0">
                            <a:latin typeface="Cambria Math" panose="02040503050406030204" pitchFamily="18" charset="0"/>
                          </a:rPr>
                        </m:ctrlPr>
                      </m:sSupPr>
                      <m:e>
                        <m:r>
                          <a:rPr lang="en-US" i="1" dirty="0" smtClean="0">
                            <a:latin typeface="Cambria Math" panose="02040503050406030204" pitchFamily="18" charset="0"/>
                          </a:rPr>
                          <m:t>𝐶</m:t>
                        </m:r>
                      </m:e>
                      <m:sup>
                        <m:r>
                          <a:rPr lang="en-US" b="0" i="1" dirty="0" smtClean="0">
                            <a:latin typeface="Cambria Math" panose="02040503050406030204" pitchFamily="18" charset="0"/>
                          </a:rPr>
                          <m:t>∗</m:t>
                        </m:r>
                      </m:sup>
                    </m:sSup>
                    <m:r>
                      <a:rPr lang="en-US" i="1" dirty="0" smtClean="0">
                        <a:latin typeface="Cambria Math" panose="02040503050406030204" pitchFamily="18" charset="0"/>
                      </a:rPr>
                      <m:t> </m:t>
                    </m:r>
                  </m:oMath>
                </a14:m>
                <a:r>
                  <a:rPr lang="en-US" dirty="0"/>
                  <a:t>(the lowest cost of going to a goal node) cannot be optimal. It risks missing the optimal solution.</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927" t="-1541"/>
                </a:stretch>
              </a:blipFill>
            </p:spPr>
            <p:txBody>
              <a:bodyPr/>
              <a:lstStyle/>
              <a:p>
                <a:r>
                  <a:rPr lang="en-US">
                    <a:noFill/>
                  </a:rPr>
                  <a:t> </a:t>
                </a:r>
              </a:p>
            </p:txBody>
          </p:sp>
        </mc:Fallback>
      </mc:AlternateContent>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en-US" dirty="0"/>
              <a:t>Properties of A*Search</a:t>
            </a:r>
          </a:p>
        </p:txBody>
      </p:sp>
      <mc:AlternateContent xmlns:mc="http://schemas.openxmlformats.org/markup-compatibility/2006" xmlns:a14="http://schemas.microsoft.com/office/drawing/2010/main">
        <mc:Choice Requires="a14">
          <p:sp>
            <p:nvSpPr>
              <p:cNvPr id="27651" name="Rectangle 3"/>
              <p:cNvSpPr>
                <a:spLocks noGrp="1" noChangeArrowheads="1"/>
              </p:cNvSpPr>
              <p:nvPr>
                <p:ph idx="1"/>
              </p:nvPr>
            </p:nvSpPr>
            <p:spPr/>
            <p:txBody>
              <a:bodyPr>
                <a:normAutofit fontScale="92500" lnSpcReduction="20000"/>
              </a:bodyPr>
              <a:lstStyle/>
              <a:p>
                <a:r>
                  <a:rPr lang="en-US" sz="2400" b="1" dirty="0">
                    <a:solidFill>
                      <a:srgbClr val="FF0000"/>
                    </a:solidFill>
                  </a:rPr>
                  <a:t>Complete?</a:t>
                </a:r>
              </a:p>
              <a:p>
                <a:pPr lvl="1">
                  <a:buNone/>
                </a:pPr>
                <a:r>
                  <a:rPr lang="en-US" sz="2400" dirty="0"/>
                  <a:t>Yes</a:t>
                </a:r>
              </a:p>
              <a:p>
                <a:endParaRPr lang="en-US" sz="2400" b="1" dirty="0">
                  <a:solidFill>
                    <a:srgbClr val="CC0099"/>
                  </a:solidFill>
                </a:endParaRPr>
              </a:p>
              <a:p>
                <a:r>
                  <a:rPr lang="en-US" sz="2400" b="1" dirty="0">
                    <a:solidFill>
                      <a:srgbClr val="FF0000"/>
                    </a:solidFill>
                  </a:rPr>
                  <a:t>Optimal?</a:t>
                </a:r>
              </a:p>
              <a:p>
                <a:pPr lvl="1">
                  <a:buNone/>
                </a:pPr>
                <a:r>
                  <a:rPr lang="en-US" sz="2400" dirty="0"/>
                  <a:t>Yes</a:t>
                </a:r>
              </a:p>
              <a:p>
                <a:endParaRPr lang="en-US" sz="2400" b="1" dirty="0">
                  <a:solidFill>
                    <a:srgbClr val="CC0099"/>
                  </a:solidFill>
                </a:endParaRPr>
              </a:p>
              <a:p>
                <a:r>
                  <a:rPr lang="en-US" sz="2400" b="1" dirty="0">
                    <a:solidFill>
                      <a:srgbClr val="FF0000"/>
                    </a:solidFill>
                  </a:rPr>
                  <a:t>Time?</a:t>
                </a:r>
              </a:p>
              <a:p>
                <a:pPr lvl="1">
                  <a:buNone/>
                </a:pPr>
                <a:r>
                  <a:rPr lang="en-US" sz="2400" dirty="0"/>
                  <a:t>Number of nodes for which </a:t>
                </a:r>
                <a14:m>
                  <m:oMath xmlns:m="http://schemas.openxmlformats.org/officeDocument/2006/math">
                    <m:r>
                      <a:rPr lang="en-US" sz="2400" i="1" dirty="0" smtClean="0">
                        <a:latin typeface="Cambria Math" panose="02040503050406030204" pitchFamily="18" charset="0"/>
                      </a:rPr>
                      <m:t>𝑓</m:t>
                    </m:r>
                    <m:r>
                      <a:rPr lang="en-US" sz="2400" i="1" dirty="0" smtClean="0">
                        <a:latin typeface="Cambria Math" panose="02040503050406030204" pitchFamily="18" charset="0"/>
                      </a:rPr>
                      <m:t>(</m:t>
                    </m:r>
                    <m:r>
                      <a:rPr lang="en-US" sz="2400" i="1" dirty="0" smtClean="0">
                        <a:latin typeface="Cambria Math" panose="02040503050406030204" pitchFamily="18" charset="0"/>
                      </a:rPr>
                      <m:t>𝑛</m:t>
                    </m:r>
                    <m:r>
                      <a:rPr lang="en-US" sz="2400" i="1" dirty="0" smtClean="0">
                        <a:latin typeface="Cambria Math" panose="02040503050406030204" pitchFamily="18" charset="0"/>
                      </a:rPr>
                      <m:t>) ≤ </m:t>
                    </m:r>
                    <m:sSup>
                      <m:sSupPr>
                        <m:ctrlPr>
                          <a:rPr lang="en-US" sz="2400" b="0" i="1" dirty="0" smtClean="0">
                            <a:latin typeface="Cambria Math" panose="02040503050406030204" pitchFamily="18" charset="0"/>
                            <a:cs typeface="Arial" pitchFamily="34" charset="0"/>
                          </a:rPr>
                        </m:ctrlPr>
                      </m:sSupPr>
                      <m:e>
                        <m:r>
                          <a:rPr lang="en-US" sz="2400" i="1" dirty="0">
                            <a:latin typeface="Cambria Math" panose="02040503050406030204" pitchFamily="18" charset="0"/>
                          </a:rPr>
                          <m:t>𝐶</m:t>
                        </m:r>
                      </m:e>
                      <m:sup>
                        <m:r>
                          <a:rPr lang="en-US" sz="2400" b="0" i="1" dirty="0" smtClean="0">
                            <a:latin typeface="Cambria Math" panose="02040503050406030204" pitchFamily="18" charset="0"/>
                          </a:rPr>
                          <m:t>∗</m:t>
                        </m:r>
                      </m:sup>
                    </m:sSup>
                  </m:oMath>
                </a14:m>
                <a:r>
                  <a:rPr lang="en-US" sz="2400" dirty="0"/>
                  <a:t> in the worst case </a:t>
                </a:r>
                <a14:m>
                  <m:oMath xmlns:m="http://schemas.openxmlformats.org/officeDocument/2006/math">
                    <m:r>
                      <a:rPr lang="en-US" sz="2400" b="0" i="1" smtClean="0">
                        <a:latin typeface="Cambria Math" panose="02040503050406030204" pitchFamily="18" charset="0"/>
                      </a:rPr>
                      <m:t>𝑂</m:t>
                    </m:r>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𝑏</m:t>
                        </m:r>
                      </m:e>
                      <m:sup>
                        <m:r>
                          <a:rPr lang="en-US" sz="2400" b="0" i="1" smtClean="0">
                            <a:latin typeface="Cambria Math" panose="02040503050406030204" pitchFamily="18" charset="0"/>
                          </a:rPr>
                          <m:t>𝑑</m:t>
                        </m:r>
                      </m:sup>
                    </m:sSup>
                    <m:r>
                      <a:rPr lang="en-US" sz="2400" b="0" i="1" smtClean="0">
                        <a:latin typeface="Cambria Math" panose="02040503050406030204" pitchFamily="18" charset="0"/>
                      </a:rPr>
                      <m:t>)</m:t>
                    </m:r>
                  </m:oMath>
                </a14:m>
                <a:r>
                  <a:rPr lang="en-US" sz="2400" dirty="0"/>
                  <a:t> like BFS.</a:t>
                </a:r>
              </a:p>
              <a:p>
                <a:endParaRPr lang="en-US" sz="2400" b="1" dirty="0">
                  <a:solidFill>
                    <a:srgbClr val="CC0099"/>
                  </a:solidFill>
                </a:endParaRPr>
              </a:p>
              <a:p>
                <a:r>
                  <a:rPr lang="en-US" sz="2400" b="1" dirty="0">
                    <a:solidFill>
                      <a:srgbClr val="FF0000"/>
                    </a:solidFill>
                  </a:rPr>
                  <a:t>Space?</a:t>
                </a:r>
              </a:p>
              <a:p>
                <a:pPr lvl="1">
                  <a:buNone/>
                </a:pPr>
                <a:r>
                  <a:rPr lang="en-US" sz="2400" dirty="0"/>
                  <a:t>Same as time complexity. This is often too high unless a very good heuristic is know.</a:t>
                </a:r>
              </a:p>
            </p:txBody>
          </p:sp>
        </mc:Choice>
        <mc:Fallback xmlns="">
          <p:sp>
            <p:nvSpPr>
              <p:cNvPr id="27651" name="Rectangle 3"/>
              <p:cNvSpPr>
                <a:spLocks noGrp="1" noRot="1" noChangeAspect="1" noMove="1" noResize="1" noEditPoints="1" noAdjustHandles="1" noChangeArrowheads="1" noChangeShapeType="1" noTextEdit="1"/>
              </p:cNvSpPr>
              <p:nvPr>
                <p:ph idx="1"/>
              </p:nvPr>
            </p:nvSpPr>
            <p:spPr>
              <a:blipFill>
                <a:blip r:embed="rId3"/>
                <a:stretch>
                  <a:fillRect l="-850" t="-2801"/>
                </a:stretch>
              </a:blipFill>
            </p:spPr>
            <p:txBody>
              <a:bodyPr/>
              <a:lstStyle/>
              <a:p>
                <a:r>
                  <a:rPr lang="en-US">
                    <a:noFill/>
                  </a:rPr>
                  <a:t> </a:t>
                </a:r>
              </a:p>
            </p:txBody>
          </p:sp>
        </mc:Fallback>
      </mc:AlternateContent>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B7EA6-8025-90E1-E37A-575A8A03C50C}"/>
              </a:ext>
            </a:extLst>
          </p:cNvPr>
          <p:cNvSpPr>
            <a:spLocks noGrp="1"/>
          </p:cNvSpPr>
          <p:nvPr>
            <p:ph type="title"/>
          </p:nvPr>
        </p:nvSpPr>
        <p:spPr/>
        <p:txBody>
          <a:bodyPr/>
          <a:lstStyle/>
          <a:p>
            <a:r>
              <a:rPr lang="en-US" dirty="0"/>
              <a:t>Iterative-Deepening A* Search – IDA*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4F068FC-89B3-09BC-2DDC-E641BE15087F}"/>
                  </a:ext>
                </a:extLst>
              </p:cNvPr>
              <p:cNvSpPr>
                <a:spLocks noGrp="1"/>
              </p:cNvSpPr>
              <p:nvPr>
                <p:ph idx="1"/>
              </p:nvPr>
            </p:nvSpPr>
            <p:spPr/>
            <p:txBody>
              <a:bodyPr>
                <a:normAutofit fontScale="92500" lnSpcReduction="20000"/>
              </a:bodyPr>
              <a:lstStyle/>
              <a:p>
                <a:r>
                  <a:rPr lang="en-US" b="1" dirty="0"/>
                  <a:t>Idea</a:t>
                </a:r>
                <a:r>
                  <a:rPr lang="en-US" dirty="0"/>
                  <a:t>: A* search without a reached data structure.</a:t>
                </a:r>
              </a:p>
              <a:p>
                <a:r>
                  <a:rPr lang="en-US" b="1" dirty="0"/>
                  <a:t>Remember</a:t>
                </a:r>
                <a:r>
                  <a:rPr lang="en-US" dirty="0"/>
                  <a:t>: Regular IDA is uninformed and increases the cutoff by one after each iteration.</a:t>
                </a:r>
              </a:p>
              <a:p>
                <a:endParaRPr lang="en-US" dirty="0"/>
              </a:p>
              <a:p>
                <a:r>
                  <a:rPr lang="en-US" dirty="0"/>
                  <a:t>IDA* uses the cost </a:t>
                </a:r>
                <a14:m>
                  <m:oMath xmlns:m="http://schemas.openxmlformats.org/officeDocument/2006/math">
                    <m:r>
                      <a:rPr lang="en-US" i="1" dirty="0" smtClean="0">
                        <a:latin typeface="Cambria Math" panose="02040503050406030204" pitchFamily="18" charset="0"/>
                      </a:rPr>
                      <m:t>𝑓</m:t>
                    </m:r>
                    <m:r>
                      <a:rPr lang="en-US" i="1" dirty="0" smtClean="0">
                        <a:latin typeface="Cambria Math" panose="02040503050406030204" pitchFamily="18" charset="0"/>
                      </a:rPr>
                      <m:t>=</m:t>
                    </m:r>
                    <m:r>
                      <a:rPr lang="en-US" i="1" dirty="0" err="1">
                        <a:latin typeface="Cambria Math" panose="02040503050406030204" pitchFamily="18" charset="0"/>
                      </a:rPr>
                      <m:t>𝑔</m:t>
                    </m:r>
                    <m:r>
                      <a:rPr lang="en-US" i="1" dirty="0" err="1" smtClean="0">
                        <a:latin typeface="Cambria Math" panose="02040503050406030204" pitchFamily="18" charset="0"/>
                      </a:rPr>
                      <m:t>+</m:t>
                    </m:r>
                    <m:r>
                      <a:rPr lang="en-US" i="1" dirty="0" err="1" smtClean="0">
                        <a:latin typeface="Cambria Math" panose="02040503050406030204" pitchFamily="18" charset="0"/>
                      </a:rPr>
                      <m:t>h</m:t>
                    </m:r>
                  </m:oMath>
                </a14:m>
                <a:r>
                  <a:rPr lang="en-US" dirty="0"/>
                  <a:t> of a node as the cutoff. In each iteration, the cost cutoff increases slightly. It is optimal if steps are small and </a:t>
                </a:r>
                <a14:m>
                  <m:oMath xmlns:m="http://schemas.openxmlformats.org/officeDocument/2006/math">
                    <m:r>
                      <a:rPr lang="en-US" i="1" dirty="0" smtClean="0">
                        <a:latin typeface="Cambria Math" panose="02040503050406030204" pitchFamily="18" charset="0"/>
                      </a:rPr>
                      <m:t>h</m:t>
                    </m:r>
                  </m:oMath>
                </a14:m>
                <a:r>
                  <a:rPr lang="en-US" dirty="0"/>
                  <a:t> is admissible. </a:t>
                </a:r>
              </a:p>
              <a:p>
                <a:r>
                  <a:rPr lang="en-US" b="1" dirty="0"/>
                  <a:t>Issues</a:t>
                </a:r>
                <a:r>
                  <a:rPr lang="en-US" dirty="0"/>
                  <a:t>: </a:t>
                </a:r>
              </a:p>
              <a:p>
                <a:pPr lvl="1"/>
                <a:r>
                  <a:rPr lang="en-US" dirty="0"/>
                  <a:t>By how much to increase the cutoff in each iteration.</a:t>
                </a:r>
              </a:p>
              <a:p>
                <a:pPr lvl="1"/>
                <a:r>
                  <a:rPr lang="en-US" dirty="0"/>
                  <a:t>Rebuilds the tree many times.</a:t>
                </a:r>
              </a:p>
              <a:p>
                <a:endParaRPr lang="en-US" dirty="0"/>
              </a:p>
              <a:p>
                <a:r>
                  <a:rPr lang="en-US" b="1" dirty="0"/>
                  <a:t>Other memory-bounded variants of A* search</a:t>
                </a:r>
                <a:r>
                  <a:rPr lang="en-US" dirty="0"/>
                  <a:t>: </a:t>
                </a:r>
              </a:p>
              <a:p>
                <a:pPr lvl="1"/>
                <a:r>
                  <a:rPr lang="en-US" dirty="0"/>
                  <a:t>Recursive best-first search (RBFS) adds a </a:t>
                </a:r>
                <a14:m>
                  <m:oMath xmlns:m="http://schemas.openxmlformats.org/officeDocument/2006/math">
                    <m:r>
                      <a:rPr lang="en-US" i="1" dirty="0" smtClean="0">
                        <a:latin typeface="Cambria Math" panose="02040503050406030204" pitchFamily="18" charset="0"/>
                      </a:rPr>
                      <m:t>𝑓</m:t>
                    </m:r>
                  </m:oMath>
                </a14:m>
                <a:r>
                  <a:rPr lang="en-US" dirty="0"/>
                  <a:t>-limit to the depth-first search behavior of best-first search.</a:t>
                </a:r>
              </a:p>
              <a:p>
                <a:pPr lvl="1"/>
                <a:r>
                  <a:rPr lang="en-US" dirty="0"/>
                  <a:t>Simplified memory-bounded A* (SMA*) performs A* till the memory is full and then drops the worst (highest </a:t>
                </a:r>
                <a14:m>
                  <m:oMath xmlns:m="http://schemas.openxmlformats.org/officeDocument/2006/math">
                    <m:r>
                      <a:rPr lang="en-US" i="1" dirty="0" smtClean="0">
                        <a:latin typeface="Cambria Math" panose="02040503050406030204" pitchFamily="18" charset="0"/>
                      </a:rPr>
                      <m:t>𝑓</m:t>
                    </m:r>
                  </m:oMath>
                </a14:m>
                <a:r>
                  <a:rPr lang="en-US" dirty="0"/>
                  <a:t>) leaf node from memory. It can rebuild the node later if needed.</a:t>
                </a:r>
              </a:p>
            </p:txBody>
          </p:sp>
        </mc:Choice>
        <mc:Fallback xmlns="">
          <p:sp>
            <p:nvSpPr>
              <p:cNvPr id="3" name="Content Placeholder 2">
                <a:extLst>
                  <a:ext uri="{FF2B5EF4-FFF2-40B4-BE49-F238E27FC236}">
                    <a16:creationId xmlns:a16="http://schemas.microsoft.com/office/drawing/2014/main" id="{64F068FC-89B3-09BC-2DDC-E641BE15087F}"/>
                  </a:ext>
                </a:extLst>
              </p:cNvPr>
              <p:cNvSpPr>
                <a:spLocks noGrp="1" noRot="1" noChangeAspect="1" noMove="1" noResize="1" noEditPoints="1" noAdjustHandles="1" noChangeArrowheads="1" noChangeShapeType="1" noTextEdit="1"/>
              </p:cNvSpPr>
              <p:nvPr>
                <p:ph idx="1"/>
              </p:nvPr>
            </p:nvSpPr>
            <p:spPr>
              <a:blipFill>
                <a:blip r:embed="rId2"/>
                <a:stretch>
                  <a:fillRect l="-541" t="-2381" r="-464"/>
                </a:stretch>
              </a:blipFill>
            </p:spPr>
            <p:txBody>
              <a:bodyPr/>
              <a:lstStyle/>
              <a:p>
                <a:r>
                  <a:rPr lang="en-US">
                    <a:noFill/>
                  </a:rPr>
                  <a:t> </a:t>
                </a:r>
              </a:p>
            </p:txBody>
          </p:sp>
        </mc:Fallback>
      </mc:AlternateContent>
    </p:spTree>
    <p:extLst>
      <p:ext uri="{BB962C8B-B14F-4D97-AF65-F5344CB8AC3E}">
        <p14:creationId xmlns:p14="http://schemas.microsoft.com/office/powerpoint/2010/main" val="96270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dirty="0"/>
              <a:t>Example: Romania Vacation</a:t>
            </a:r>
          </a:p>
        </p:txBody>
      </p:sp>
      <p:sp>
        <p:nvSpPr>
          <p:cNvPr id="6147" name="Rectangle 3"/>
          <p:cNvSpPr>
            <a:spLocks noGrp="1" noChangeArrowheads="1"/>
          </p:cNvSpPr>
          <p:nvPr>
            <p:ph idx="1"/>
          </p:nvPr>
        </p:nvSpPr>
        <p:spPr>
          <a:xfrm>
            <a:off x="557561" y="2438400"/>
            <a:ext cx="2581759" cy="4038600"/>
          </a:xfrm>
        </p:spPr>
        <p:txBody>
          <a:bodyPr>
            <a:normAutofit/>
          </a:bodyPr>
          <a:lstStyle/>
          <a:p>
            <a:r>
              <a:rPr lang="en-US" sz="2000" b="1" dirty="0">
                <a:solidFill>
                  <a:srgbClr val="FF0000"/>
                </a:solidFill>
              </a:rPr>
              <a:t>Initial state: </a:t>
            </a:r>
            <a:r>
              <a:rPr lang="en-US" sz="2000" dirty="0"/>
              <a:t>Arad</a:t>
            </a:r>
          </a:p>
          <a:p>
            <a:r>
              <a:rPr lang="en-US" sz="2000" b="1" dirty="0">
                <a:solidFill>
                  <a:srgbClr val="FF0000"/>
                </a:solidFill>
              </a:rPr>
              <a:t>Actions: </a:t>
            </a:r>
            <a:r>
              <a:rPr lang="en-US" sz="2000" dirty="0"/>
              <a:t>Drive from one city to another.</a:t>
            </a:r>
          </a:p>
          <a:p>
            <a:r>
              <a:rPr lang="en-US" sz="2000" b="1" dirty="0">
                <a:solidFill>
                  <a:srgbClr val="FF0000"/>
                </a:solidFill>
              </a:rPr>
              <a:t>Transition model and states: </a:t>
            </a:r>
            <a:r>
              <a:rPr lang="en-US" sz="2000" dirty="0"/>
              <a:t>If you go from city A to city B, you end up in city B.</a:t>
            </a:r>
          </a:p>
          <a:p>
            <a:r>
              <a:rPr lang="en-US" sz="2000" b="1" dirty="0">
                <a:solidFill>
                  <a:srgbClr val="FF0000"/>
                </a:solidFill>
              </a:rPr>
              <a:t>Goal state: </a:t>
            </a:r>
            <a:r>
              <a:rPr lang="en-US" sz="2000" dirty="0"/>
              <a:t>Bucharest</a:t>
            </a:r>
          </a:p>
          <a:p>
            <a:r>
              <a:rPr lang="en-US" sz="2000" b="1" dirty="0">
                <a:solidFill>
                  <a:srgbClr val="FF0000"/>
                </a:solidFill>
              </a:rPr>
              <a:t>Path cost: </a:t>
            </a:r>
            <a:r>
              <a:rPr lang="en-US" sz="2000" dirty="0"/>
              <a:t>Sum of edge costs.</a:t>
            </a:r>
          </a:p>
        </p:txBody>
      </p:sp>
      <p:sp>
        <p:nvSpPr>
          <p:cNvPr id="8" name="Rectangle 3"/>
          <p:cNvSpPr txBox="1">
            <a:spLocks noChangeArrowheads="1"/>
          </p:cNvSpPr>
          <p:nvPr/>
        </p:nvSpPr>
        <p:spPr>
          <a:xfrm>
            <a:off x="609600" y="1341437"/>
            <a:ext cx="8121804" cy="1020763"/>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9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a:ln>
                  <a:noFill/>
                </a:ln>
                <a:solidFill>
                  <a:schemeClr val="tx1"/>
                </a:solidFill>
                <a:effectLst/>
                <a:uLnTx/>
                <a:uFillTx/>
                <a:latin typeface="+mn-lt"/>
                <a:ea typeface="+mn-ea"/>
                <a:cs typeface="+mn-cs"/>
              </a:rPr>
              <a:t>On vacation in Romania; currently in Arad</a:t>
            </a:r>
          </a:p>
          <a:p>
            <a:pPr marL="342900" marR="0" lvl="0" indent="-342900" algn="l" defTabSz="914400" rtl="0" eaLnBrk="1" fontAlgn="auto" latinLnBrk="0" hangingPunct="1">
              <a:lnSpc>
                <a:spcPct val="9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a:ln>
                  <a:noFill/>
                </a:ln>
                <a:solidFill>
                  <a:schemeClr val="tx1"/>
                </a:solidFill>
                <a:effectLst/>
                <a:uLnTx/>
                <a:uFillTx/>
                <a:latin typeface="+mn-lt"/>
                <a:ea typeface="+mn-ea"/>
                <a:cs typeface="+mn-cs"/>
              </a:rPr>
              <a:t>Flight leaves tomorrow from Bucharest</a:t>
            </a:r>
          </a:p>
        </p:txBody>
      </p:sp>
      <p:pic>
        <p:nvPicPr>
          <p:cNvPr id="6148" name="Picture 4"/>
          <p:cNvPicPr>
            <a:picLocks noChangeAspect="1" noChangeArrowheads="1"/>
          </p:cNvPicPr>
          <p:nvPr/>
        </p:nvPicPr>
        <p:blipFill>
          <a:blip r:embed="rId3" cstate="print"/>
          <a:srcRect/>
          <a:stretch>
            <a:fillRect/>
          </a:stretch>
        </p:blipFill>
        <p:spPr bwMode="auto">
          <a:xfrm>
            <a:off x="6400800" y="333002"/>
            <a:ext cx="2330604" cy="1828800"/>
          </a:xfrm>
          <a:prstGeom prst="rect">
            <a:avLst/>
          </a:prstGeom>
          <a:noFill/>
          <a:ln w="9525">
            <a:noFill/>
            <a:miter lim="800000"/>
            <a:headEnd/>
            <a:tailEnd/>
          </a:ln>
        </p:spPr>
      </p:pic>
      <p:grpSp>
        <p:nvGrpSpPr>
          <p:cNvPr id="9" name="Group 8">
            <a:extLst>
              <a:ext uri="{FF2B5EF4-FFF2-40B4-BE49-F238E27FC236}">
                <a16:creationId xmlns:a16="http://schemas.microsoft.com/office/drawing/2014/main" id="{F6BDE0A0-2BF2-9268-0DEE-9961CA5A41F3}"/>
              </a:ext>
            </a:extLst>
          </p:cNvPr>
          <p:cNvGrpSpPr/>
          <p:nvPr/>
        </p:nvGrpSpPr>
        <p:grpSpPr>
          <a:xfrm>
            <a:off x="3219450" y="2438400"/>
            <a:ext cx="5564847" cy="4038601"/>
            <a:chOff x="3219450" y="2438400"/>
            <a:chExt cx="5564847" cy="4038601"/>
          </a:xfrm>
        </p:grpSpPr>
        <p:pic>
          <p:nvPicPr>
            <p:cNvPr id="7" name="Picture 4" descr="romania-distances"/>
            <p:cNvPicPr>
              <a:picLocks noChangeAspect="1" noChangeArrowheads="1"/>
            </p:cNvPicPr>
            <p:nvPr/>
          </p:nvPicPr>
          <p:blipFill>
            <a:blip r:embed="rId4" cstate="print"/>
            <a:srcRect/>
            <a:stretch>
              <a:fillRect/>
            </a:stretch>
          </p:blipFill>
          <p:spPr>
            <a:xfrm>
              <a:off x="3219450" y="2982166"/>
              <a:ext cx="5308345" cy="3190034"/>
            </a:xfrm>
            <a:prstGeom prst="rect">
              <a:avLst/>
            </a:prstGeom>
            <a:noFill/>
            <a:ln/>
          </p:spPr>
        </p:pic>
        <p:sp>
          <p:nvSpPr>
            <p:cNvPr id="2" name="TextBox 1">
              <a:extLst>
                <a:ext uri="{FF2B5EF4-FFF2-40B4-BE49-F238E27FC236}">
                  <a16:creationId xmlns:a16="http://schemas.microsoft.com/office/drawing/2014/main" id="{6282CE05-BDBB-4578-955F-BDE7ACD162AE}"/>
                </a:ext>
              </a:extLst>
            </p:cNvPr>
            <p:cNvSpPr txBox="1"/>
            <p:nvPr/>
          </p:nvSpPr>
          <p:spPr>
            <a:xfrm>
              <a:off x="7021250" y="6107668"/>
              <a:ext cx="1763047" cy="369332"/>
            </a:xfrm>
            <a:prstGeom prst="rect">
              <a:avLst/>
            </a:prstGeom>
            <a:noFill/>
          </p:spPr>
          <p:txBody>
            <a:bodyPr wrap="none" rtlCol="0">
              <a:spAutoFit/>
            </a:bodyPr>
            <a:lstStyle/>
            <a:p>
              <a:r>
                <a:rPr lang="en-US" dirty="0"/>
                <a:t>Distance in miles</a:t>
              </a:r>
            </a:p>
          </p:txBody>
        </p:sp>
        <p:sp>
          <p:nvSpPr>
            <p:cNvPr id="3" name="TextBox 2">
              <a:extLst>
                <a:ext uri="{FF2B5EF4-FFF2-40B4-BE49-F238E27FC236}">
                  <a16:creationId xmlns:a16="http://schemas.microsoft.com/office/drawing/2014/main" id="{8B627B7D-AA80-4000-814A-D4331D096E00}"/>
                </a:ext>
              </a:extLst>
            </p:cNvPr>
            <p:cNvSpPr txBox="1"/>
            <p:nvPr/>
          </p:nvSpPr>
          <p:spPr>
            <a:xfrm>
              <a:off x="4114800" y="2438400"/>
              <a:ext cx="4235603" cy="646331"/>
            </a:xfrm>
            <a:prstGeom prst="rect">
              <a:avLst/>
            </a:prstGeom>
            <a:noFill/>
          </p:spPr>
          <p:txBody>
            <a:bodyPr wrap="square" rtlCol="0">
              <a:spAutoFit/>
            </a:bodyPr>
            <a:lstStyle/>
            <a:p>
              <a:pPr algn="ctr"/>
              <a:r>
                <a:rPr lang="en-US" b="1" dirty="0"/>
                <a:t>State Space/Transition model</a:t>
              </a:r>
            </a:p>
            <a:p>
              <a:pPr algn="ctr"/>
              <a:r>
                <a:rPr lang="en-US" dirty="0"/>
                <a:t>Defined as a graph</a:t>
              </a:r>
            </a:p>
          </p:txBody>
        </p:sp>
        <p:sp>
          <p:nvSpPr>
            <p:cNvPr id="4" name="Rectangle 3">
              <a:extLst>
                <a:ext uri="{FF2B5EF4-FFF2-40B4-BE49-F238E27FC236}">
                  <a16:creationId xmlns:a16="http://schemas.microsoft.com/office/drawing/2014/main" id="{423F1CE8-6643-4911-9EE8-41F8B0BE2694}"/>
                </a:ext>
              </a:extLst>
            </p:cNvPr>
            <p:cNvSpPr/>
            <p:nvPr/>
          </p:nvSpPr>
          <p:spPr>
            <a:xfrm>
              <a:off x="3219450" y="2438401"/>
              <a:ext cx="5511954" cy="40386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grpSp>
      <p:sp>
        <p:nvSpPr>
          <p:cNvPr id="5" name="Arrow: Down 4">
            <a:extLst>
              <a:ext uri="{FF2B5EF4-FFF2-40B4-BE49-F238E27FC236}">
                <a16:creationId xmlns:a16="http://schemas.microsoft.com/office/drawing/2014/main" id="{0D34B89B-F4C1-4473-B4C6-CB22829EDEB0}"/>
              </a:ext>
            </a:extLst>
          </p:cNvPr>
          <p:cNvSpPr/>
          <p:nvPr/>
        </p:nvSpPr>
        <p:spPr>
          <a:xfrm rot="2322737">
            <a:off x="6380168" y="1908203"/>
            <a:ext cx="496523" cy="64633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C3E7D6D-785B-56BC-087C-21CD5ED86ADA}"/>
              </a:ext>
            </a:extLst>
          </p:cNvPr>
          <p:cNvSpPr txBox="1"/>
          <p:nvPr/>
        </p:nvSpPr>
        <p:spPr>
          <a:xfrm>
            <a:off x="6477000" y="35628"/>
            <a:ext cx="2368867" cy="369332"/>
          </a:xfrm>
          <a:prstGeom prst="rect">
            <a:avLst/>
          </a:prstGeom>
          <a:noFill/>
        </p:spPr>
        <p:txBody>
          <a:bodyPr wrap="square" rtlCol="0">
            <a:spAutoFit/>
          </a:bodyPr>
          <a:lstStyle/>
          <a:p>
            <a:r>
              <a:rPr lang="en-US" b="1" dirty="0"/>
              <a:t>Original Description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1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1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1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1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7"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E86ECF-8245-AD86-8DAF-0F72372690E8}"/>
            </a:ext>
          </a:extLst>
        </p:cNvPr>
        <p:cNvGrpSpPr/>
        <p:nvPr/>
      </p:nvGrpSpPr>
      <p:grpSpPr>
        <a:xfrm>
          <a:off x="0" y="0"/>
          <a:ext cx="0" cy="0"/>
          <a:chOff x="0" y="0"/>
          <a:chExt cx="0" cy="0"/>
        </a:xfrm>
      </p:grpSpPr>
      <p:pic>
        <p:nvPicPr>
          <p:cNvPr id="3" name="Picture 2" descr="Person holding a compass">
            <a:extLst>
              <a:ext uri="{FF2B5EF4-FFF2-40B4-BE49-F238E27FC236}">
                <a16:creationId xmlns:a16="http://schemas.microsoft.com/office/drawing/2014/main" id="{7206BED6-8397-E00D-DF22-9F7D395208F9}"/>
              </a:ext>
            </a:extLst>
          </p:cNvPr>
          <p:cNvPicPr>
            <a:picLocks noChangeAspect="1"/>
          </p:cNvPicPr>
          <p:nvPr/>
        </p:nvPicPr>
        <p:blipFill rotWithShape="1">
          <a:blip r:embed="rId2" cstate="print">
            <a:alphaModFix/>
            <a:extLst>
              <a:ext uri="{28A0092B-C50C-407E-A947-70E740481C1C}">
                <a14:useLocalDpi xmlns:a14="http://schemas.microsoft.com/office/drawing/2010/main" val="0"/>
              </a:ext>
            </a:extLst>
          </a:blip>
          <a:srcRect l="280" r="10719" b="-2"/>
          <a:stretch/>
        </p:blipFill>
        <p:spPr>
          <a:xfrm>
            <a:off x="20" y="1"/>
            <a:ext cx="9143980" cy="6857999"/>
          </a:xfrm>
          <a:prstGeom prst="rect">
            <a:avLst/>
          </a:prstGeom>
        </p:spPr>
      </p:pic>
      <p:sp>
        <p:nvSpPr>
          <p:cNvPr id="7" name="Title 6">
            <a:extLst>
              <a:ext uri="{FF2B5EF4-FFF2-40B4-BE49-F238E27FC236}">
                <a16:creationId xmlns:a16="http://schemas.microsoft.com/office/drawing/2014/main" id="{501D3DEE-D717-FB37-FBF0-1F954F97A70A}"/>
              </a:ext>
            </a:extLst>
          </p:cNvPr>
          <p:cNvSpPr>
            <a:spLocks noGrp="1"/>
          </p:cNvSpPr>
          <p:nvPr>
            <p:ph type="title"/>
          </p:nvPr>
        </p:nvSpPr>
        <p:spPr>
          <a:xfrm>
            <a:off x="1066800" y="5638800"/>
            <a:ext cx="6858000" cy="858838"/>
          </a:xfrm>
        </p:spPr>
        <p:txBody>
          <a:bodyPr vert="horz" lIns="91440" tIns="45720" rIns="91440" bIns="45720" rtlCol="0" anchor="b">
            <a:noAutofit/>
          </a:bodyPr>
          <a:lstStyle/>
          <a:p>
            <a:pPr algn="ctr" defTabSz="914400"/>
            <a:r>
              <a:rPr lang="en-US" sz="4800" b="1" dirty="0">
                <a:solidFill>
                  <a:srgbClr val="FFFFFF"/>
                </a:solidFill>
              </a:rPr>
              <a:t>Informed Search</a:t>
            </a:r>
            <a:br>
              <a:rPr lang="en-US" sz="4800" b="1" dirty="0">
                <a:solidFill>
                  <a:srgbClr val="FFFFFF"/>
                </a:solidFill>
              </a:rPr>
            </a:br>
            <a:r>
              <a:rPr lang="en-US" sz="3600" b="1" dirty="0">
                <a:solidFill>
                  <a:srgbClr val="FFFFFF"/>
                </a:solidFill>
              </a:rPr>
              <a:t>Designing Heuristics</a:t>
            </a:r>
            <a:endParaRPr lang="en-US" sz="4800" b="1" dirty="0">
              <a:solidFill>
                <a:srgbClr val="FFFFFF"/>
              </a:solidFill>
            </a:endParaRPr>
          </a:p>
        </p:txBody>
      </p:sp>
    </p:spTree>
    <p:extLst>
      <p:ext uri="{BB962C8B-B14F-4D97-AF65-F5344CB8AC3E}">
        <p14:creationId xmlns:p14="http://schemas.microsoft.com/office/powerpoint/2010/main" val="92681641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r>
              <a:rPr lang="en-US" dirty="0"/>
              <a:t>Designing Heuristic Functions</a:t>
            </a:r>
          </a:p>
        </p:txBody>
      </p:sp>
      <mc:AlternateContent xmlns:mc="http://schemas.openxmlformats.org/markup-compatibility/2006" xmlns:a14="http://schemas.microsoft.com/office/drawing/2010/main">
        <mc:Choice Requires="a14">
          <p:sp>
            <p:nvSpPr>
              <p:cNvPr id="28675" name="Rectangle 3"/>
              <p:cNvSpPr>
                <a:spLocks noGrp="1" noChangeArrowheads="1"/>
              </p:cNvSpPr>
              <p:nvPr>
                <p:ph idx="1"/>
              </p:nvPr>
            </p:nvSpPr>
            <p:spPr>
              <a:xfrm>
                <a:off x="628650" y="3657600"/>
                <a:ext cx="7886700" cy="2835274"/>
              </a:xfrm>
            </p:spPr>
            <p:txBody>
              <a:bodyPr>
                <a:normAutofit fontScale="92500" lnSpcReduction="20000"/>
              </a:bodyPr>
              <a:lstStyle/>
              <a:p>
                <a:pPr marL="0" indent="0">
                  <a:buNone/>
                </a:pPr>
                <a:r>
                  <a:rPr lang="en-US" sz="2000" dirty="0"/>
                  <a:t>Example heuristics for the 8-puzzle:</a:t>
                </a:r>
              </a:p>
              <a:p>
                <a:pPr lvl="1"/>
                <a14:m>
                  <m:oMath xmlns:m="http://schemas.openxmlformats.org/officeDocument/2006/math">
                    <m:r>
                      <a:rPr lang="en-US" sz="2000" i="1" dirty="0" smtClean="0">
                        <a:latin typeface="Cambria Math" panose="02040503050406030204" pitchFamily="18" charset="0"/>
                      </a:rPr>
                      <m:t>h</m:t>
                    </m:r>
                    <m:r>
                      <a:rPr lang="en-US" sz="2000" i="1" baseline="-25000" dirty="0">
                        <a:latin typeface="Cambria Math" panose="02040503050406030204" pitchFamily="18" charset="0"/>
                      </a:rPr>
                      <m:t>1</m:t>
                    </m:r>
                    <m:r>
                      <a:rPr lang="en-US" sz="2000" i="1" dirty="0">
                        <a:latin typeface="Cambria Math" panose="02040503050406030204" pitchFamily="18" charset="0"/>
                      </a:rPr>
                      <m:t>(</m:t>
                    </m:r>
                    <m:r>
                      <a:rPr lang="en-US" sz="2000" i="1" dirty="0">
                        <a:latin typeface="Cambria Math" panose="02040503050406030204" pitchFamily="18" charset="0"/>
                      </a:rPr>
                      <m:t>𝑛</m:t>
                    </m:r>
                    <m:r>
                      <a:rPr lang="en-US" sz="2000" i="1" dirty="0">
                        <a:latin typeface="Cambria Math" panose="02040503050406030204" pitchFamily="18" charset="0"/>
                      </a:rPr>
                      <m:t>)</m:t>
                    </m:r>
                  </m:oMath>
                </a14:m>
                <a:r>
                  <a:rPr lang="en-US" sz="2000" i="1" dirty="0"/>
                  <a:t> </a:t>
                </a:r>
                <a:r>
                  <a:rPr lang="en-US" sz="2000" dirty="0"/>
                  <a:t>= number of misplaced tiles</a:t>
                </a:r>
              </a:p>
              <a:p>
                <a:pPr lvl="1"/>
                <a14:m>
                  <m:oMath xmlns:m="http://schemas.openxmlformats.org/officeDocument/2006/math">
                    <m:r>
                      <a:rPr lang="en-US" sz="2000" i="1" dirty="0" smtClean="0">
                        <a:latin typeface="Cambria Math" panose="02040503050406030204" pitchFamily="18" charset="0"/>
                      </a:rPr>
                      <m:t>h</m:t>
                    </m:r>
                    <m:r>
                      <a:rPr lang="en-US" sz="2000" i="1" baseline="-25000" dirty="0">
                        <a:latin typeface="Cambria Math" panose="02040503050406030204" pitchFamily="18" charset="0"/>
                      </a:rPr>
                      <m:t>1</m:t>
                    </m:r>
                    <m:r>
                      <a:rPr lang="en-US" sz="2000" i="1" dirty="0">
                        <a:latin typeface="Cambria Math" panose="02040503050406030204" pitchFamily="18" charset="0"/>
                      </a:rPr>
                      <m:t>(</m:t>
                    </m:r>
                    <m:r>
                      <a:rPr lang="en-US" sz="2000" i="1" dirty="0">
                        <a:latin typeface="Cambria Math" panose="02040503050406030204" pitchFamily="18" charset="0"/>
                      </a:rPr>
                      <m:t>𝑠𝑡𝑎𝑟𝑡</m:t>
                    </m:r>
                    <m:r>
                      <a:rPr lang="en-US" sz="2000" i="1" dirty="0">
                        <a:latin typeface="Cambria Math" panose="02040503050406030204" pitchFamily="18" charset="0"/>
                      </a:rPr>
                      <m:t>) = 8</m:t>
                    </m:r>
                  </m:oMath>
                </a14:m>
                <a:endParaRPr lang="en-US" sz="2000" dirty="0"/>
              </a:p>
              <a:p>
                <a:pPr lvl="1">
                  <a:buNone/>
                </a:pPr>
                <a:endParaRPr lang="en-US" sz="2000" dirty="0"/>
              </a:p>
              <a:p>
                <a:pPr lvl="1">
                  <a:buNone/>
                </a:pPr>
                <a:endParaRPr lang="en-US" sz="2000" dirty="0"/>
              </a:p>
              <a:p>
                <a:pPr lvl="1"/>
                <a14:m>
                  <m:oMath xmlns:m="http://schemas.openxmlformats.org/officeDocument/2006/math">
                    <m:r>
                      <a:rPr lang="en-US" sz="2000" i="1" dirty="0" smtClean="0">
                        <a:latin typeface="Cambria Math" panose="02040503050406030204" pitchFamily="18" charset="0"/>
                      </a:rPr>
                      <m:t>h</m:t>
                    </m:r>
                    <m:r>
                      <a:rPr lang="en-US" sz="2000" i="1" baseline="-25000" dirty="0">
                        <a:latin typeface="Cambria Math" panose="02040503050406030204" pitchFamily="18" charset="0"/>
                      </a:rPr>
                      <m:t>2</m:t>
                    </m:r>
                    <m:r>
                      <a:rPr lang="en-US" sz="2000" i="1" dirty="0">
                        <a:latin typeface="Cambria Math" panose="02040503050406030204" pitchFamily="18" charset="0"/>
                      </a:rPr>
                      <m:t>(</m:t>
                    </m:r>
                    <m:r>
                      <a:rPr lang="en-US" sz="2000" i="1" dirty="0">
                        <a:latin typeface="Cambria Math" panose="02040503050406030204" pitchFamily="18" charset="0"/>
                      </a:rPr>
                      <m:t>𝑛</m:t>
                    </m:r>
                    <m:r>
                      <a:rPr lang="en-US" sz="2000" i="1" dirty="0">
                        <a:latin typeface="Cambria Math" panose="02040503050406030204" pitchFamily="18" charset="0"/>
                      </a:rPr>
                      <m:t>)</m:t>
                    </m:r>
                  </m:oMath>
                </a14:m>
                <a:r>
                  <a:rPr lang="en-US" sz="2000" i="1" dirty="0"/>
                  <a:t> </a:t>
                </a:r>
                <a:r>
                  <a:rPr lang="en-US" sz="2000" dirty="0"/>
                  <a:t>= total Manhattan distance (number of squares from the desired location of each tile)</a:t>
                </a:r>
              </a:p>
              <a:p>
                <a:pPr lvl="1"/>
                <a14:m>
                  <m:oMath xmlns:m="http://schemas.openxmlformats.org/officeDocument/2006/math">
                    <m:r>
                      <a:rPr lang="en-US" sz="2000" i="1" dirty="0" smtClean="0">
                        <a:latin typeface="Cambria Math" panose="02040503050406030204" pitchFamily="18" charset="0"/>
                      </a:rPr>
                      <m:t>h</m:t>
                    </m:r>
                    <m:r>
                      <a:rPr lang="en-US" sz="2000" i="1" baseline="-25000" dirty="0">
                        <a:latin typeface="Cambria Math" panose="02040503050406030204" pitchFamily="18" charset="0"/>
                      </a:rPr>
                      <m:t>2</m:t>
                    </m:r>
                    <m:r>
                      <a:rPr lang="en-US" sz="2000" i="1" dirty="0">
                        <a:latin typeface="Cambria Math" panose="02040503050406030204" pitchFamily="18" charset="0"/>
                      </a:rPr>
                      <m:t>(</m:t>
                    </m:r>
                    <m:r>
                      <a:rPr lang="en-US" sz="2000" i="1" dirty="0">
                        <a:latin typeface="Cambria Math" panose="02040503050406030204" pitchFamily="18" charset="0"/>
                      </a:rPr>
                      <m:t>𝑠𝑡𝑎𝑟𝑡</m:t>
                    </m:r>
                    <m:r>
                      <a:rPr lang="en-US" sz="2000" i="1" dirty="0">
                        <a:latin typeface="Cambria Math" panose="02040503050406030204" pitchFamily="18" charset="0"/>
                      </a:rPr>
                      <m:t>) = 3+1+2+2+2+3+3+2 = 18</m:t>
                    </m:r>
                  </m:oMath>
                </a14:m>
                <a:endParaRPr lang="en-US" sz="2000" dirty="0"/>
              </a:p>
              <a:p>
                <a:pPr marL="0" indent="0">
                  <a:buNone/>
                </a:pPr>
                <a:endParaRPr lang="en-US" sz="2000" dirty="0"/>
              </a:p>
              <a:p>
                <a:pPr marL="0" indent="0">
                  <a:buNone/>
                </a:pPr>
                <a:r>
                  <a:rPr lang="en-US" sz="2000" dirty="0"/>
                  <a:t>Are </a:t>
                </a:r>
                <a14:m>
                  <m:oMath xmlns:m="http://schemas.openxmlformats.org/officeDocument/2006/math">
                    <m:r>
                      <a:rPr lang="en-US" sz="2000" i="1" dirty="0" smtClean="0">
                        <a:latin typeface="Cambria Math" panose="02040503050406030204" pitchFamily="18" charset="0"/>
                      </a:rPr>
                      <m:t>h</m:t>
                    </m:r>
                    <m:r>
                      <a:rPr lang="en-US" sz="2000" i="1" baseline="-25000" dirty="0">
                        <a:latin typeface="Cambria Math" panose="02040503050406030204" pitchFamily="18" charset="0"/>
                      </a:rPr>
                      <m:t>1</m:t>
                    </m:r>
                  </m:oMath>
                </a14:m>
                <a:r>
                  <a:rPr lang="en-US" sz="2000" baseline="-25000" dirty="0"/>
                  <a:t> </a:t>
                </a:r>
                <a:r>
                  <a:rPr lang="en-US" sz="2000" dirty="0"/>
                  <a:t>and </a:t>
                </a:r>
                <a14:m>
                  <m:oMath xmlns:m="http://schemas.openxmlformats.org/officeDocument/2006/math">
                    <m:r>
                      <a:rPr lang="en-US" sz="2000" i="1" dirty="0" smtClean="0">
                        <a:latin typeface="Cambria Math" panose="02040503050406030204" pitchFamily="18" charset="0"/>
                      </a:rPr>
                      <m:t>h</m:t>
                    </m:r>
                    <m:r>
                      <a:rPr lang="en-US" sz="2000" i="1" baseline="-25000" dirty="0">
                        <a:latin typeface="Cambria Math" panose="02040503050406030204" pitchFamily="18" charset="0"/>
                      </a:rPr>
                      <m:t>2</m:t>
                    </m:r>
                  </m:oMath>
                </a14:m>
                <a:r>
                  <a:rPr lang="en-US" sz="2000" baseline="-25000" dirty="0"/>
                  <a:t> </a:t>
                </a:r>
                <a:r>
                  <a:rPr lang="en-US" sz="2000" dirty="0"/>
                  <a:t>admissible?</a:t>
                </a:r>
              </a:p>
            </p:txBody>
          </p:sp>
        </mc:Choice>
        <mc:Fallback xmlns="">
          <p:sp>
            <p:nvSpPr>
              <p:cNvPr id="28675" name="Rectangle 3"/>
              <p:cNvSpPr>
                <a:spLocks noGrp="1" noRot="1" noChangeAspect="1" noMove="1" noResize="1" noEditPoints="1" noAdjustHandles="1" noChangeArrowheads="1" noChangeShapeType="1" noTextEdit="1"/>
              </p:cNvSpPr>
              <p:nvPr>
                <p:ph idx="1"/>
              </p:nvPr>
            </p:nvSpPr>
            <p:spPr>
              <a:xfrm>
                <a:off x="628650" y="3657600"/>
                <a:ext cx="7886700" cy="2835274"/>
              </a:xfrm>
              <a:blipFill>
                <a:blip r:embed="rId3"/>
                <a:stretch>
                  <a:fillRect l="-696" t="-3656" b="-1075"/>
                </a:stretch>
              </a:blipFill>
            </p:spPr>
            <p:txBody>
              <a:bodyPr/>
              <a:lstStyle/>
              <a:p>
                <a:r>
                  <a:rPr lang="en-US">
                    <a:noFill/>
                  </a:rPr>
                  <a:t> </a:t>
                </a:r>
              </a:p>
            </p:txBody>
          </p:sp>
        </mc:Fallback>
      </mc:AlternateContent>
      <p:pic>
        <p:nvPicPr>
          <p:cNvPr id="28677" name="Picture 5" descr="8puzzle"/>
          <p:cNvPicPr>
            <a:picLocks noChangeAspect="1" noChangeArrowheads="1"/>
          </p:cNvPicPr>
          <p:nvPr/>
        </p:nvPicPr>
        <p:blipFill>
          <a:blip r:embed="rId4" cstate="print"/>
          <a:srcRect/>
          <a:stretch>
            <a:fillRect/>
          </a:stretch>
        </p:blipFill>
        <p:spPr bwMode="auto">
          <a:xfrm>
            <a:off x="2443162" y="1419225"/>
            <a:ext cx="4257675" cy="2162175"/>
          </a:xfrm>
          <a:prstGeom prst="rect">
            <a:avLst/>
          </a:prstGeom>
          <a:noFill/>
        </p:spPr>
      </p:pic>
      <p:sp>
        <p:nvSpPr>
          <p:cNvPr id="2" name="Speech Bubble: Oval 1">
            <a:extLst>
              <a:ext uri="{FF2B5EF4-FFF2-40B4-BE49-F238E27FC236}">
                <a16:creationId xmlns:a16="http://schemas.microsoft.com/office/drawing/2014/main" id="{FD045406-1F84-4E3F-86E8-5D2BF0DAD9FB}"/>
              </a:ext>
            </a:extLst>
          </p:cNvPr>
          <p:cNvSpPr/>
          <p:nvPr/>
        </p:nvSpPr>
        <p:spPr>
          <a:xfrm>
            <a:off x="3619500" y="5791200"/>
            <a:ext cx="1905000" cy="625474"/>
          </a:xfrm>
          <a:prstGeom prst="wedgeEllipseCallout">
            <a:avLst>
              <a:gd name="adj1" fmla="val -98807"/>
              <a:gd name="adj2" fmla="val -6264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1200" dirty="0"/>
              <a:t>1 needs to move 3 positions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67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675">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8675">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8675">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867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dirty="0"/>
              <a:t>Heuristics from Relaxed Problems</a:t>
            </a:r>
          </a:p>
        </p:txBody>
      </p:sp>
      <mc:AlternateContent xmlns:mc="http://schemas.openxmlformats.org/markup-compatibility/2006" xmlns:a14="http://schemas.microsoft.com/office/drawing/2010/main">
        <mc:Choice Requires="a14">
          <p:sp>
            <p:nvSpPr>
              <p:cNvPr id="31747" name="Rectangle 3"/>
              <p:cNvSpPr>
                <a:spLocks noGrp="1" noChangeArrowheads="1"/>
              </p:cNvSpPr>
              <p:nvPr>
                <p:ph idx="1"/>
              </p:nvPr>
            </p:nvSpPr>
            <p:spPr>
              <a:xfrm>
                <a:off x="628650" y="1600200"/>
                <a:ext cx="7886700" cy="4351338"/>
              </a:xfrm>
            </p:spPr>
            <p:txBody>
              <a:bodyPr>
                <a:normAutofit/>
              </a:bodyPr>
              <a:lstStyle/>
              <a:p>
                <a:r>
                  <a:rPr lang="en-US" sz="2000" dirty="0"/>
                  <a:t>A problem with fewer restrictions on the actions is called a relaxed problem.</a:t>
                </a:r>
              </a:p>
              <a:p>
                <a:r>
                  <a:rPr lang="en-US" sz="2000" b="1" dirty="0">
                    <a:solidFill>
                      <a:srgbClr val="FF0000"/>
                    </a:solidFill>
                  </a:rPr>
                  <a:t>The cost of an optimal solution to a relaxed problem is an admissible heuristic for the original problem. I.e., the true cost is never smaller.</a:t>
                </a:r>
              </a:p>
              <a:p>
                <a:r>
                  <a:rPr lang="en-US" dirty="0"/>
                  <a:t>What relaxation is used by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1</m:t>
                        </m:r>
                      </m:sub>
                    </m:sSub>
                  </m:oMath>
                </a14:m>
                <a:r>
                  <a:rPr lang="en-US" dirty="0"/>
                  <a:t>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2</m:t>
                        </m:r>
                      </m:sub>
                    </m:sSub>
                  </m:oMath>
                </a14:m>
                <a:r>
                  <a:rPr lang="en-US" dirty="0"/>
                  <a:t>?</a:t>
                </a:r>
              </a:p>
              <a:p>
                <a:pPr lvl="1"/>
                <a14:m>
                  <m:oMath xmlns:m="http://schemas.openxmlformats.org/officeDocument/2006/math">
                    <m:r>
                      <a:rPr lang="en-US" sz="1700" i="1" dirty="0">
                        <a:latin typeface="Cambria Math" panose="02040503050406030204" pitchFamily="18" charset="0"/>
                      </a:rPr>
                      <m:t>h</m:t>
                    </m:r>
                    <m:r>
                      <a:rPr lang="en-US" sz="1700" i="1" baseline="-25000" dirty="0">
                        <a:latin typeface="Cambria Math" panose="02040503050406030204" pitchFamily="18" charset="0"/>
                      </a:rPr>
                      <m:t>1</m:t>
                    </m:r>
                  </m:oMath>
                </a14:m>
                <a:r>
                  <a:rPr lang="en-US" sz="1700" dirty="0"/>
                  <a:t>: If the rules of the 8-puzzle are relaxed so that a tile can move </a:t>
                </a:r>
                <a:r>
                  <a:rPr lang="en-US" sz="1700" dirty="0">
                    <a:solidFill>
                      <a:srgbClr val="FF0000"/>
                    </a:solidFill>
                  </a:rPr>
                  <a:t>anywhere</a:t>
                </a:r>
                <a:r>
                  <a:rPr lang="en-US" sz="1700" dirty="0"/>
                  <a:t>, then </a:t>
                </a:r>
                <a14:m>
                  <m:oMath xmlns:m="http://schemas.openxmlformats.org/officeDocument/2006/math">
                    <m:r>
                      <a:rPr lang="en-US" sz="1700" i="1" dirty="0" smtClean="0">
                        <a:latin typeface="Cambria Math" panose="02040503050406030204" pitchFamily="18" charset="0"/>
                      </a:rPr>
                      <m:t>h</m:t>
                    </m:r>
                    <m:r>
                      <a:rPr lang="en-US" sz="1700" i="1" baseline="-25000" dirty="0">
                        <a:latin typeface="Cambria Math" panose="02040503050406030204" pitchFamily="18" charset="0"/>
                      </a:rPr>
                      <m:t>1</m:t>
                    </m:r>
                    <m:r>
                      <a:rPr lang="en-US" sz="1700" i="1" dirty="0">
                        <a:latin typeface="Cambria Math" panose="02040503050406030204" pitchFamily="18" charset="0"/>
                      </a:rPr>
                      <m:t>(</m:t>
                    </m:r>
                    <m:r>
                      <a:rPr lang="en-US" sz="1700" i="1" dirty="0">
                        <a:latin typeface="Cambria Math" panose="02040503050406030204" pitchFamily="18" charset="0"/>
                      </a:rPr>
                      <m:t>𝑛</m:t>
                    </m:r>
                    <m:r>
                      <a:rPr lang="en-US" sz="1700" i="1" dirty="0">
                        <a:latin typeface="Cambria Math" panose="02040503050406030204" pitchFamily="18" charset="0"/>
                      </a:rPr>
                      <m:t>) </m:t>
                    </m:r>
                  </m:oMath>
                </a14:m>
                <a:r>
                  <a:rPr lang="en-US" sz="1700" dirty="0"/>
                  <a:t>gives the shortest solution.</a:t>
                </a:r>
              </a:p>
              <a:p>
                <a:pPr lvl="1"/>
                <a14:m>
                  <m:oMath xmlns:m="http://schemas.openxmlformats.org/officeDocument/2006/math">
                    <m:r>
                      <a:rPr lang="en-US" sz="1700" i="1" dirty="0">
                        <a:latin typeface="Cambria Math" panose="02040503050406030204" pitchFamily="18" charset="0"/>
                      </a:rPr>
                      <m:t>h</m:t>
                    </m:r>
                    <m:r>
                      <a:rPr lang="en-US" sz="1700" b="0" i="1" baseline="-25000" dirty="0" smtClean="0">
                        <a:latin typeface="Cambria Math" panose="02040503050406030204" pitchFamily="18" charset="0"/>
                      </a:rPr>
                      <m:t>2</m:t>
                    </m:r>
                  </m:oMath>
                </a14:m>
                <a:r>
                  <a:rPr lang="en-US" sz="1700" dirty="0"/>
                  <a:t>: If the rules are relaxed so that a tile can move to </a:t>
                </a:r>
                <a:r>
                  <a:rPr lang="en-US" sz="1700" dirty="0">
                    <a:solidFill>
                      <a:srgbClr val="FF0000"/>
                    </a:solidFill>
                  </a:rPr>
                  <a:t>any adjacent square,</a:t>
                </a:r>
                <a:r>
                  <a:rPr lang="en-US" sz="1700" dirty="0"/>
                  <a:t> then </a:t>
                </a:r>
                <a14:m>
                  <m:oMath xmlns:m="http://schemas.openxmlformats.org/officeDocument/2006/math">
                    <m:r>
                      <a:rPr lang="en-US" sz="1700" i="1" dirty="0" smtClean="0">
                        <a:latin typeface="Cambria Math" panose="02040503050406030204" pitchFamily="18" charset="0"/>
                      </a:rPr>
                      <m:t>h</m:t>
                    </m:r>
                    <m:r>
                      <a:rPr lang="en-US" sz="1700" i="1" baseline="-25000" dirty="0">
                        <a:latin typeface="Cambria Math" panose="02040503050406030204" pitchFamily="18" charset="0"/>
                      </a:rPr>
                      <m:t>2</m:t>
                    </m:r>
                    <m:r>
                      <a:rPr lang="en-US" sz="1700" i="1" dirty="0">
                        <a:latin typeface="Cambria Math" panose="02040503050406030204" pitchFamily="18" charset="0"/>
                      </a:rPr>
                      <m:t>(</m:t>
                    </m:r>
                    <m:r>
                      <a:rPr lang="en-US" sz="1700" i="1" dirty="0">
                        <a:latin typeface="Cambria Math" panose="02040503050406030204" pitchFamily="18" charset="0"/>
                      </a:rPr>
                      <m:t>𝑛</m:t>
                    </m:r>
                    <m:r>
                      <a:rPr lang="en-US" sz="1700" i="1" dirty="0">
                        <a:latin typeface="Cambria Math" panose="02040503050406030204" pitchFamily="18" charset="0"/>
                      </a:rPr>
                      <m:t>) </m:t>
                    </m:r>
                  </m:oMath>
                </a14:m>
                <a:r>
                  <a:rPr lang="en-US" sz="1700" dirty="0"/>
                  <a:t>gives the shortest solution.</a:t>
                </a:r>
              </a:p>
            </p:txBody>
          </p:sp>
        </mc:Choice>
        <mc:Fallback xmlns="">
          <p:sp>
            <p:nvSpPr>
              <p:cNvPr id="31747" name="Rectangle 3"/>
              <p:cNvSpPr>
                <a:spLocks noGrp="1" noRot="1" noChangeAspect="1" noMove="1" noResize="1" noEditPoints="1" noAdjustHandles="1" noChangeArrowheads="1" noChangeShapeType="1" noTextEdit="1"/>
              </p:cNvSpPr>
              <p:nvPr>
                <p:ph idx="1"/>
              </p:nvPr>
            </p:nvSpPr>
            <p:spPr>
              <a:xfrm>
                <a:off x="628650" y="1600200"/>
                <a:ext cx="7886700" cy="4351338"/>
              </a:xfrm>
              <a:blipFill>
                <a:blip r:embed="rId3"/>
                <a:stretch>
                  <a:fillRect l="-773" t="-1543"/>
                </a:stretch>
              </a:blipFill>
            </p:spPr>
            <p:txBody>
              <a:bodyPr/>
              <a:lstStyle/>
              <a:p>
                <a:r>
                  <a:rPr lang="en-US">
                    <a:noFill/>
                  </a:rPr>
                  <a:t> </a:t>
                </a:r>
              </a:p>
            </p:txBody>
          </p:sp>
        </mc:Fallback>
      </mc:AlternateContent>
      <p:pic>
        <p:nvPicPr>
          <p:cNvPr id="4" name="Picture 5" descr="8puzzle">
            <a:extLst>
              <a:ext uri="{FF2B5EF4-FFF2-40B4-BE49-F238E27FC236}">
                <a16:creationId xmlns:a16="http://schemas.microsoft.com/office/drawing/2014/main" id="{66432456-2E86-4039-AC9B-531E04026339}"/>
              </a:ext>
            </a:extLst>
          </p:cNvPr>
          <p:cNvPicPr>
            <a:picLocks noChangeAspect="1" noChangeArrowheads="1"/>
          </p:cNvPicPr>
          <p:nvPr/>
        </p:nvPicPr>
        <p:blipFill>
          <a:blip r:embed="rId4" cstate="print"/>
          <a:srcRect/>
          <a:stretch>
            <a:fillRect/>
          </a:stretch>
        </p:blipFill>
        <p:spPr bwMode="auto">
          <a:xfrm>
            <a:off x="762000" y="4467225"/>
            <a:ext cx="4257675" cy="2162175"/>
          </a:xfrm>
          <a:prstGeom prst="rect">
            <a:avLst/>
          </a:prstGeom>
          <a:noFill/>
        </p:spPr>
      </p:pic>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16A7BB08-C7D6-4FA0-8AAE-E2FDBC693D13}"/>
                  </a:ext>
                </a:extLst>
              </p:cNvPr>
              <p:cNvSpPr/>
              <p:nvPr/>
            </p:nvSpPr>
            <p:spPr>
              <a:xfrm>
                <a:off x="5153024" y="4707619"/>
                <a:ext cx="3990975" cy="1616981"/>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sz="2000" i="1" dirty="0" smtClean="0">
                          <a:latin typeface="Cambria Math" panose="02040503050406030204" pitchFamily="18" charset="0"/>
                        </a:rPr>
                        <m:t>h</m:t>
                      </m:r>
                      <m:r>
                        <a:rPr lang="en-US" sz="2000" i="1" baseline="-25000" dirty="0">
                          <a:latin typeface="Cambria Math" panose="02040503050406030204" pitchFamily="18" charset="0"/>
                        </a:rPr>
                        <m:t>1</m:t>
                      </m:r>
                      <m:r>
                        <a:rPr lang="en-US" sz="2000" i="1" dirty="0">
                          <a:latin typeface="Cambria Math" panose="02040503050406030204" pitchFamily="18" charset="0"/>
                        </a:rPr>
                        <m:t>(</m:t>
                      </m:r>
                      <m:r>
                        <a:rPr lang="en-US" sz="2000" i="1" dirty="0">
                          <a:latin typeface="Cambria Math" panose="02040503050406030204" pitchFamily="18" charset="0"/>
                        </a:rPr>
                        <m:t>𝑠𝑡𝑎𝑟𝑡</m:t>
                      </m:r>
                      <m:r>
                        <a:rPr lang="en-US" sz="2000" i="1" dirty="0">
                          <a:latin typeface="Cambria Math" panose="02040503050406030204" pitchFamily="18" charset="0"/>
                        </a:rPr>
                        <m:t>) = 8</m:t>
                      </m:r>
                    </m:oMath>
                  </m:oMathPara>
                </a14:m>
                <a:endParaRPr lang="en-US" sz="2000" dirty="0"/>
              </a:p>
              <a:p>
                <a:endParaRPr lang="en-US" sz="2000" i="1" dirty="0"/>
              </a:p>
              <a:p>
                <a:pPr/>
                <a14:m>
                  <m:oMathPara xmlns:m="http://schemas.openxmlformats.org/officeDocument/2006/math">
                    <m:oMathParaPr>
                      <m:jc m:val="left"/>
                    </m:oMathParaPr>
                    <m:oMath xmlns:m="http://schemas.openxmlformats.org/officeDocument/2006/math">
                      <m:r>
                        <a:rPr lang="en-US" sz="2000" i="1" dirty="0" smtClean="0">
                          <a:latin typeface="Cambria Math" panose="02040503050406030204" pitchFamily="18" charset="0"/>
                        </a:rPr>
                        <m:t>h</m:t>
                      </m:r>
                      <m:r>
                        <a:rPr lang="en-US" sz="2000" i="1" baseline="-25000" dirty="0">
                          <a:latin typeface="Cambria Math" panose="02040503050406030204" pitchFamily="18" charset="0"/>
                        </a:rPr>
                        <m:t>2</m:t>
                      </m:r>
                      <m:r>
                        <a:rPr lang="en-US" sz="2000" i="1" dirty="0">
                          <a:latin typeface="Cambria Math" panose="02040503050406030204" pitchFamily="18" charset="0"/>
                        </a:rPr>
                        <m:t>(</m:t>
                      </m:r>
                      <m:r>
                        <a:rPr lang="en-US" sz="2000" i="1" dirty="0">
                          <a:latin typeface="Cambria Math" panose="02040503050406030204" pitchFamily="18" charset="0"/>
                        </a:rPr>
                        <m:t>𝑠𝑡𝑎𝑟𝑡</m:t>
                      </m:r>
                      <m:r>
                        <a:rPr lang="en-US" sz="2000" b="0" i="1" dirty="0" smtClean="0">
                          <a:latin typeface="Cambria Math" panose="02040503050406030204" pitchFamily="18" charset="0"/>
                        </a:rPr>
                        <m:t>)</m:t>
                      </m:r>
                      <m:r>
                        <a:rPr lang="en-US" sz="2000" i="1" dirty="0">
                          <a:latin typeface="Cambria Math" panose="02040503050406030204" pitchFamily="18" charset="0"/>
                        </a:rPr>
                        <m:t>= 3+1+2+2+2+3+3+2 = 18</m:t>
                      </m:r>
                    </m:oMath>
                  </m:oMathPara>
                </a14:m>
                <a:endParaRPr lang="en-US" sz="2000" dirty="0"/>
              </a:p>
            </p:txBody>
          </p:sp>
        </mc:Choice>
        <mc:Fallback xmlns="">
          <p:sp>
            <p:nvSpPr>
              <p:cNvPr id="2" name="Rectangle 1">
                <a:extLst>
                  <a:ext uri="{FF2B5EF4-FFF2-40B4-BE49-F238E27FC236}">
                    <a16:creationId xmlns:a16="http://schemas.microsoft.com/office/drawing/2014/main" id="{16A7BB08-C7D6-4FA0-8AAE-E2FDBC693D13}"/>
                  </a:ext>
                </a:extLst>
              </p:cNvPr>
              <p:cNvSpPr>
                <a:spLocks noRot="1" noChangeAspect="1" noMove="1" noResize="1" noEditPoints="1" noAdjustHandles="1" noChangeArrowheads="1" noChangeShapeType="1" noTextEdit="1"/>
              </p:cNvSpPr>
              <p:nvPr/>
            </p:nvSpPr>
            <p:spPr>
              <a:xfrm>
                <a:off x="5153024" y="4707619"/>
                <a:ext cx="3990975" cy="1616981"/>
              </a:xfrm>
              <a:prstGeom prst="rect">
                <a:avLst/>
              </a:prstGeom>
              <a:blipFill>
                <a:blip r:embed="rId5"/>
                <a:stretch>
                  <a:fillRect/>
                </a:stretch>
              </a:blipFill>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747">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7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uiExpand="1"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a:t>Heuristics from Relaxed Problems</a:t>
            </a:r>
          </a:p>
        </p:txBody>
      </p:sp>
      <p:sp>
        <p:nvSpPr>
          <p:cNvPr id="3" name="Content Placeholder 2"/>
          <p:cNvSpPr>
            <a:spLocks noGrp="1"/>
          </p:cNvSpPr>
          <p:nvPr>
            <p:ph idx="1"/>
          </p:nvPr>
        </p:nvSpPr>
        <p:spPr>
          <a:xfrm>
            <a:off x="457200" y="1219200"/>
            <a:ext cx="8229600" cy="4525963"/>
          </a:xfrm>
        </p:spPr>
        <p:txBody>
          <a:bodyPr>
            <a:normAutofit/>
          </a:bodyPr>
          <a:lstStyle/>
          <a:p>
            <a:pPr marL="0" indent="0" algn="ctr">
              <a:buNone/>
            </a:pPr>
            <a:r>
              <a:rPr lang="en-US" sz="2400" b="1" dirty="0"/>
              <a:t>What relaxations are used in these two cases?</a:t>
            </a:r>
          </a:p>
        </p:txBody>
      </p:sp>
      <p:pic>
        <p:nvPicPr>
          <p:cNvPr id="5"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artisticPencilSketch/>
                    </a14:imgEffect>
                  </a14:imgLayer>
                </a14:imgProps>
              </a:ext>
            </a:extLst>
          </a:blip>
          <a:srcRect/>
          <a:stretch>
            <a:fillRect/>
          </a:stretch>
        </p:blipFill>
        <p:spPr bwMode="auto">
          <a:xfrm>
            <a:off x="652534" y="2678960"/>
            <a:ext cx="3272163" cy="3272163"/>
          </a:xfrm>
          <a:prstGeom prst="rect">
            <a:avLst/>
          </a:prstGeom>
          <a:noFill/>
          <a:ln w="9525">
            <a:noFill/>
            <a:miter lim="800000"/>
            <a:headEnd/>
            <a:tailEnd/>
          </a:ln>
        </p:spPr>
      </p:pic>
      <p:sp>
        <p:nvSpPr>
          <p:cNvPr id="6" name="Down Arrow 5"/>
          <p:cNvSpPr/>
          <p:nvPr/>
        </p:nvSpPr>
        <p:spPr>
          <a:xfrm>
            <a:off x="834321" y="2427299"/>
            <a:ext cx="181787" cy="2423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57200" y="2133600"/>
            <a:ext cx="983077" cy="293699"/>
          </a:xfrm>
          <a:prstGeom prst="rect">
            <a:avLst/>
          </a:prstGeom>
          <a:noFill/>
        </p:spPr>
        <p:txBody>
          <a:bodyPr wrap="none" rtlCol="0">
            <a:spAutoFit/>
          </a:bodyPr>
          <a:lstStyle/>
          <a:p>
            <a:r>
              <a:rPr lang="en-US" dirty="0"/>
              <a:t>Start state</a:t>
            </a:r>
          </a:p>
        </p:txBody>
      </p:sp>
      <p:sp>
        <p:nvSpPr>
          <p:cNvPr id="8" name="Down Arrow 7"/>
          <p:cNvSpPr/>
          <p:nvPr/>
        </p:nvSpPr>
        <p:spPr>
          <a:xfrm rot="5400000">
            <a:off x="4068898" y="5547973"/>
            <a:ext cx="181787" cy="2423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372562" y="5974746"/>
            <a:ext cx="983077" cy="293699"/>
          </a:xfrm>
          <a:prstGeom prst="rect">
            <a:avLst/>
          </a:prstGeom>
          <a:noFill/>
        </p:spPr>
        <p:txBody>
          <a:bodyPr wrap="none" rtlCol="0">
            <a:spAutoFit/>
          </a:bodyPr>
          <a:lstStyle/>
          <a:p>
            <a:r>
              <a:rPr lang="en-US" dirty="0"/>
              <a:t>Goal state</a:t>
            </a:r>
          </a:p>
        </p:txBody>
      </p:sp>
      <p:sp>
        <p:nvSpPr>
          <p:cNvPr id="10" name="5-Point Star 9"/>
          <p:cNvSpPr/>
          <p:nvPr/>
        </p:nvSpPr>
        <p:spPr>
          <a:xfrm>
            <a:off x="1864446" y="4920998"/>
            <a:ext cx="181787" cy="181787"/>
          </a:xfrm>
          <a:prstGeom prst="star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1985637" y="5042189"/>
            <a:ext cx="1878464" cy="666552"/>
          </a:xfrm>
          <a:prstGeom prst="line">
            <a:avLst/>
          </a:prstGeom>
          <a:ln w="38100" cap="flat" cmpd="sng" algn="ctr">
            <a:solidFill>
              <a:schemeClr val="accent2"/>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pic>
        <p:nvPicPr>
          <p:cNvPr id="12" name="Picture 2">
            <a:extLst>
              <a:ext uri="{FF2B5EF4-FFF2-40B4-BE49-F238E27FC236}">
                <a16:creationId xmlns:a16="http://schemas.microsoft.com/office/drawing/2014/main" id="{DF9E533F-BB9B-4439-8E8F-5DED1104394F}"/>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artisticPencilSketch/>
                    </a14:imgEffect>
                  </a14:imgLayer>
                </a14:imgProps>
              </a:ext>
            </a:extLst>
          </a:blip>
          <a:srcRect/>
          <a:stretch>
            <a:fillRect/>
          </a:stretch>
        </p:blipFill>
        <p:spPr bwMode="auto">
          <a:xfrm>
            <a:off x="4843534" y="2650385"/>
            <a:ext cx="3272163" cy="3272163"/>
          </a:xfrm>
          <a:prstGeom prst="rect">
            <a:avLst/>
          </a:prstGeom>
          <a:noFill/>
          <a:ln w="9525">
            <a:noFill/>
            <a:miter lim="800000"/>
            <a:headEnd/>
            <a:tailEnd/>
          </a:ln>
        </p:spPr>
      </p:pic>
      <p:sp>
        <p:nvSpPr>
          <p:cNvPr id="13" name="Down Arrow 5">
            <a:extLst>
              <a:ext uri="{FF2B5EF4-FFF2-40B4-BE49-F238E27FC236}">
                <a16:creationId xmlns:a16="http://schemas.microsoft.com/office/drawing/2014/main" id="{B3F9EDDE-1211-49CC-AE28-0DEA8B67AF1F}"/>
              </a:ext>
            </a:extLst>
          </p:cNvPr>
          <p:cNvSpPr/>
          <p:nvPr/>
        </p:nvSpPr>
        <p:spPr>
          <a:xfrm>
            <a:off x="5025321" y="2398724"/>
            <a:ext cx="181787" cy="2423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44A4A6DB-BDAD-44F5-B13C-B4880EE656EE}"/>
              </a:ext>
            </a:extLst>
          </p:cNvPr>
          <p:cNvSpPr txBox="1"/>
          <p:nvPr/>
        </p:nvSpPr>
        <p:spPr>
          <a:xfrm>
            <a:off x="4648200" y="2105025"/>
            <a:ext cx="983077" cy="293699"/>
          </a:xfrm>
          <a:prstGeom prst="rect">
            <a:avLst/>
          </a:prstGeom>
          <a:noFill/>
        </p:spPr>
        <p:txBody>
          <a:bodyPr wrap="none" rtlCol="0">
            <a:spAutoFit/>
          </a:bodyPr>
          <a:lstStyle/>
          <a:p>
            <a:r>
              <a:rPr lang="en-US" dirty="0"/>
              <a:t>Start state</a:t>
            </a:r>
          </a:p>
        </p:txBody>
      </p:sp>
      <p:sp>
        <p:nvSpPr>
          <p:cNvPr id="15" name="Down Arrow 7">
            <a:extLst>
              <a:ext uri="{FF2B5EF4-FFF2-40B4-BE49-F238E27FC236}">
                <a16:creationId xmlns:a16="http://schemas.microsoft.com/office/drawing/2014/main" id="{6552566B-6F41-412F-BD9D-8B255E817642}"/>
              </a:ext>
            </a:extLst>
          </p:cNvPr>
          <p:cNvSpPr/>
          <p:nvPr/>
        </p:nvSpPr>
        <p:spPr>
          <a:xfrm rot="5400000">
            <a:off x="8236888" y="5519398"/>
            <a:ext cx="181787" cy="2423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7F9CFA2-F858-4809-8B7D-A3225899B45B}"/>
              </a:ext>
            </a:extLst>
          </p:cNvPr>
          <p:cNvSpPr txBox="1"/>
          <p:nvPr/>
        </p:nvSpPr>
        <p:spPr>
          <a:xfrm>
            <a:off x="7836242" y="5961230"/>
            <a:ext cx="983077" cy="293699"/>
          </a:xfrm>
          <a:prstGeom prst="rect">
            <a:avLst/>
          </a:prstGeom>
          <a:noFill/>
        </p:spPr>
        <p:txBody>
          <a:bodyPr wrap="none" rtlCol="0">
            <a:spAutoFit/>
          </a:bodyPr>
          <a:lstStyle/>
          <a:p>
            <a:r>
              <a:rPr lang="en-US" dirty="0"/>
              <a:t>Goal state</a:t>
            </a:r>
          </a:p>
        </p:txBody>
      </p:sp>
      <p:sp>
        <p:nvSpPr>
          <p:cNvPr id="17" name="5-Point Star 9">
            <a:extLst>
              <a:ext uri="{FF2B5EF4-FFF2-40B4-BE49-F238E27FC236}">
                <a16:creationId xmlns:a16="http://schemas.microsoft.com/office/drawing/2014/main" id="{C5FBD971-D576-46B5-B778-F31D90E6A82B}"/>
              </a:ext>
            </a:extLst>
          </p:cNvPr>
          <p:cNvSpPr/>
          <p:nvPr/>
        </p:nvSpPr>
        <p:spPr>
          <a:xfrm>
            <a:off x="6055446" y="4892423"/>
            <a:ext cx="181787" cy="181787"/>
          </a:xfrm>
          <a:prstGeom prst="star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FFB86754-9901-4B12-8CBE-445BFFF5B1E5}"/>
              </a:ext>
            </a:extLst>
          </p:cNvPr>
          <p:cNvCxnSpPr/>
          <p:nvPr/>
        </p:nvCxnSpPr>
        <p:spPr>
          <a:xfrm>
            <a:off x="6176637" y="5013614"/>
            <a:ext cx="1878464" cy="666552"/>
          </a:xfrm>
          <a:prstGeom prst="bentConnector3">
            <a:avLst>
              <a:gd name="adj1" fmla="val 308"/>
            </a:avLst>
          </a:prstGeom>
          <a:ln w="38100" cap="flat" cmpd="sng" algn="ctr">
            <a:solidFill>
              <a:schemeClr val="accent2"/>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4" name="Rectangle 3">
            <a:extLst>
              <a:ext uri="{FF2B5EF4-FFF2-40B4-BE49-F238E27FC236}">
                <a16:creationId xmlns:a16="http://schemas.microsoft.com/office/drawing/2014/main" id="{19042422-30D2-4FB5-9682-F3AE7571F65B}"/>
              </a:ext>
            </a:extLst>
          </p:cNvPr>
          <p:cNvSpPr/>
          <p:nvPr/>
        </p:nvSpPr>
        <p:spPr>
          <a:xfrm>
            <a:off x="1325338" y="1828800"/>
            <a:ext cx="1952779" cy="369332"/>
          </a:xfrm>
          <a:prstGeom prst="rect">
            <a:avLst/>
          </a:prstGeom>
        </p:spPr>
        <p:txBody>
          <a:bodyPr wrap="none">
            <a:spAutoFit/>
          </a:bodyPr>
          <a:lstStyle/>
          <a:p>
            <a:r>
              <a:rPr lang="en-US" b="1" dirty="0"/>
              <a:t>Euclidean distance</a:t>
            </a:r>
          </a:p>
        </p:txBody>
      </p:sp>
      <p:sp>
        <p:nvSpPr>
          <p:cNvPr id="19" name="Rectangle 18">
            <a:extLst>
              <a:ext uri="{FF2B5EF4-FFF2-40B4-BE49-F238E27FC236}">
                <a16:creationId xmlns:a16="http://schemas.microsoft.com/office/drawing/2014/main" id="{6B0D99D0-DFBD-4069-8820-82E7E0CAE9B6}"/>
              </a:ext>
            </a:extLst>
          </p:cNvPr>
          <p:cNvSpPr/>
          <p:nvPr/>
        </p:nvSpPr>
        <p:spPr>
          <a:xfrm>
            <a:off x="5514821" y="1840468"/>
            <a:ext cx="2099614" cy="369332"/>
          </a:xfrm>
          <a:prstGeom prst="rect">
            <a:avLst/>
          </a:prstGeom>
        </p:spPr>
        <p:txBody>
          <a:bodyPr wrap="none">
            <a:spAutoFit/>
          </a:bodyPr>
          <a:lstStyle/>
          <a:p>
            <a:r>
              <a:rPr lang="en-US" b="1" dirty="0"/>
              <a:t>Manhattan distance</a:t>
            </a:r>
          </a:p>
        </p:txBody>
      </p:sp>
    </p:spTree>
    <p:extLst>
      <p:ext uri="{BB962C8B-B14F-4D97-AF65-F5344CB8AC3E}">
        <p14:creationId xmlns:p14="http://schemas.microsoft.com/office/powerpoint/2010/main" val="74670970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Heuristics from Subproblems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825625"/>
                <a:ext cx="7886700" cy="2365375"/>
              </a:xfrm>
            </p:spPr>
            <p:txBody>
              <a:bodyPr>
                <a:normAutofit fontScale="92500" lnSpcReduction="20000"/>
              </a:bodyPr>
              <a:lstStyle/>
              <a:p>
                <a:r>
                  <a:rPr lang="en-US" sz="2400" dirty="0"/>
                  <a:t>Let </a:t>
                </a:r>
                <a14:m>
                  <m:oMath xmlns:m="http://schemas.openxmlformats.org/officeDocument/2006/math">
                    <m:r>
                      <a:rPr lang="en-US" sz="2400" i="1" dirty="0" smtClean="0">
                        <a:latin typeface="Cambria Math" panose="02040503050406030204" pitchFamily="18" charset="0"/>
                      </a:rPr>
                      <m:t>h</m:t>
                    </m:r>
                    <m:r>
                      <a:rPr lang="en-US" sz="2400" i="1" baseline="-25000" dirty="0">
                        <a:latin typeface="Cambria Math" panose="02040503050406030204" pitchFamily="18" charset="0"/>
                      </a:rPr>
                      <m:t>3</m:t>
                    </m:r>
                    <m:r>
                      <a:rPr lang="en-US" sz="2400" i="1" dirty="0">
                        <a:latin typeface="Cambria Math" panose="02040503050406030204" pitchFamily="18" charset="0"/>
                      </a:rPr>
                      <m:t>(</m:t>
                    </m:r>
                    <m:r>
                      <a:rPr lang="en-US" sz="2400" i="1" dirty="0">
                        <a:latin typeface="Cambria Math" panose="02040503050406030204" pitchFamily="18" charset="0"/>
                      </a:rPr>
                      <m:t>𝑛</m:t>
                    </m:r>
                    <m:r>
                      <a:rPr lang="en-US" sz="2400" i="1" dirty="0">
                        <a:latin typeface="Cambria Math" panose="02040503050406030204" pitchFamily="18" charset="0"/>
                      </a:rPr>
                      <m:t>)</m:t>
                    </m:r>
                  </m:oMath>
                </a14:m>
                <a:r>
                  <a:rPr lang="en-US" sz="2400" dirty="0"/>
                  <a:t> be the cost of getting a subset of tiles </a:t>
                </a:r>
                <a:br>
                  <a:rPr lang="en-US" sz="2400" dirty="0"/>
                </a:br>
                <a:r>
                  <a:rPr lang="en-US" sz="2400" dirty="0"/>
                  <a:t>(say, 1,2,3,4) into their correct positions. The final order of the * tiles does not matter. </a:t>
                </a:r>
              </a:p>
              <a:p>
                <a:r>
                  <a:rPr lang="en-US" sz="2400" dirty="0"/>
                  <a:t>Solutions for subproblems are an admissible heuristic. </a:t>
                </a:r>
              </a:p>
              <a:p>
                <a:r>
                  <a:rPr lang="en-US" sz="2400" dirty="0"/>
                  <a:t>Calculation:</a:t>
                </a:r>
              </a:p>
              <a:p>
                <a:pPr lvl="1"/>
                <a:r>
                  <a:rPr lang="en-US" sz="2100" dirty="0"/>
                  <a:t>Very small subproblems are often easy to solve.</a:t>
                </a:r>
              </a:p>
              <a:p>
                <a:pPr lvl="1"/>
                <a:r>
                  <a:rPr lang="en-US" sz="2100" dirty="0"/>
                  <a:t>We can precompute and save the exact solution cost for every or many possible subproblem instances – </a:t>
                </a:r>
                <a:r>
                  <a:rPr lang="en-US" sz="2100" b="1" i="1" dirty="0"/>
                  <a:t>pattern database</a:t>
                </a:r>
                <a:r>
                  <a:rPr lang="en-US" sz="2100" i="1" dirty="0"/>
                  <a: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825625"/>
                <a:ext cx="7886700" cy="2365375"/>
              </a:xfrm>
              <a:blipFill>
                <a:blip r:embed="rId3"/>
                <a:stretch>
                  <a:fillRect l="-850" t="-5141"/>
                </a:stretch>
              </a:blipFill>
            </p:spPr>
            <p:txBody>
              <a:bodyPr/>
              <a:lstStyle/>
              <a:p>
                <a:r>
                  <a:rPr lang="en-US">
                    <a:noFill/>
                  </a:rPr>
                  <a:t> </a:t>
                </a:r>
              </a:p>
            </p:txBody>
          </p:sp>
        </mc:Fallback>
      </mc:AlternateContent>
      <p:grpSp>
        <p:nvGrpSpPr>
          <p:cNvPr id="28" name="Group 27">
            <a:extLst>
              <a:ext uri="{FF2B5EF4-FFF2-40B4-BE49-F238E27FC236}">
                <a16:creationId xmlns:a16="http://schemas.microsoft.com/office/drawing/2014/main" id="{7EAADC28-1161-42DD-8170-07AE9A27BF31}"/>
              </a:ext>
            </a:extLst>
          </p:cNvPr>
          <p:cNvGrpSpPr/>
          <p:nvPr/>
        </p:nvGrpSpPr>
        <p:grpSpPr>
          <a:xfrm>
            <a:off x="2600325" y="4314825"/>
            <a:ext cx="4257675" cy="2162175"/>
            <a:chOff x="2600325" y="4086225"/>
            <a:chExt cx="4257675" cy="2162175"/>
          </a:xfrm>
        </p:grpSpPr>
        <p:pic>
          <p:nvPicPr>
            <p:cNvPr id="5" name="Picture 5" descr="8puzzle"/>
            <p:cNvPicPr>
              <a:picLocks noChangeAspect="1" noChangeArrowheads="1"/>
            </p:cNvPicPr>
            <p:nvPr/>
          </p:nvPicPr>
          <p:blipFill>
            <a:blip r:embed="rId4" cstate="print"/>
            <a:srcRect/>
            <a:stretch>
              <a:fillRect/>
            </a:stretch>
          </p:blipFill>
          <p:spPr bwMode="auto">
            <a:xfrm>
              <a:off x="2600325" y="4086225"/>
              <a:ext cx="4257675" cy="2162175"/>
            </a:xfrm>
            <a:prstGeom prst="rect">
              <a:avLst/>
            </a:prstGeom>
            <a:noFill/>
          </p:spPr>
        </p:pic>
        <p:sp>
          <p:nvSpPr>
            <p:cNvPr id="16" name="Rectangle 15">
              <a:extLst>
                <a:ext uri="{FF2B5EF4-FFF2-40B4-BE49-F238E27FC236}">
                  <a16:creationId xmlns:a16="http://schemas.microsoft.com/office/drawing/2014/main" id="{4750879E-C215-4D93-97D0-3A1FBA970BAD}"/>
                </a:ext>
              </a:extLst>
            </p:cNvPr>
            <p:cNvSpPr/>
            <p:nvPr/>
          </p:nvSpPr>
          <p:spPr>
            <a:xfrm>
              <a:off x="2819400" y="4191000"/>
              <a:ext cx="286425" cy="3810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t>
              </a:r>
            </a:p>
          </p:txBody>
        </p:sp>
        <p:sp>
          <p:nvSpPr>
            <p:cNvPr id="21" name="Rectangle 20">
              <a:extLst>
                <a:ext uri="{FF2B5EF4-FFF2-40B4-BE49-F238E27FC236}">
                  <a16:creationId xmlns:a16="http://schemas.microsoft.com/office/drawing/2014/main" id="{096A3762-4DCB-4DEC-BFEB-26C988B34D0B}"/>
                </a:ext>
              </a:extLst>
            </p:cNvPr>
            <p:cNvSpPr/>
            <p:nvPr/>
          </p:nvSpPr>
          <p:spPr>
            <a:xfrm>
              <a:off x="2761575" y="4800600"/>
              <a:ext cx="286425" cy="3810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t>
              </a:r>
            </a:p>
          </p:txBody>
        </p:sp>
        <p:sp>
          <p:nvSpPr>
            <p:cNvPr id="22" name="Rectangle 21">
              <a:extLst>
                <a:ext uri="{FF2B5EF4-FFF2-40B4-BE49-F238E27FC236}">
                  <a16:creationId xmlns:a16="http://schemas.microsoft.com/office/drawing/2014/main" id="{ADCFF45D-32C2-40B2-B9FF-9077A9CFBC5B}"/>
                </a:ext>
              </a:extLst>
            </p:cNvPr>
            <p:cNvSpPr/>
            <p:nvPr/>
          </p:nvSpPr>
          <p:spPr>
            <a:xfrm>
              <a:off x="2761575" y="5410200"/>
              <a:ext cx="286425" cy="3810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t>
              </a:r>
            </a:p>
          </p:txBody>
        </p:sp>
        <p:sp>
          <p:nvSpPr>
            <p:cNvPr id="23" name="Rectangle 22">
              <a:extLst>
                <a:ext uri="{FF2B5EF4-FFF2-40B4-BE49-F238E27FC236}">
                  <a16:creationId xmlns:a16="http://schemas.microsoft.com/office/drawing/2014/main" id="{B2ED45A9-3386-47B7-A037-4310821A7C12}"/>
                </a:ext>
              </a:extLst>
            </p:cNvPr>
            <p:cNvSpPr/>
            <p:nvPr/>
          </p:nvSpPr>
          <p:spPr>
            <a:xfrm>
              <a:off x="3962400" y="4800600"/>
              <a:ext cx="286425" cy="3810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t>
              </a:r>
            </a:p>
          </p:txBody>
        </p:sp>
        <p:sp>
          <p:nvSpPr>
            <p:cNvPr id="24" name="Rectangle 23">
              <a:extLst>
                <a:ext uri="{FF2B5EF4-FFF2-40B4-BE49-F238E27FC236}">
                  <a16:creationId xmlns:a16="http://schemas.microsoft.com/office/drawing/2014/main" id="{87AEDA1F-946C-4263-AD4B-579B6FA4FC31}"/>
                </a:ext>
              </a:extLst>
            </p:cNvPr>
            <p:cNvSpPr/>
            <p:nvPr/>
          </p:nvSpPr>
          <p:spPr>
            <a:xfrm>
              <a:off x="6419175" y="4800600"/>
              <a:ext cx="286425" cy="3810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t>
              </a:r>
            </a:p>
          </p:txBody>
        </p:sp>
        <p:sp>
          <p:nvSpPr>
            <p:cNvPr id="25" name="Rectangle 24">
              <a:extLst>
                <a:ext uri="{FF2B5EF4-FFF2-40B4-BE49-F238E27FC236}">
                  <a16:creationId xmlns:a16="http://schemas.microsoft.com/office/drawing/2014/main" id="{7D3BB848-228C-44D4-8CFC-A72146CC5EFF}"/>
                </a:ext>
              </a:extLst>
            </p:cNvPr>
            <p:cNvSpPr/>
            <p:nvPr/>
          </p:nvSpPr>
          <p:spPr>
            <a:xfrm>
              <a:off x="5181600" y="5410200"/>
              <a:ext cx="286425" cy="3810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t>
              </a:r>
            </a:p>
          </p:txBody>
        </p:sp>
        <p:sp>
          <p:nvSpPr>
            <p:cNvPr id="26" name="Rectangle 25">
              <a:extLst>
                <a:ext uri="{FF2B5EF4-FFF2-40B4-BE49-F238E27FC236}">
                  <a16:creationId xmlns:a16="http://schemas.microsoft.com/office/drawing/2014/main" id="{AC77A3D5-74A2-4103-AF46-32E70A17BB43}"/>
                </a:ext>
              </a:extLst>
            </p:cNvPr>
            <p:cNvSpPr/>
            <p:nvPr/>
          </p:nvSpPr>
          <p:spPr>
            <a:xfrm>
              <a:off x="5791200" y="5410200"/>
              <a:ext cx="286425" cy="3810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t>
              </a:r>
            </a:p>
          </p:txBody>
        </p:sp>
        <p:sp>
          <p:nvSpPr>
            <p:cNvPr id="27" name="Rectangle 26">
              <a:extLst>
                <a:ext uri="{FF2B5EF4-FFF2-40B4-BE49-F238E27FC236}">
                  <a16:creationId xmlns:a16="http://schemas.microsoft.com/office/drawing/2014/main" id="{67B69E41-E3D3-4B86-B19A-686F360A7E44}"/>
                </a:ext>
              </a:extLst>
            </p:cNvPr>
            <p:cNvSpPr/>
            <p:nvPr/>
          </p:nvSpPr>
          <p:spPr>
            <a:xfrm>
              <a:off x="6419175" y="5410200"/>
              <a:ext cx="286425" cy="3810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t>
              </a:r>
            </a:p>
          </p:txBody>
        </p:sp>
      </p:gr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dirty="0"/>
              <a:t>Dominance: What Heuristic is Better?</a:t>
            </a:r>
          </a:p>
        </p:txBody>
      </p:sp>
      <mc:AlternateContent xmlns:mc="http://schemas.openxmlformats.org/markup-compatibility/2006" xmlns:a14="http://schemas.microsoft.com/office/drawing/2010/main">
        <mc:Choice Requires="a14">
          <p:sp>
            <p:nvSpPr>
              <p:cNvPr id="30723" name="Rectangle 3"/>
              <p:cNvSpPr>
                <a:spLocks noGrp="1" noChangeArrowheads="1"/>
              </p:cNvSpPr>
              <p:nvPr>
                <p:ph idx="1"/>
              </p:nvPr>
            </p:nvSpPr>
            <p:spPr>
              <a:xfrm>
                <a:off x="628650" y="1752600"/>
                <a:ext cx="7886700" cy="4351338"/>
              </a:xfrm>
            </p:spPr>
            <p:txBody>
              <a:bodyPr/>
              <a:lstStyle/>
              <a:p>
                <a:pPr marL="0" indent="0">
                  <a:buNone/>
                </a:pPr>
                <a:r>
                  <a:rPr lang="en-US" sz="2800" b="1" dirty="0"/>
                  <a:t>Definition: </a:t>
                </a:r>
                <a:r>
                  <a:rPr lang="en-US" sz="2800" dirty="0"/>
                  <a:t>If </a:t>
                </a:r>
                <a14:m>
                  <m:oMath xmlns:m="http://schemas.openxmlformats.org/officeDocument/2006/math">
                    <m:r>
                      <a:rPr lang="en-US" sz="2800" i="1" dirty="0" smtClean="0">
                        <a:latin typeface="Cambria Math" panose="02040503050406030204" pitchFamily="18" charset="0"/>
                      </a:rPr>
                      <m:t>h</m:t>
                    </m:r>
                    <m:r>
                      <a:rPr lang="en-US" sz="2800" i="1" baseline="-25000" dirty="0">
                        <a:latin typeface="Cambria Math" panose="02040503050406030204" pitchFamily="18" charset="0"/>
                      </a:rPr>
                      <m:t>1</m:t>
                    </m:r>
                  </m:oMath>
                </a14:m>
                <a:r>
                  <a:rPr lang="en-US" sz="2800" baseline="-25000" dirty="0"/>
                  <a:t> </a:t>
                </a:r>
                <a:r>
                  <a:rPr lang="en-US" sz="2800" dirty="0"/>
                  <a:t>and </a:t>
                </a:r>
                <a14:m>
                  <m:oMath xmlns:m="http://schemas.openxmlformats.org/officeDocument/2006/math">
                    <m:r>
                      <a:rPr lang="en-US" sz="2800" i="1" dirty="0" smtClean="0">
                        <a:latin typeface="Cambria Math" panose="02040503050406030204" pitchFamily="18" charset="0"/>
                      </a:rPr>
                      <m:t>h</m:t>
                    </m:r>
                    <m:r>
                      <a:rPr lang="en-US" sz="2800" i="1" baseline="-25000" dirty="0">
                        <a:latin typeface="Cambria Math" panose="02040503050406030204" pitchFamily="18" charset="0"/>
                      </a:rPr>
                      <m:t>2</m:t>
                    </m:r>
                  </m:oMath>
                </a14:m>
                <a:r>
                  <a:rPr lang="en-US" sz="2800" baseline="-25000" dirty="0"/>
                  <a:t> </a:t>
                </a:r>
                <a:r>
                  <a:rPr lang="en-US" sz="2800" dirty="0"/>
                  <a:t>are both admissible heuristics and</a:t>
                </a:r>
                <a:r>
                  <a:rPr lang="en-US" sz="2800" baseline="-25000" dirty="0"/>
                  <a:t> </a:t>
                </a:r>
                <a14:m>
                  <m:oMath xmlns:m="http://schemas.openxmlformats.org/officeDocument/2006/math">
                    <m:r>
                      <a:rPr lang="en-US" sz="2800" i="1" dirty="0" smtClean="0">
                        <a:solidFill>
                          <a:srgbClr val="FF0000"/>
                        </a:solidFill>
                        <a:latin typeface="Cambria Math" panose="02040503050406030204" pitchFamily="18" charset="0"/>
                      </a:rPr>
                      <m:t>h</m:t>
                    </m:r>
                    <m:r>
                      <a:rPr lang="en-US" sz="2800" i="1" baseline="-25000" dirty="0">
                        <a:solidFill>
                          <a:srgbClr val="FF0000"/>
                        </a:solidFill>
                        <a:latin typeface="Cambria Math" panose="02040503050406030204" pitchFamily="18" charset="0"/>
                      </a:rPr>
                      <m:t>2</m:t>
                    </m:r>
                    <m:r>
                      <a:rPr lang="en-US" sz="2800" i="1" dirty="0">
                        <a:solidFill>
                          <a:srgbClr val="FF0000"/>
                        </a:solidFill>
                        <a:latin typeface="Cambria Math" panose="02040503050406030204" pitchFamily="18" charset="0"/>
                      </a:rPr>
                      <m:t>(</m:t>
                    </m:r>
                    <m:r>
                      <a:rPr lang="en-US" sz="2800" i="1" dirty="0">
                        <a:solidFill>
                          <a:srgbClr val="FF0000"/>
                        </a:solidFill>
                        <a:latin typeface="Cambria Math" panose="02040503050406030204" pitchFamily="18" charset="0"/>
                      </a:rPr>
                      <m:t>𝑛</m:t>
                    </m:r>
                    <m:r>
                      <a:rPr lang="en-US" sz="2800" i="1" dirty="0">
                        <a:solidFill>
                          <a:srgbClr val="FF0000"/>
                        </a:solidFill>
                        <a:latin typeface="Cambria Math" panose="02040503050406030204" pitchFamily="18" charset="0"/>
                      </a:rPr>
                      <m:t>) ≥ </m:t>
                    </m:r>
                    <m:r>
                      <a:rPr lang="en-US" sz="2800" i="1" dirty="0">
                        <a:solidFill>
                          <a:srgbClr val="FF0000"/>
                        </a:solidFill>
                        <a:latin typeface="Cambria Math" panose="02040503050406030204" pitchFamily="18" charset="0"/>
                      </a:rPr>
                      <m:t>h</m:t>
                    </m:r>
                    <m:r>
                      <a:rPr lang="en-US" sz="2800" i="1" baseline="-25000" dirty="0">
                        <a:solidFill>
                          <a:srgbClr val="FF0000"/>
                        </a:solidFill>
                        <a:latin typeface="Cambria Math" panose="02040503050406030204" pitchFamily="18" charset="0"/>
                      </a:rPr>
                      <m:t>1</m:t>
                    </m:r>
                    <m:r>
                      <a:rPr lang="en-US" sz="2800" i="1" dirty="0">
                        <a:solidFill>
                          <a:srgbClr val="FF0000"/>
                        </a:solidFill>
                        <a:latin typeface="Cambria Math" panose="02040503050406030204" pitchFamily="18" charset="0"/>
                      </a:rPr>
                      <m:t>(</m:t>
                    </m:r>
                    <m:r>
                      <a:rPr lang="en-US" sz="2800" i="1" dirty="0">
                        <a:solidFill>
                          <a:srgbClr val="FF0000"/>
                        </a:solidFill>
                        <a:latin typeface="Cambria Math" panose="02040503050406030204" pitchFamily="18" charset="0"/>
                      </a:rPr>
                      <m:t>𝑛</m:t>
                    </m:r>
                    <m:r>
                      <a:rPr lang="en-US" sz="2800" i="1" dirty="0">
                        <a:solidFill>
                          <a:srgbClr val="FF0000"/>
                        </a:solidFill>
                        <a:latin typeface="Cambria Math" panose="02040503050406030204" pitchFamily="18" charset="0"/>
                      </a:rPr>
                      <m:t>) </m:t>
                    </m:r>
                  </m:oMath>
                </a14:m>
                <a:r>
                  <a:rPr lang="en-US" sz="2800" dirty="0"/>
                  <a:t>for all </a:t>
                </a:r>
                <a14:m>
                  <m:oMath xmlns:m="http://schemas.openxmlformats.org/officeDocument/2006/math">
                    <m:r>
                      <a:rPr lang="en-US" sz="2800" i="1" dirty="0" smtClean="0">
                        <a:latin typeface="Cambria Math" panose="02040503050406030204" pitchFamily="18" charset="0"/>
                      </a:rPr>
                      <m:t>𝑛</m:t>
                    </m:r>
                  </m:oMath>
                </a14:m>
                <a:r>
                  <a:rPr lang="en-US" sz="2800" i="1" dirty="0"/>
                  <a:t>,</a:t>
                </a:r>
                <a:r>
                  <a:rPr lang="en-US" sz="2800" dirty="0"/>
                  <a:t> then </a:t>
                </a:r>
                <a:br>
                  <a:rPr lang="en-US" sz="2800" dirty="0"/>
                </a:br>
                <a14:m>
                  <m:oMath xmlns:m="http://schemas.openxmlformats.org/officeDocument/2006/math">
                    <m:r>
                      <a:rPr lang="en-US" sz="2800" i="1" dirty="0" smtClean="0">
                        <a:latin typeface="Cambria Math" panose="02040503050406030204" pitchFamily="18" charset="0"/>
                      </a:rPr>
                      <m:t>h</m:t>
                    </m:r>
                    <m:r>
                      <a:rPr lang="en-US" sz="2800" i="1" baseline="-25000" dirty="0">
                        <a:latin typeface="Cambria Math" panose="02040503050406030204" pitchFamily="18" charset="0"/>
                      </a:rPr>
                      <m:t>2</m:t>
                    </m:r>
                  </m:oMath>
                </a14:m>
                <a:r>
                  <a:rPr lang="en-US" sz="2800" i="1" dirty="0"/>
                  <a:t> </a:t>
                </a:r>
                <a:r>
                  <a:rPr lang="en-US" sz="2800" dirty="0">
                    <a:solidFill>
                      <a:srgbClr val="FF0000"/>
                    </a:solidFill>
                  </a:rPr>
                  <a:t>dominates</a:t>
                </a:r>
                <a:r>
                  <a:rPr lang="en-US" sz="2800" dirty="0"/>
                  <a:t> </a:t>
                </a:r>
                <a14:m>
                  <m:oMath xmlns:m="http://schemas.openxmlformats.org/officeDocument/2006/math">
                    <m:r>
                      <a:rPr lang="en-US" sz="2800" i="1" dirty="0" smtClean="0">
                        <a:latin typeface="Cambria Math" panose="02040503050406030204" pitchFamily="18" charset="0"/>
                      </a:rPr>
                      <m:t>h</m:t>
                    </m:r>
                    <m:r>
                      <a:rPr lang="en-US" sz="2800" i="1" baseline="-25000" dirty="0">
                        <a:latin typeface="Cambria Math" panose="02040503050406030204" pitchFamily="18" charset="0"/>
                      </a:rPr>
                      <m:t>1</m:t>
                    </m:r>
                    <m:r>
                      <a:rPr lang="en-US" sz="2800" i="1" dirty="0">
                        <a:latin typeface="Cambria Math" panose="02040503050406030204" pitchFamily="18" charset="0"/>
                      </a:rPr>
                      <m:t> </m:t>
                    </m:r>
                  </m:oMath>
                </a14:m>
                <a:endParaRPr lang="en-US" sz="2800" i="1" dirty="0"/>
              </a:p>
              <a:p>
                <a:endParaRPr lang="en-US" sz="2800" dirty="0"/>
              </a:p>
              <a:p>
                <a:pPr marL="0" indent="0">
                  <a:buNone/>
                </a:pPr>
                <a:r>
                  <a:rPr lang="en-US" sz="2800" dirty="0"/>
                  <a:t>Is </a:t>
                </a:r>
                <a14:m>
                  <m:oMath xmlns:m="http://schemas.openxmlformats.org/officeDocument/2006/math">
                    <m:r>
                      <a:rPr lang="en-US" sz="2800" i="1" dirty="0">
                        <a:latin typeface="Cambria Math" panose="02040503050406030204" pitchFamily="18" charset="0"/>
                      </a:rPr>
                      <m:t>h</m:t>
                    </m:r>
                    <m:r>
                      <a:rPr lang="en-US" sz="2800" i="1" baseline="-25000" dirty="0">
                        <a:latin typeface="Cambria Math" panose="02040503050406030204" pitchFamily="18" charset="0"/>
                      </a:rPr>
                      <m:t>1 </m:t>
                    </m:r>
                  </m:oMath>
                </a14:m>
                <a:r>
                  <a:rPr lang="en-US" sz="2800" dirty="0"/>
                  <a:t>or </a:t>
                </a:r>
                <a14:m>
                  <m:oMath xmlns:m="http://schemas.openxmlformats.org/officeDocument/2006/math">
                    <m:r>
                      <a:rPr lang="en-US" sz="2800" i="1" dirty="0">
                        <a:latin typeface="Cambria Math" panose="02040503050406030204" pitchFamily="18" charset="0"/>
                      </a:rPr>
                      <m:t>h</m:t>
                    </m:r>
                    <m:r>
                      <a:rPr lang="en-US" sz="2800" i="1" baseline="-25000" dirty="0">
                        <a:latin typeface="Cambria Math" panose="02040503050406030204" pitchFamily="18" charset="0"/>
                      </a:rPr>
                      <m:t>2</m:t>
                    </m:r>
                  </m:oMath>
                </a14:m>
                <a:r>
                  <a:rPr lang="en-US" sz="2800" i="1" dirty="0"/>
                  <a:t> </a:t>
                </a:r>
                <a:r>
                  <a:rPr lang="en-US" sz="2800" dirty="0"/>
                  <a:t>better for A* search?</a:t>
                </a:r>
              </a:p>
              <a:p>
                <a:pPr lvl="1"/>
                <a:r>
                  <a:rPr lang="en-US" sz="2400" dirty="0"/>
                  <a:t>A* search expands every node with</a:t>
                </a:r>
                <a:br>
                  <a:rPr lang="en-US" sz="2400" dirty="0"/>
                </a:br>
                <a14:m>
                  <m:oMath xmlns:m="http://schemas.openxmlformats.org/officeDocument/2006/math">
                    <m:r>
                      <a:rPr lang="en-US" sz="2400" i="1" dirty="0" smtClean="0">
                        <a:solidFill>
                          <a:srgbClr val="FF0000"/>
                        </a:solidFill>
                        <a:latin typeface="Cambria Math" panose="02040503050406030204" pitchFamily="18" charset="0"/>
                      </a:rPr>
                      <m:t> </m:t>
                    </m:r>
                    <m:r>
                      <a:rPr lang="en-US" sz="2400" i="1" dirty="0" smtClean="0">
                        <a:solidFill>
                          <a:srgbClr val="FF0000"/>
                        </a:solidFill>
                        <a:latin typeface="Cambria Math" panose="02040503050406030204" pitchFamily="18" charset="0"/>
                      </a:rPr>
                      <m:t>𝑓</m:t>
                    </m:r>
                    <m:r>
                      <a:rPr lang="en-US" sz="2400" i="1" dirty="0" smtClean="0">
                        <a:solidFill>
                          <a:srgbClr val="FF0000"/>
                        </a:solidFill>
                        <a:latin typeface="Cambria Math" panose="02040503050406030204" pitchFamily="18" charset="0"/>
                      </a:rPr>
                      <m:t>(</m:t>
                    </m:r>
                    <m:r>
                      <a:rPr lang="en-US" sz="2400" i="1" dirty="0" smtClean="0">
                        <a:solidFill>
                          <a:srgbClr val="FF0000"/>
                        </a:solidFill>
                        <a:latin typeface="Cambria Math" panose="02040503050406030204" pitchFamily="18" charset="0"/>
                      </a:rPr>
                      <m:t>𝑛</m:t>
                    </m:r>
                    <m:r>
                      <a:rPr lang="en-US" sz="2400" i="1" dirty="0" smtClean="0">
                        <a:solidFill>
                          <a:srgbClr val="FF0000"/>
                        </a:solidFill>
                        <a:latin typeface="Cambria Math" panose="02040503050406030204" pitchFamily="18" charset="0"/>
                      </a:rPr>
                      <m:t>) &lt; </m:t>
                    </m:r>
                    <m:sSup>
                      <m:sSupPr>
                        <m:ctrlPr>
                          <a:rPr lang="en-US" sz="2400" b="0" i="1" dirty="0" smtClean="0">
                            <a:solidFill>
                              <a:srgbClr val="FF0000"/>
                            </a:solidFill>
                            <a:latin typeface="Cambria Math" panose="02040503050406030204" pitchFamily="18" charset="0"/>
                          </a:rPr>
                        </m:ctrlPr>
                      </m:sSupPr>
                      <m:e>
                        <m:r>
                          <a:rPr lang="en-US" sz="2400" i="1" dirty="0" smtClean="0">
                            <a:solidFill>
                              <a:srgbClr val="FF0000"/>
                            </a:solidFill>
                            <a:latin typeface="Cambria Math" panose="02040503050406030204" pitchFamily="18" charset="0"/>
                          </a:rPr>
                          <m:t>𝐶</m:t>
                        </m:r>
                      </m:e>
                      <m:sup>
                        <m:r>
                          <a:rPr lang="en-US" sz="2400" b="0" i="1" dirty="0" smtClean="0">
                            <a:solidFill>
                              <a:srgbClr val="FF0000"/>
                            </a:solidFill>
                            <a:latin typeface="Cambria Math" panose="02040503050406030204" pitchFamily="18" charset="0"/>
                          </a:rPr>
                          <m:t>∗</m:t>
                        </m:r>
                      </m:sup>
                    </m:sSup>
                    <m:r>
                      <a:rPr lang="en-US" sz="2400" i="1" dirty="0" smtClean="0">
                        <a:solidFill>
                          <a:srgbClr val="FF0000"/>
                        </a:solidFill>
                        <a:latin typeface="Cambria Math" panose="02040503050406030204" pitchFamily="18" charset="0"/>
                      </a:rPr>
                      <m:t> </m:t>
                    </m:r>
                  </m:oMath>
                </a14:m>
                <a:r>
                  <a:rPr lang="en-US" sz="2400" dirty="0">
                    <a:sym typeface="Wingdings" panose="05000000000000000000" pitchFamily="2" charset="2"/>
                  </a:rPr>
                  <a:t> </a:t>
                </a:r>
                <a14:m>
                  <m:oMath xmlns:m="http://schemas.openxmlformats.org/officeDocument/2006/math">
                    <m:r>
                      <a:rPr lang="en-US" sz="2400" i="1" dirty="0" smtClean="0">
                        <a:solidFill>
                          <a:srgbClr val="FF0000"/>
                        </a:solidFill>
                        <a:latin typeface="Cambria Math" panose="02040503050406030204" pitchFamily="18" charset="0"/>
                      </a:rPr>
                      <m:t>h</m:t>
                    </m:r>
                    <m:r>
                      <a:rPr lang="en-US" sz="2400" i="1" dirty="0" smtClean="0">
                        <a:solidFill>
                          <a:srgbClr val="FF0000"/>
                        </a:solidFill>
                        <a:latin typeface="Cambria Math" panose="02040503050406030204" pitchFamily="18" charset="0"/>
                      </a:rPr>
                      <m:t>(</m:t>
                    </m:r>
                    <m:r>
                      <a:rPr lang="en-US" sz="2400" i="1" dirty="0" smtClean="0">
                        <a:solidFill>
                          <a:srgbClr val="FF0000"/>
                        </a:solidFill>
                        <a:latin typeface="Cambria Math" panose="02040503050406030204" pitchFamily="18" charset="0"/>
                      </a:rPr>
                      <m:t>𝑛</m:t>
                    </m:r>
                    <m:r>
                      <a:rPr lang="en-US" sz="2400" i="1" dirty="0" smtClean="0">
                        <a:solidFill>
                          <a:srgbClr val="FF0000"/>
                        </a:solidFill>
                        <a:latin typeface="Cambria Math" panose="02040503050406030204" pitchFamily="18" charset="0"/>
                      </a:rPr>
                      <m:t>) &lt; </m:t>
                    </m:r>
                    <m:sSup>
                      <m:sSupPr>
                        <m:ctrlPr>
                          <a:rPr lang="en-US" sz="2400" b="0" i="1" dirty="0" smtClean="0">
                            <a:solidFill>
                              <a:srgbClr val="FF0000"/>
                            </a:solidFill>
                            <a:latin typeface="Cambria Math" panose="02040503050406030204" pitchFamily="18" charset="0"/>
                          </a:rPr>
                        </m:ctrlPr>
                      </m:sSupPr>
                      <m:e>
                        <m:r>
                          <a:rPr lang="en-US" sz="2400" i="1" dirty="0" smtClean="0">
                            <a:solidFill>
                              <a:srgbClr val="FF0000"/>
                            </a:solidFill>
                            <a:latin typeface="Cambria Math" panose="02040503050406030204" pitchFamily="18" charset="0"/>
                          </a:rPr>
                          <m:t>𝐶</m:t>
                        </m:r>
                      </m:e>
                      <m:sup>
                        <m:r>
                          <a:rPr lang="en-US" sz="2400" b="0" i="1" dirty="0" smtClean="0">
                            <a:solidFill>
                              <a:srgbClr val="FF0000"/>
                            </a:solidFill>
                            <a:latin typeface="Cambria Math" panose="02040503050406030204" pitchFamily="18" charset="0"/>
                          </a:rPr>
                          <m:t>∗</m:t>
                        </m:r>
                      </m:sup>
                    </m:sSup>
                    <m:r>
                      <a:rPr lang="en-US" sz="2400" i="1" dirty="0" smtClean="0">
                        <a:solidFill>
                          <a:srgbClr val="FF0000"/>
                        </a:solidFill>
                        <a:latin typeface="Cambria Math" panose="02040503050406030204" pitchFamily="18" charset="0"/>
                      </a:rPr>
                      <m:t> –  </m:t>
                    </m:r>
                    <m:r>
                      <a:rPr lang="en-US" sz="2400" i="1" dirty="0" smtClean="0">
                        <a:solidFill>
                          <a:srgbClr val="FF0000"/>
                        </a:solidFill>
                        <a:latin typeface="Cambria Math" panose="02040503050406030204" pitchFamily="18" charset="0"/>
                      </a:rPr>
                      <m:t>𝑔</m:t>
                    </m:r>
                    <m:r>
                      <a:rPr lang="en-US" sz="2400" i="1" dirty="0" smtClean="0">
                        <a:solidFill>
                          <a:srgbClr val="FF0000"/>
                        </a:solidFill>
                        <a:latin typeface="Cambria Math" panose="02040503050406030204" pitchFamily="18" charset="0"/>
                      </a:rPr>
                      <m:t>(</m:t>
                    </m:r>
                    <m:r>
                      <a:rPr lang="en-US" sz="2400" i="1" dirty="0" smtClean="0">
                        <a:solidFill>
                          <a:srgbClr val="FF0000"/>
                        </a:solidFill>
                        <a:latin typeface="Cambria Math" panose="02040503050406030204" pitchFamily="18" charset="0"/>
                      </a:rPr>
                      <m:t>𝑛</m:t>
                    </m:r>
                    <m:r>
                      <a:rPr lang="en-US" sz="2400" i="1" dirty="0" smtClean="0">
                        <a:solidFill>
                          <a:srgbClr val="FF0000"/>
                        </a:solidFill>
                        <a:latin typeface="Cambria Math" panose="02040503050406030204" pitchFamily="18" charset="0"/>
                      </a:rPr>
                      <m:t>)</m:t>
                    </m:r>
                  </m:oMath>
                </a14:m>
                <a:endParaRPr lang="en-US" sz="2400" dirty="0">
                  <a:solidFill>
                    <a:srgbClr val="FF0000"/>
                  </a:solidFill>
                </a:endParaRPr>
              </a:p>
              <a:p>
                <a:pPr lvl="1"/>
                <a14:m>
                  <m:oMath xmlns:m="http://schemas.openxmlformats.org/officeDocument/2006/math">
                    <m:r>
                      <a:rPr lang="en-US" sz="2400" i="1" dirty="0">
                        <a:latin typeface="Cambria Math" panose="02040503050406030204" pitchFamily="18" charset="0"/>
                      </a:rPr>
                      <m:t>h</m:t>
                    </m:r>
                    <m:r>
                      <a:rPr lang="en-US" sz="2400" i="1" baseline="-25000" dirty="0">
                        <a:latin typeface="Cambria Math" panose="02040503050406030204" pitchFamily="18" charset="0"/>
                      </a:rPr>
                      <m:t>2 </m:t>
                    </m:r>
                  </m:oMath>
                </a14:m>
                <a:r>
                  <a:rPr lang="en-US" sz="2400" dirty="0"/>
                  <a:t> is never smaller than </a:t>
                </a:r>
                <a14:m>
                  <m:oMath xmlns:m="http://schemas.openxmlformats.org/officeDocument/2006/math">
                    <m:r>
                      <a:rPr lang="en-US" sz="2400" i="1" dirty="0">
                        <a:latin typeface="Cambria Math" panose="02040503050406030204" pitchFamily="18" charset="0"/>
                      </a:rPr>
                      <m:t>h</m:t>
                    </m:r>
                    <m:r>
                      <a:rPr lang="en-US" sz="2400" b="0" i="1" baseline="-25000" dirty="0" smtClean="0">
                        <a:latin typeface="Cambria Math" panose="02040503050406030204" pitchFamily="18" charset="0"/>
                      </a:rPr>
                      <m:t>1</m:t>
                    </m:r>
                  </m:oMath>
                </a14:m>
                <a:r>
                  <a:rPr lang="en-US" sz="2400" dirty="0"/>
                  <a:t>. A* search with </a:t>
                </a:r>
                <a14:m>
                  <m:oMath xmlns:m="http://schemas.openxmlformats.org/officeDocument/2006/math">
                    <m:r>
                      <a:rPr lang="en-US" sz="2400" i="1" dirty="0" smtClean="0">
                        <a:latin typeface="Cambria Math" panose="02040503050406030204" pitchFamily="18" charset="0"/>
                      </a:rPr>
                      <m:t>h</m:t>
                    </m:r>
                    <m:r>
                      <a:rPr lang="en-US" sz="2400" i="1" baseline="-25000" dirty="0">
                        <a:latin typeface="Cambria Math" panose="02040503050406030204" pitchFamily="18" charset="0"/>
                      </a:rPr>
                      <m:t>2</m:t>
                    </m:r>
                  </m:oMath>
                </a14:m>
                <a:r>
                  <a:rPr lang="en-US" sz="2400" baseline="-25000" dirty="0"/>
                  <a:t> </a:t>
                </a:r>
                <a:r>
                  <a:rPr lang="en-US" sz="2400" dirty="0"/>
                  <a:t>will expand less nodes and is therefore better.</a:t>
                </a:r>
              </a:p>
              <a:p>
                <a:pPr lvl="1"/>
                <a:endParaRPr lang="en-US" sz="2400" dirty="0"/>
              </a:p>
              <a:p>
                <a:pPr lvl="1"/>
                <a:endParaRPr lang="en-US" sz="2400" dirty="0"/>
              </a:p>
            </p:txBody>
          </p:sp>
        </mc:Choice>
        <mc:Fallback xmlns="">
          <p:sp>
            <p:nvSpPr>
              <p:cNvPr id="30723" name="Rectangle 3"/>
              <p:cNvSpPr>
                <a:spLocks noGrp="1" noRot="1" noChangeAspect="1" noMove="1" noResize="1" noEditPoints="1" noAdjustHandles="1" noChangeArrowheads="1" noChangeShapeType="1" noTextEdit="1"/>
              </p:cNvSpPr>
              <p:nvPr>
                <p:ph idx="1"/>
              </p:nvPr>
            </p:nvSpPr>
            <p:spPr>
              <a:xfrm>
                <a:off x="628650" y="1752600"/>
                <a:ext cx="7886700" cy="4351338"/>
              </a:xfrm>
              <a:blipFill>
                <a:blip r:embed="rId3"/>
                <a:stretch>
                  <a:fillRect l="-1546" t="-2384" r="-1546"/>
                </a:stretch>
              </a:blipFill>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07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72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72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72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3" grpId="0" uiExpand="1" build="p"/>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Combining Heuristics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sz="2800" dirty="0"/>
                  <a:t>Suppose we have a collection of admissible heuristics </a:t>
                </a:r>
                <a14:m>
                  <m:oMath xmlns:m="http://schemas.openxmlformats.org/officeDocument/2006/math">
                    <m:r>
                      <a:rPr lang="en-US" sz="2800" i="1" dirty="0" smtClean="0">
                        <a:latin typeface="Cambria Math" panose="02040503050406030204" pitchFamily="18" charset="0"/>
                      </a:rPr>
                      <m:t>h</m:t>
                    </m:r>
                    <m:r>
                      <a:rPr lang="en-US" sz="2800" i="1" baseline="-25000" dirty="0">
                        <a:latin typeface="Cambria Math" panose="02040503050406030204" pitchFamily="18" charset="0"/>
                      </a:rPr>
                      <m:t>1</m:t>
                    </m:r>
                    <m:r>
                      <a:rPr lang="en-US" sz="2800" i="1" dirty="0">
                        <a:latin typeface="Cambria Math" panose="02040503050406030204" pitchFamily="18" charset="0"/>
                      </a:rPr>
                      <m:t>, </m:t>
                    </m:r>
                    <m:r>
                      <a:rPr lang="en-US" sz="2800" i="1" dirty="0">
                        <a:latin typeface="Cambria Math" panose="02040503050406030204" pitchFamily="18" charset="0"/>
                      </a:rPr>
                      <m:t>h</m:t>
                    </m:r>
                    <m:r>
                      <a:rPr lang="en-US" sz="2800" i="1" baseline="-25000" dirty="0">
                        <a:latin typeface="Cambria Math" panose="02040503050406030204" pitchFamily="18" charset="0"/>
                      </a:rPr>
                      <m:t>2</m:t>
                    </m:r>
                    <m:r>
                      <a:rPr lang="en-US" sz="2800" i="1" dirty="0">
                        <a:latin typeface="Cambria Math" panose="02040503050406030204" pitchFamily="18" charset="0"/>
                      </a:rPr>
                      <m:t>, …, </m:t>
                    </m:r>
                    <m:r>
                      <a:rPr lang="en-US" sz="2800" i="1" dirty="0" err="1">
                        <a:latin typeface="Cambria Math" panose="02040503050406030204" pitchFamily="18" charset="0"/>
                      </a:rPr>
                      <m:t>h</m:t>
                    </m:r>
                    <m:r>
                      <a:rPr lang="en-US" sz="2800" i="1" baseline="-25000" dirty="0" err="1">
                        <a:latin typeface="Cambria Math" panose="02040503050406030204" pitchFamily="18" charset="0"/>
                      </a:rPr>
                      <m:t>𝑚</m:t>
                    </m:r>
                    <m:r>
                      <a:rPr lang="en-US" sz="2800" i="1" dirty="0">
                        <a:latin typeface="Cambria Math" panose="02040503050406030204" pitchFamily="18" charset="0"/>
                      </a:rPr>
                      <m:t>, </m:t>
                    </m:r>
                  </m:oMath>
                </a14:m>
                <a:r>
                  <a:rPr lang="en-US" sz="2800" dirty="0"/>
                  <a:t>but none of them dominates the others.</a:t>
                </a:r>
              </a:p>
              <a:p>
                <a:r>
                  <a:rPr lang="en-US" sz="2800" dirty="0"/>
                  <a:t>Combining them is easy:</a:t>
                </a:r>
              </a:p>
              <a:p>
                <a:endParaRPr lang="en-US" sz="800" dirty="0"/>
              </a:p>
              <a:p>
                <a:pPr algn="ctr">
                  <a:buNone/>
                </a:pPr>
                <a14:m>
                  <m:oMathPara xmlns:m="http://schemas.openxmlformats.org/officeDocument/2006/math">
                    <m:oMathParaPr>
                      <m:jc m:val="centerGroup"/>
                    </m:oMathParaPr>
                    <m:oMath xmlns:m="http://schemas.openxmlformats.org/officeDocument/2006/math">
                      <m:r>
                        <a:rPr lang="en-US" sz="2800" i="1" dirty="0" smtClean="0">
                          <a:solidFill>
                            <a:srgbClr val="FF0000"/>
                          </a:solidFill>
                          <a:latin typeface="Cambria Math" panose="02040503050406030204" pitchFamily="18" charset="0"/>
                        </a:rPr>
                        <m:t>h</m:t>
                      </m:r>
                      <m:r>
                        <a:rPr lang="en-US" sz="2800" i="1" dirty="0" smtClean="0">
                          <a:solidFill>
                            <a:srgbClr val="FF0000"/>
                          </a:solidFill>
                          <a:latin typeface="Cambria Math" panose="02040503050406030204" pitchFamily="18" charset="0"/>
                        </a:rPr>
                        <m:t>(</m:t>
                      </m:r>
                      <m:r>
                        <a:rPr lang="en-US" sz="2800" i="1" dirty="0" smtClean="0">
                          <a:solidFill>
                            <a:srgbClr val="FF0000"/>
                          </a:solidFill>
                          <a:latin typeface="Cambria Math" panose="02040503050406030204" pitchFamily="18" charset="0"/>
                        </a:rPr>
                        <m:t>𝑛</m:t>
                      </m:r>
                      <m:r>
                        <a:rPr lang="en-US" sz="2800" i="1" dirty="0" smtClean="0">
                          <a:solidFill>
                            <a:srgbClr val="FF0000"/>
                          </a:solidFill>
                          <a:latin typeface="Cambria Math" panose="02040503050406030204" pitchFamily="18" charset="0"/>
                        </a:rPr>
                        <m:t>) = </m:t>
                      </m:r>
                      <m:r>
                        <m:rPr>
                          <m:sty m:val="p"/>
                        </m:rPr>
                        <a:rPr lang="en-US" sz="2800" i="1" dirty="0" smtClean="0">
                          <a:solidFill>
                            <a:srgbClr val="FF0000"/>
                          </a:solidFill>
                          <a:latin typeface="Cambria Math" panose="02040503050406030204" pitchFamily="18" charset="0"/>
                        </a:rPr>
                        <m:t>max</m:t>
                      </m:r>
                      <m:r>
                        <a:rPr lang="en-US" sz="2800" i="1" dirty="0" smtClean="0">
                          <a:solidFill>
                            <a:srgbClr val="FF0000"/>
                          </a:solidFill>
                          <a:latin typeface="Cambria Math" panose="02040503050406030204" pitchFamily="18" charset="0"/>
                        </a:rPr>
                        <m:t>⁡{</m:t>
                      </m:r>
                      <m:r>
                        <a:rPr lang="en-US" sz="2800" i="1" dirty="0" smtClean="0">
                          <a:solidFill>
                            <a:srgbClr val="FF0000"/>
                          </a:solidFill>
                          <a:latin typeface="Cambria Math" panose="02040503050406030204" pitchFamily="18" charset="0"/>
                        </a:rPr>
                        <m:t>h</m:t>
                      </m:r>
                      <m:r>
                        <a:rPr lang="en-US" sz="2800" i="1" baseline="-25000" dirty="0">
                          <a:solidFill>
                            <a:srgbClr val="FF0000"/>
                          </a:solidFill>
                          <a:latin typeface="Cambria Math" panose="02040503050406030204" pitchFamily="18" charset="0"/>
                        </a:rPr>
                        <m:t>1</m:t>
                      </m:r>
                      <m:r>
                        <a:rPr lang="en-US" sz="2800" i="1" dirty="0">
                          <a:solidFill>
                            <a:srgbClr val="FF0000"/>
                          </a:solidFill>
                          <a:latin typeface="Cambria Math" panose="02040503050406030204" pitchFamily="18" charset="0"/>
                        </a:rPr>
                        <m:t>(</m:t>
                      </m:r>
                      <m:r>
                        <a:rPr lang="en-US" sz="2800" i="1" dirty="0">
                          <a:solidFill>
                            <a:srgbClr val="FF0000"/>
                          </a:solidFill>
                          <a:latin typeface="Cambria Math" panose="02040503050406030204" pitchFamily="18" charset="0"/>
                        </a:rPr>
                        <m:t>𝑛</m:t>
                      </m:r>
                      <m:r>
                        <a:rPr lang="en-US" sz="2800" i="1" dirty="0">
                          <a:solidFill>
                            <a:srgbClr val="FF0000"/>
                          </a:solidFill>
                          <a:latin typeface="Cambria Math" panose="02040503050406030204" pitchFamily="18" charset="0"/>
                        </a:rPr>
                        <m:t>), </m:t>
                      </m:r>
                      <m:r>
                        <a:rPr lang="en-US" sz="2800" i="1" dirty="0">
                          <a:solidFill>
                            <a:srgbClr val="FF0000"/>
                          </a:solidFill>
                          <a:latin typeface="Cambria Math" panose="02040503050406030204" pitchFamily="18" charset="0"/>
                        </a:rPr>
                        <m:t>h</m:t>
                      </m:r>
                      <m:r>
                        <a:rPr lang="en-US" sz="2800" i="1" baseline="-25000" dirty="0">
                          <a:solidFill>
                            <a:srgbClr val="FF0000"/>
                          </a:solidFill>
                          <a:latin typeface="Cambria Math" panose="02040503050406030204" pitchFamily="18" charset="0"/>
                        </a:rPr>
                        <m:t>2</m:t>
                      </m:r>
                      <m:r>
                        <a:rPr lang="en-US" sz="2800" i="1" dirty="0">
                          <a:solidFill>
                            <a:srgbClr val="FF0000"/>
                          </a:solidFill>
                          <a:latin typeface="Cambria Math" panose="02040503050406030204" pitchFamily="18" charset="0"/>
                        </a:rPr>
                        <m:t>(</m:t>
                      </m:r>
                      <m:r>
                        <a:rPr lang="en-US" sz="2800" i="1" dirty="0">
                          <a:solidFill>
                            <a:srgbClr val="FF0000"/>
                          </a:solidFill>
                          <a:latin typeface="Cambria Math" panose="02040503050406030204" pitchFamily="18" charset="0"/>
                        </a:rPr>
                        <m:t>𝑛</m:t>
                      </m:r>
                      <m:r>
                        <a:rPr lang="en-US" sz="2800" i="1" dirty="0">
                          <a:solidFill>
                            <a:srgbClr val="FF0000"/>
                          </a:solidFill>
                          <a:latin typeface="Cambria Math" panose="02040503050406030204" pitchFamily="18" charset="0"/>
                        </a:rPr>
                        <m:t>), …, </m:t>
                      </m:r>
                      <m:r>
                        <a:rPr lang="en-US" sz="2800" i="1" dirty="0" err="1">
                          <a:solidFill>
                            <a:srgbClr val="FF0000"/>
                          </a:solidFill>
                          <a:latin typeface="Cambria Math" panose="02040503050406030204" pitchFamily="18" charset="0"/>
                        </a:rPr>
                        <m:t>h</m:t>
                      </m:r>
                      <m:r>
                        <a:rPr lang="en-US" sz="2800" i="1" baseline="-25000" dirty="0" err="1">
                          <a:solidFill>
                            <a:srgbClr val="FF0000"/>
                          </a:solidFill>
                          <a:latin typeface="Cambria Math" panose="02040503050406030204" pitchFamily="18" charset="0"/>
                        </a:rPr>
                        <m:t>𝑚</m:t>
                      </m:r>
                      <m:r>
                        <a:rPr lang="en-US" sz="2800" i="1" dirty="0">
                          <a:solidFill>
                            <a:srgbClr val="FF0000"/>
                          </a:solidFill>
                          <a:latin typeface="Cambria Math" panose="02040503050406030204" pitchFamily="18" charset="0"/>
                        </a:rPr>
                        <m:t>(</m:t>
                      </m:r>
                      <m:r>
                        <a:rPr lang="en-US" sz="2800" i="1" dirty="0">
                          <a:solidFill>
                            <a:srgbClr val="FF0000"/>
                          </a:solidFill>
                          <a:latin typeface="Cambria Math" panose="02040503050406030204" pitchFamily="18" charset="0"/>
                        </a:rPr>
                        <m:t>𝑛</m:t>
                      </m:r>
                      <m:r>
                        <a:rPr lang="en-US" sz="2800" i="1" dirty="0">
                          <a:solidFill>
                            <a:srgbClr val="FF0000"/>
                          </a:solidFill>
                          <a:latin typeface="Cambria Math" panose="02040503050406030204" pitchFamily="18" charset="0"/>
                        </a:rPr>
                        <m:t>)}</m:t>
                      </m:r>
                    </m:oMath>
                  </m:oMathPara>
                </a14:m>
                <a:endParaRPr lang="en-US" sz="2800" dirty="0">
                  <a:solidFill>
                    <a:srgbClr val="FF0000"/>
                  </a:solidFill>
                </a:endParaRPr>
              </a:p>
              <a:p>
                <a:endParaRPr lang="en-US" sz="2800" dirty="0"/>
              </a:p>
              <a:p>
                <a:r>
                  <a:rPr lang="en-US" sz="2800" dirty="0"/>
                  <a:t>That is, always pick for each node the heuristic that is closest to the real cost to the goal </a:t>
                </a:r>
                <a14:m>
                  <m:oMath xmlns:m="http://schemas.openxmlformats.org/officeDocument/2006/math">
                    <m:sSup>
                      <m:sSupPr>
                        <m:ctrlPr>
                          <a:rPr lang="en-US" sz="2800" b="0" i="1" dirty="0" smtClean="0">
                            <a:latin typeface="Cambria Math" panose="02040503050406030204" pitchFamily="18" charset="0"/>
                          </a:rPr>
                        </m:ctrlPr>
                      </m:sSupPr>
                      <m:e>
                        <m:r>
                          <a:rPr lang="en-US" sz="2800" i="1" dirty="0" smtClean="0">
                            <a:latin typeface="Cambria Math" panose="02040503050406030204" pitchFamily="18" charset="0"/>
                          </a:rPr>
                          <m:t>h</m:t>
                        </m:r>
                      </m:e>
                      <m:sup>
                        <m:r>
                          <a:rPr lang="en-US" sz="2800" b="0" i="1" dirty="0" smtClean="0">
                            <a:latin typeface="Cambria Math" panose="02040503050406030204" pitchFamily="18" charset="0"/>
                          </a:rPr>
                          <m:t>∗</m:t>
                        </m:r>
                      </m:sup>
                    </m:sSup>
                    <m:r>
                      <a:rPr lang="en-US" sz="2800" i="1" dirty="0" smtClean="0">
                        <a:latin typeface="Cambria Math" panose="02040503050406030204" pitchFamily="18" charset="0"/>
                      </a:rPr>
                      <m:t>(</m:t>
                    </m:r>
                    <m:r>
                      <a:rPr lang="en-US" sz="2800" i="1" dirty="0" smtClean="0">
                        <a:latin typeface="Cambria Math" panose="02040503050406030204" pitchFamily="18" charset="0"/>
                      </a:rPr>
                      <m:t>𝑛</m:t>
                    </m:r>
                    <m:r>
                      <a:rPr lang="en-US" sz="2800" i="1" dirty="0" smtClean="0">
                        <a:latin typeface="Cambria Math" panose="02040503050406030204" pitchFamily="18" charset="0"/>
                      </a:rPr>
                      <m:t>)</m:t>
                    </m:r>
                  </m:oMath>
                </a14:m>
                <a:r>
                  <a:rPr lang="en-US" sz="2800" dirty="0"/>
                  <a:t>.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1391" t="-2241" r="-618"/>
                </a:stretch>
              </a:blipFill>
            </p:spPr>
            <p:txBody>
              <a:bodyPr/>
              <a:lstStyle/>
              <a:p>
                <a:r>
                  <a:rPr lang="en-US">
                    <a:noFill/>
                  </a:rPr>
                  <a:t> </a:t>
                </a:r>
              </a:p>
            </p:txBody>
          </p:sp>
        </mc:Fallback>
      </mc:AlternateContent>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dirty="0"/>
              <a:t>Example: Effect of Information in Search</a:t>
            </a:r>
          </a:p>
        </p:txBody>
      </p:sp>
      <mc:AlternateContent xmlns:mc="http://schemas.openxmlformats.org/markup-compatibility/2006">
        <mc:Choice xmlns:a14="http://schemas.microsoft.com/office/drawing/2010/main" Requires="a14">
          <p:sp>
            <p:nvSpPr>
              <p:cNvPr id="30723" name="Rectangle 3"/>
              <p:cNvSpPr>
                <a:spLocks noGrp="1" noChangeArrowheads="1"/>
              </p:cNvSpPr>
              <p:nvPr>
                <p:ph idx="1"/>
              </p:nvPr>
            </p:nvSpPr>
            <p:spPr>
              <a:xfrm>
                <a:off x="628650" y="1825625"/>
                <a:ext cx="5391150" cy="4351338"/>
              </a:xfrm>
            </p:spPr>
            <p:txBody>
              <a:bodyPr>
                <a:normAutofit fontScale="85000" lnSpcReduction="20000"/>
              </a:bodyPr>
              <a:lstStyle/>
              <a:p>
                <a:pPr marL="0" indent="0">
                  <a:lnSpc>
                    <a:spcPct val="110000"/>
                  </a:lnSpc>
                  <a:buNone/>
                </a:pPr>
                <a:r>
                  <a:rPr lang="en-US" sz="2400" dirty="0"/>
                  <a:t>Typical search costs for the 8-puzzle</a:t>
                </a:r>
              </a:p>
              <a:p>
                <a:pPr>
                  <a:lnSpc>
                    <a:spcPct val="110000"/>
                  </a:lnSpc>
                </a:pPr>
                <a:endParaRPr lang="en-US" sz="2400" dirty="0"/>
              </a:p>
              <a:p>
                <a:pPr>
                  <a:lnSpc>
                    <a:spcPct val="110000"/>
                  </a:lnSpc>
                </a:pPr>
                <a:r>
                  <a:rPr lang="en-US" sz="2400" dirty="0"/>
                  <a:t>State space:  </a:t>
                </a:r>
                <a14:m>
                  <m:oMath xmlns:m="http://schemas.openxmlformats.org/officeDocument/2006/math">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9!</m:t>
                        </m:r>
                      </m:num>
                      <m:den>
                        <m:r>
                          <a:rPr lang="en-US" sz="2400" b="0" i="1" smtClean="0">
                            <a:latin typeface="Cambria Math" panose="02040503050406030204" pitchFamily="18" charset="0"/>
                          </a:rPr>
                          <m:t>2</m:t>
                        </m:r>
                      </m:den>
                    </m:f>
                    <m:r>
                      <a:rPr lang="en-US" sz="2400" b="0" i="1" smtClean="0">
                        <a:latin typeface="Cambria Math" panose="02040503050406030204" pitchFamily="18" charset="0"/>
                      </a:rPr>
                      <m:t>=</m:t>
                    </m:r>
                  </m:oMath>
                </a14:m>
                <a:r>
                  <a:rPr lang="en-US" sz="2400" dirty="0"/>
                  <a:t> 1,811,440 states</a:t>
                </a:r>
                <a:br>
                  <a:rPr lang="en-US" sz="2400" dirty="0"/>
                </a:br>
                <a:endParaRPr lang="en-US" sz="2400" dirty="0"/>
              </a:p>
              <a:p>
                <a:pPr>
                  <a:lnSpc>
                    <a:spcPct val="110000"/>
                  </a:lnSpc>
                </a:pPr>
                <a:r>
                  <a:rPr lang="en-US" sz="2400" dirty="0"/>
                  <a:t>Problem with solution at depth </a:t>
                </a:r>
                <a14:m>
                  <m:oMath xmlns:m="http://schemas.openxmlformats.org/officeDocument/2006/math">
                    <m:r>
                      <a:rPr lang="en-US" sz="2400" i="1" dirty="0" smtClean="0">
                        <a:latin typeface="Cambria Math" panose="02040503050406030204" pitchFamily="18" charset="0"/>
                      </a:rPr>
                      <m:t>𝑑</m:t>
                    </m:r>
                    <m:r>
                      <a:rPr lang="en-US" sz="2400" i="1" dirty="0" smtClean="0">
                        <a:latin typeface="Cambria Math" panose="02040503050406030204" pitchFamily="18" charset="0"/>
                      </a:rPr>
                      <m:t>=12</m:t>
                    </m:r>
                  </m:oMath>
                </a14:m>
                <a:r>
                  <a:rPr lang="en-US" sz="2400" i="1" dirty="0"/>
                  <a:t>	</a:t>
                </a:r>
                <a:br>
                  <a:rPr lang="en-US" sz="2400" i="1" dirty="0"/>
                </a:br>
                <a:r>
                  <a:rPr lang="en-US" sz="2400" i="1" dirty="0"/>
                  <a:t>		</a:t>
                </a:r>
                <a:r>
                  <a:rPr lang="en-US" sz="2400" dirty="0"/>
                  <a:t>IDS      = 3,644,035 nodes</a:t>
                </a:r>
                <a:br>
                  <a:rPr lang="en-US" sz="2400" dirty="0"/>
                </a:br>
                <a:r>
                  <a:rPr lang="en-US" sz="2400" dirty="0"/>
                  <a:t>		A</a:t>
                </a:r>
                <a:r>
                  <a:rPr lang="en-US" sz="2400" baseline="30000" dirty="0"/>
                  <a:t>*</a:t>
                </a:r>
                <a:r>
                  <a:rPr lang="en-US" sz="2400" dirty="0"/>
                  <a:t>(</a:t>
                </a:r>
                <a14:m>
                  <m:oMath xmlns:m="http://schemas.openxmlformats.org/officeDocument/2006/math">
                    <m:r>
                      <a:rPr lang="en-US" sz="2400" i="1" dirty="0" smtClean="0">
                        <a:latin typeface="Cambria Math" panose="02040503050406030204" pitchFamily="18" charset="0"/>
                      </a:rPr>
                      <m:t>h</m:t>
                    </m:r>
                    <m:r>
                      <a:rPr lang="en-US" sz="2400" i="1" baseline="-25000" dirty="0" smtClean="0">
                        <a:latin typeface="Cambria Math" panose="02040503050406030204" pitchFamily="18" charset="0"/>
                      </a:rPr>
                      <m:t>1</m:t>
                    </m:r>
                  </m:oMath>
                </a14:m>
                <a:r>
                  <a:rPr lang="en-US" sz="2400" dirty="0"/>
                  <a:t>) = 227 nodes </a:t>
                </a:r>
                <a:br>
                  <a:rPr lang="en-US" sz="2400" dirty="0"/>
                </a:br>
                <a:r>
                  <a:rPr lang="en-US" sz="2400" dirty="0"/>
                  <a:t>		A</a:t>
                </a:r>
                <a:r>
                  <a:rPr lang="en-US" sz="2400" baseline="30000" dirty="0"/>
                  <a:t>*</a:t>
                </a:r>
                <a:r>
                  <a:rPr lang="en-US" sz="2400" dirty="0"/>
                  <a:t>(</a:t>
                </a:r>
                <a14:m>
                  <m:oMath xmlns:m="http://schemas.openxmlformats.org/officeDocument/2006/math">
                    <m:r>
                      <a:rPr lang="en-US" sz="2400" i="1" dirty="0" smtClean="0">
                        <a:latin typeface="Cambria Math" panose="02040503050406030204" pitchFamily="18" charset="0"/>
                      </a:rPr>
                      <m:t>h</m:t>
                    </m:r>
                    <m:r>
                      <a:rPr lang="en-US" sz="2400" i="1" baseline="-25000" dirty="0">
                        <a:latin typeface="Cambria Math" panose="02040503050406030204" pitchFamily="18" charset="0"/>
                      </a:rPr>
                      <m:t>2</m:t>
                    </m:r>
                  </m:oMath>
                </a14:m>
                <a:r>
                  <a:rPr lang="en-US" sz="2400" dirty="0"/>
                  <a:t>) = 73 nodes </a:t>
                </a:r>
              </a:p>
              <a:p>
                <a:pPr>
                  <a:lnSpc>
                    <a:spcPct val="110000"/>
                  </a:lnSpc>
                </a:pPr>
                <a:endParaRPr lang="en-US" sz="2400" i="1" dirty="0"/>
              </a:p>
              <a:p>
                <a:pPr>
                  <a:lnSpc>
                    <a:spcPct val="110000"/>
                  </a:lnSpc>
                </a:pPr>
                <a:r>
                  <a:rPr lang="en-US" sz="2400" dirty="0"/>
                  <a:t>Solution at depth </a:t>
                </a:r>
                <a14:m>
                  <m:oMath xmlns:m="http://schemas.openxmlformats.org/officeDocument/2006/math">
                    <m:r>
                      <a:rPr lang="en-US" sz="2400" i="1" dirty="0" smtClean="0">
                        <a:latin typeface="Cambria Math" panose="02040503050406030204" pitchFamily="18" charset="0"/>
                      </a:rPr>
                      <m:t>𝑑</m:t>
                    </m:r>
                    <m:r>
                      <a:rPr lang="en-US" sz="2400" i="1" dirty="0">
                        <a:latin typeface="Cambria Math" panose="02040503050406030204" pitchFamily="18" charset="0"/>
                      </a:rPr>
                      <m:t>=24 </m:t>
                    </m:r>
                  </m:oMath>
                </a14:m>
                <a:r>
                  <a:rPr lang="en-US" sz="2400" i="1" dirty="0"/>
                  <a:t>	</a:t>
                </a:r>
                <a:br>
                  <a:rPr lang="en-US" sz="2400" i="1" dirty="0"/>
                </a:br>
                <a:r>
                  <a:rPr lang="en-US" sz="2400" i="1" dirty="0"/>
                  <a:t>		</a:t>
                </a:r>
                <a:r>
                  <a:rPr lang="en-US" sz="2400" dirty="0"/>
                  <a:t>IDS      ≈ 54,000,000,000 nodes </a:t>
                </a:r>
                <a:br>
                  <a:rPr lang="en-US" sz="2400" dirty="0"/>
                </a:br>
                <a:r>
                  <a:rPr lang="en-US" sz="2400" dirty="0"/>
                  <a:t>		A</a:t>
                </a:r>
                <a:r>
                  <a:rPr lang="en-US" sz="2400" baseline="30000" dirty="0"/>
                  <a:t>*</a:t>
                </a:r>
                <a:r>
                  <a:rPr lang="en-US" sz="2400" dirty="0"/>
                  <a:t>(</a:t>
                </a:r>
                <a14:m>
                  <m:oMath xmlns:m="http://schemas.openxmlformats.org/officeDocument/2006/math">
                    <m:r>
                      <a:rPr lang="en-US" sz="2400" i="1" dirty="0" smtClean="0">
                        <a:latin typeface="Cambria Math" panose="02040503050406030204" pitchFamily="18" charset="0"/>
                      </a:rPr>
                      <m:t>h</m:t>
                    </m:r>
                    <m:r>
                      <a:rPr lang="en-US" sz="2400" i="1" baseline="-25000" dirty="0">
                        <a:latin typeface="Cambria Math" panose="02040503050406030204" pitchFamily="18" charset="0"/>
                      </a:rPr>
                      <m:t>1</m:t>
                    </m:r>
                  </m:oMath>
                </a14:m>
                <a:r>
                  <a:rPr lang="en-US" sz="2400" dirty="0"/>
                  <a:t>) = 39,135 nodes </a:t>
                </a:r>
                <a:br>
                  <a:rPr lang="en-US" sz="2400" dirty="0"/>
                </a:br>
                <a:r>
                  <a:rPr lang="en-US" sz="2400" dirty="0"/>
                  <a:t>		A</a:t>
                </a:r>
                <a:r>
                  <a:rPr lang="en-US" sz="2400" baseline="30000" dirty="0"/>
                  <a:t>*</a:t>
                </a:r>
                <a:r>
                  <a:rPr lang="en-US" sz="2400" dirty="0"/>
                  <a:t>(</a:t>
                </a:r>
                <a14:m>
                  <m:oMath xmlns:m="http://schemas.openxmlformats.org/officeDocument/2006/math">
                    <m:r>
                      <a:rPr lang="en-US" sz="2400" i="1" dirty="0" smtClean="0">
                        <a:latin typeface="Cambria Math" panose="02040503050406030204" pitchFamily="18" charset="0"/>
                      </a:rPr>
                      <m:t>h</m:t>
                    </m:r>
                    <m:r>
                      <a:rPr lang="en-US" sz="2400" i="1" baseline="-25000" dirty="0">
                        <a:latin typeface="Cambria Math" panose="02040503050406030204" pitchFamily="18" charset="0"/>
                      </a:rPr>
                      <m:t>2</m:t>
                    </m:r>
                  </m:oMath>
                </a14:m>
                <a:r>
                  <a:rPr lang="en-US" sz="2400" dirty="0"/>
                  <a:t>) = 1,641 nodes </a:t>
                </a:r>
              </a:p>
            </p:txBody>
          </p:sp>
        </mc:Choice>
        <mc:Fallback>
          <p:sp>
            <p:nvSpPr>
              <p:cNvPr id="30723" name="Rectangle 3"/>
              <p:cNvSpPr>
                <a:spLocks noGrp="1" noRot="1" noChangeAspect="1" noMove="1" noResize="1" noEditPoints="1" noAdjustHandles="1" noChangeArrowheads="1" noChangeShapeType="1" noTextEdit="1"/>
              </p:cNvSpPr>
              <p:nvPr>
                <p:ph idx="1"/>
              </p:nvPr>
            </p:nvSpPr>
            <p:spPr>
              <a:xfrm>
                <a:off x="628650" y="1825625"/>
                <a:ext cx="5391150" cy="4351338"/>
              </a:xfrm>
              <a:blipFill>
                <a:blip r:embed="rId3"/>
                <a:stretch>
                  <a:fillRect l="-1130" t="-1401" b="-980"/>
                </a:stretch>
              </a:blipFill>
            </p:spPr>
            <p:txBody>
              <a:bodyPr/>
              <a:lstStyle/>
              <a:p>
                <a:r>
                  <a:rPr lang="en-US">
                    <a:noFill/>
                  </a:rPr>
                  <a:t> </a:t>
                </a:r>
              </a:p>
            </p:txBody>
          </p:sp>
        </mc:Fallback>
      </mc:AlternateContent>
      <p:pic>
        <p:nvPicPr>
          <p:cNvPr id="2" name="Picture 5" descr="8puzzle">
            <a:extLst>
              <a:ext uri="{FF2B5EF4-FFF2-40B4-BE49-F238E27FC236}">
                <a16:creationId xmlns:a16="http://schemas.microsoft.com/office/drawing/2014/main" id="{BE586611-CF39-D0BB-B922-010064E706A8}"/>
              </a:ext>
            </a:extLst>
          </p:cNvPr>
          <p:cNvPicPr>
            <a:picLocks noChangeAspect="1" noChangeArrowheads="1"/>
          </p:cNvPicPr>
          <p:nvPr/>
        </p:nvPicPr>
        <p:blipFill>
          <a:blip r:embed="rId4" cstate="print"/>
          <a:srcRect r="50000" b="12182"/>
          <a:stretch/>
        </p:blipFill>
        <p:spPr bwMode="auto">
          <a:xfrm>
            <a:off x="6415199" y="1848879"/>
            <a:ext cx="2128838" cy="1898779"/>
          </a:xfrm>
          <a:prstGeom prst="rect">
            <a:avLst/>
          </a:prstGeom>
          <a:noFill/>
        </p:spPr>
      </p:pic>
      <p:sp>
        <p:nvSpPr>
          <p:cNvPr id="3" name="Speech Bubble: Rectangle with Corners Rounded 2">
            <a:extLst>
              <a:ext uri="{FF2B5EF4-FFF2-40B4-BE49-F238E27FC236}">
                <a16:creationId xmlns:a16="http://schemas.microsoft.com/office/drawing/2014/main" id="{AADAA77C-743D-1418-1043-B45CB7626490}"/>
              </a:ext>
            </a:extLst>
          </p:cNvPr>
          <p:cNvSpPr/>
          <p:nvPr/>
        </p:nvSpPr>
        <p:spPr>
          <a:xfrm>
            <a:off x="6096000" y="4800600"/>
            <a:ext cx="1981200" cy="762000"/>
          </a:xfrm>
          <a:prstGeom prst="wedgeRoundRectCallout">
            <a:avLst>
              <a:gd name="adj1" fmla="val -156791"/>
              <a:gd name="adj2" fmla="val -168161"/>
              <a:gd name="adj3" fmla="val 16667"/>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1400" dirty="0"/>
              <a:t>Contains many redundant paths which IDS cannot break!</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2F8C09EF-93D7-454D-382E-694F2FA81F57}"/>
                  </a:ext>
                </a:extLst>
              </p:cNvPr>
              <p:cNvSpPr txBox="1"/>
              <p:nvPr/>
            </p:nvSpPr>
            <p:spPr>
              <a:xfrm>
                <a:off x="6246876" y="3977200"/>
                <a:ext cx="2362200" cy="461665"/>
              </a:xfrm>
              <a:prstGeom prst="rect">
                <a:avLst/>
              </a:prstGeom>
            </p:spPr>
            <p:style>
              <a:lnRef idx="2">
                <a:schemeClr val="accent2"/>
              </a:lnRef>
              <a:fillRef idx="1">
                <a:schemeClr val="lt1"/>
              </a:fillRef>
              <a:effectRef idx="0">
                <a:schemeClr val="accent2"/>
              </a:effectRef>
              <a:fontRef idx="minor">
                <a:schemeClr val="dk1"/>
              </a:fontRef>
            </p:style>
            <p:txBody>
              <a:bodyPr wrap="square" lIns="91440" rIns="91440">
                <a:spAutoFit/>
              </a:bodyPr>
              <a:lstStyle/>
              <a:p>
                <a14:m>
                  <m:oMath xmlns:m="http://schemas.openxmlformats.org/officeDocument/2006/math">
                    <m:r>
                      <a:rPr lang="en-US" sz="1200" i="1" dirty="0" smtClean="0">
                        <a:latin typeface="Cambria Math" panose="02040503050406030204" pitchFamily="18" charset="0"/>
                      </a:rPr>
                      <m:t>h</m:t>
                    </m:r>
                    <m:r>
                      <a:rPr lang="en-US" sz="1200" i="1" baseline="-25000" dirty="0">
                        <a:latin typeface="Cambria Math" panose="02040503050406030204" pitchFamily="18" charset="0"/>
                      </a:rPr>
                      <m:t>1</m:t>
                    </m:r>
                    <m:r>
                      <a:rPr lang="en-US" sz="1200" i="1" dirty="0">
                        <a:latin typeface="Cambria Math" panose="02040503050406030204" pitchFamily="18" charset="0"/>
                      </a:rPr>
                      <m:t>(</m:t>
                    </m:r>
                    <m:r>
                      <a:rPr lang="en-US" sz="1200" i="1" dirty="0">
                        <a:latin typeface="Cambria Math" panose="02040503050406030204" pitchFamily="18" charset="0"/>
                      </a:rPr>
                      <m:t>𝑛</m:t>
                    </m:r>
                    <m:r>
                      <a:rPr lang="en-US" sz="1200" i="1" dirty="0">
                        <a:latin typeface="Cambria Math" panose="02040503050406030204" pitchFamily="18" charset="0"/>
                      </a:rPr>
                      <m:t>)</m:t>
                    </m:r>
                  </m:oMath>
                </a14:m>
                <a:r>
                  <a:rPr lang="en-US" sz="1200" i="1" dirty="0"/>
                  <a:t> </a:t>
                </a:r>
                <a:r>
                  <a:rPr lang="en-US" sz="1200" dirty="0"/>
                  <a:t>= number of misplaced tiles</a:t>
                </a:r>
              </a:p>
              <a:p>
                <a14:m>
                  <m:oMath xmlns:m="http://schemas.openxmlformats.org/officeDocument/2006/math">
                    <m:r>
                      <a:rPr lang="en-US" sz="1200" i="1" dirty="0">
                        <a:latin typeface="Cambria Math" panose="02040503050406030204" pitchFamily="18" charset="0"/>
                      </a:rPr>
                      <m:t>h</m:t>
                    </m:r>
                    <m:r>
                      <a:rPr lang="en-US" sz="1200" i="1" baseline="-25000" dirty="0">
                        <a:latin typeface="Cambria Math" panose="02040503050406030204" pitchFamily="18" charset="0"/>
                      </a:rPr>
                      <m:t>2</m:t>
                    </m:r>
                    <m:r>
                      <a:rPr lang="en-US" sz="1200" i="1" dirty="0">
                        <a:latin typeface="Cambria Math" panose="02040503050406030204" pitchFamily="18" charset="0"/>
                      </a:rPr>
                      <m:t>(</m:t>
                    </m:r>
                    <m:r>
                      <a:rPr lang="en-US" sz="1200" i="1" dirty="0">
                        <a:latin typeface="Cambria Math" panose="02040503050406030204" pitchFamily="18" charset="0"/>
                      </a:rPr>
                      <m:t>𝑛</m:t>
                    </m:r>
                    <m:r>
                      <a:rPr lang="en-US" sz="1200" i="1" dirty="0">
                        <a:latin typeface="Cambria Math" panose="02040503050406030204" pitchFamily="18" charset="0"/>
                      </a:rPr>
                      <m:t>)</m:t>
                    </m:r>
                  </m:oMath>
                </a14:m>
                <a:r>
                  <a:rPr lang="en-US" sz="1200" i="1" dirty="0"/>
                  <a:t> </a:t>
                </a:r>
                <a:r>
                  <a:rPr lang="en-US" sz="1200" dirty="0"/>
                  <a:t>= total Manhattan distance</a:t>
                </a:r>
              </a:p>
            </p:txBody>
          </p:sp>
        </mc:Choice>
        <mc:Fallback>
          <p:sp>
            <p:nvSpPr>
              <p:cNvPr id="5" name="TextBox 4">
                <a:extLst>
                  <a:ext uri="{FF2B5EF4-FFF2-40B4-BE49-F238E27FC236}">
                    <a16:creationId xmlns:a16="http://schemas.microsoft.com/office/drawing/2014/main" id="{2F8C09EF-93D7-454D-382E-694F2FA81F57}"/>
                  </a:ext>
                </a:extLst>
              </p:cNvPr>
              <p:cNvSpPr txBox="1">
                <a:spLocks noRot="1" noChangeAspect="1" noMove="1" noResize="1" noEditPoints="1" noAdjustHandles="1" noChangeArrowheads="1" noChangeShapeType="1" noTextEdit="1"/>
              </p:cNvSpPr>
              <p:nvPr/>
            </p:nvSpPr>
            <p:spPr>
              <a:xfrm>
                <a:off x="6246876" y="3977200"/>
                <a:ext cx="2362200" cy="461665"/>
              </a:xfrm>
              <a:prstGeom prst="rect">
                <a:avLst/>
              </a:prstGeom>
              <a:blipFill>
                <a:blip r:embed="rId5"/>
                <a:stretch>
                  <a:fillRect b="-7692"/>
                </a:stretch>
              </a:blipFill>
            </p:spPr>
            <p:txBody>
              <a:bodyPr/>
              <a:lstStyle/>
              <a:p>
                <a:r>
                  <a:rPr lang="en-US">
                    <a:noFill/>
                  </a:rPr>
                  <a:t> </a:t>
                </a:r>
              </a:p>
            </p:txBody>
          </p:sp>
        </mc:Fallback>
      </mc:AlternateContent>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Satisficing Search: Weighted A* Search</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825625"/>
                <a:ext cx="7886700" cy="2289175"/>
              </a:xfrm>
            </p:spPr>
            <p:txBody>
              <a:bodyPr>
                <a:normAutofit fontScale="92500" lnSpcReduction="20000"/>
              </a:bodyPr>
              <a:lstStyle/>
              <a:p>
                <a:r>
                  <a:rPr lang="en-US" dirty="0"/>
                  <a:t>Often it is sufficient to find a </a:t>
                </a:r>
                <a:r>
                  <a:rPr lang="en-US" b="1" dirty="0">
                    <a:solidFill>
                      <a:srgbClr val="FF0000"/>
                    </a:solidFill>
                  </a:rPr>
                  <a:t>“good enough” solution </a:t>
                </a:r>
                <a:r>
                  <a:rPr lang="en-US" dirty="0"/>
                  <a:t>if it can be found very quickly or with way less computational resources. I.e., </a:t>
                </a:r>
                <a:r>
                  <a:rPr lang="en-US" dirty="0">
                    <a:solidFill>
                      <a:srgbClr val="FF0000"/>
                    </a:solidFill>
                  </a:rPr>
                  <a:t>expanding fewer nodes</a:t>
                </a:r>
                <a:r>
                  <a:rPr lang="en-US" dirty="0"/>
                  <a:t>.</a:t>
                </a:r>
              </a:p>
              <a:p>
                <a:endParaRPr lang="en-US" dirty="0"/>
              </a:p>
              <a:p>
                <a:r>
                  <a:rPr lang="en-US" dirty="0"/>
                  <a:t>We could use inadmissible heuristics in A* search (e.g., by multiplying </a:t>
                </a:r>
                <a14:m>
                  <m:oMath xmlns:m="http://schemas.openxmlformats.org/officeDocument/2006/math">
                    <m:r>
                      <a:rPr lang="en-US" i="1" dirty="0" smtClean="0">
                        <a:latin typeface="Cambria Math" panose="02040503050406030204" pitchFamily="18" charset="0"/>
                      </a:rPr>
                      <m:t>h</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a14:m>
                <a:r>
                  <a:rPr lang="en-US" dirty="0"/>
                  <a:t> with a factor </a:t>
                </a:r>
                <a14:m>
                  <m:oMath xmlns:m="http://schemas.openxmlformats.org/officeDocument/2006/math">
                    <m:r>
                      <a:rPr lang="en-US" i="1" dirty="0" smtClean="0">
                        <a:latin typeface="Cambria Math" panose="02040503050406030204" pitchFamily="18" charset="0"/>
                      </a:rPr>
                      <m:t>𝑊</m:t>
                    </m:r>
                  </m:oMath>
                </a14:m>
                <a:r>
                  <a:rPr lang="en-US" dirty="0"/>
                  <a:t>) that sometimes overestimate the optimal cost to the goal slightly. </a:t>
                </a:r>
              </a:p>
              <a:p>
                <a:pPr marL="685800" lvl="1" indent="-342900">
                  <a:buFont typeface="+mj-lt"/>
                  <a:buAutoNum type="arabicPeriod"/>
                </a:pPr>
                <a:r>
                  <a:rPr lang="en-US" dirty="0"/>
                  <a:t>It potentially reduces the number of expanded nodes significantly.</a:t>
                </a:r>
              </a:p>
              <a:p>
                <a:pPr marL="685800" lvl="1" indent="-342900">
                  <a:buFont typeface="+mj-lt"/>
                  <a:buAutoNum type="arabicPeriod"/>
                </a:pPr>
                <a:r>
                  <a:rPr lang="en-US" b="1" dirty="0">
                    <a:solidFill>
                      <a:srgbClr val="FF0000"/>
                    </a:solidFill>
                  </a:rPr>
                  <a:t>This will break the algorithm’s optimality guaranty!</a:t>
                </a:r>
              </a:p>
              <a:p>
                <a:pPr lvl="1"/>
                <a:endParaRPr lang="en-US" dirty="0"/>
              </a:p>
              <a:p>
                <a:pPr lvl="1"/>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825625"/>
                <a:ext cx="7886700" cy="2289175"/>
              </a:xfrm>
              <a:blipFill>
                <a:blip r:embed="rId3"/>
                <a:stretch>
                  <a:fillRect l="-541" t="-452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0B30838-AD7A-4533-8D6F-5E87E3D8C415}"/>
                  </a:ext>
                </a:extLst>
              </p:cNvPr>
              <p:cNvSpPr txBox="1"/>
              <p:nvPr/>
            </p:nvSpPr>
            <p:spPr>
              <a:xfrm>
                <a:off x="990600" y="4191000"/>
                <a:ext cx="7162800" cy="95410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a:spAutoFit/>
              </a:bodyPr>
              <a:lstStyle/>
              <a:p>
                <a:pPr marL="342900" lvl="1" indent="0" algn="ctr">
                  <a:buNone/>
                </a:pPr>
                <a14:m>
                  <m:oMathPara xmlns:m="http://schemas.openxmlformats.org/officeDocument/2006/math">
                    <m:oMathParaPr>
                      <m:jc m:val="center"/>
                    </m:oMathParaPr>
                    <m:oMath xmlns:m="http://schemas.openxmlformats.org/officeDocument/2006/math">
                      <m:r>
                        <m:rPr>
                          <m:sty m:val="p"/>
                        </m:rPr>
                        <a:rPr lang="en-US" sz="2000" b="0" i="0" smtClean="0">
                          <a:latin typeface="Cambria Math" panose="02040503050406030204" pitchFamily="18" charset="0"/>
                        </a:rPr>
                        <m:t>f</m:t>
                      </m:r>
                      <m:d>
                        <m:dPr>
                          <m:ctrlPr>
                            <a:rPr lang="en-US" sz="2000" i="1" smtClean="0">
                              <a:latin typeface="Cambria Math" panose="02040503050406030204" pitchFamily="18" charset="0"/>
                            </a:rPr>
                          </m:ctrlPr>
                        </m:dPr>
                        <m:e>
                          <m:r>
                            <a:rPr lang="en-US" sz="2000" b="0" i="1" smtClean="0">
                              <a:latin typeface="Cambria Math" panose="02040503050406030204" pitchFamily="18" charset="0"/>
                            </a:rPr>
                            <m:t>𝑛</m:t>
                          </m:r>
                        </m:e>
                      </m:d>
                      <m:r>
                        <a:rPr lang="en-US" sz="2000" b="0" i="1" smtClean="0">
                          <a:latin typeface="Cambria Math" panose="02040503050406030204" pitchFamily="18" charset="0"/>
                        </a:rPr>
                        <m:t>=</m:t>
                      </m:r>
                      <m:r>
                        <a:rPr lang="en-US" sz="2000" b="0" i="1" smtClean="0">
                          <a:latin typeface="Cambria Math" panose="02040503050406030204" pitchFamily="18" charset="0"/>
                        </a:rPr>
                        <m:t>𝑔</m:t>
                      </m:r>
                      <m:d>
                        <m:dPr>
                          <m:ctrlPr>
                            <a:rPr lang="en-US" sz="2000" i="1" smtClean="0">
                              <a:latin typeface="Cambria Math" panose="02040503050406030204" pitchFamily="18" charset="0"/>
                            </a:rPr>
                          </m:ctrlPr>
                        </m:dPr>
                        <m:e>
                          <m:r>
                            <a:rPr lang="en-US" sz="2000" b="0" i="1" smtClean="0">
                              <a:latin typeface="Cambria Math" panose="02040503050406030204" pitchFamily="18" charset="0"/>
                            </a:rPr>
                            <m:t>𝑛</m:t>
                          </m:r>
                        </m:e>
                      </m:d>
                      <m:r>
                        <a:rPr lang="en-US" sz="2000" b="0" i="1" smtClean="0">
                          <a:latin typeface="Cambria Math" panose="02040503050406030204" pitchFamily="18" charset="0"/>
                        </a:rPr>
                        <m:t>+</m:t>
                      </m:r>
                      <m:r>
                        <a:rPr lang="en-US" sz="2000" b="0" i="1" smtClean="0">
                          <a:latin typeface="Cambria Math" panose="02040503050406030204" pitchFamily="18" charset="0"/>
                        </a:rPr>
                        <m:t>𝑊</m:t>
                      </m:r>
                      <m:r>
                        <a:rPr lang="en-US" sz="2000" b="0" i="1" smtClean="0">
                          <a:latin typeface="Cambria Math" panose="02040503050406030204" pitchFamily="18" charset="0"/>
                        </a:rPr>
                        <m:t>×</m:t>
                      </m:r>
                      <m:r>
                        <a:rPr lang="en-US" sz="2000" b="0" i="1" smtClean="0">
                          <a:latin typeface="Cambria Math" panose="02040503050406030204" pitchFamily="18" charset="0"/>
                        </a:rPr>
                        <m:t>h</m:t>
                      </m:r>
                      <m:r>
                        <a:rPr lang="en-US" sz="2000" b="0" i="1" smtClean="0">
                          <a:latin typeface="Cambria Math" panose="02040503050406030204" pitchFamily="18" charset="0"/>
                        </a:rPr>
                        <m:t>(</m:t>
                      </m:r>
                      <m:r>
                        <a:rPr lang="en-US" sz="2000" b="0" i="1" smtClean="0">
                          <a:latin typeface="Cambria Math" panose="02040503050406030204" pitchFamily="18" charset="0"/>
                        </a:rPr>
                        <m:t>𝑛</m:t>
                      </m:r>
                      <m:r>
                        <a:rPr lang="en-US" sz="2000" b="0" i="1" smtClean="0">
                          <a:latin typeface="Cambria Math" panose="02040503050406030204" pitchFamily="18" charset="0"/>
                        </a:rPr>
                        <m:t>)</m:t>
                      </m:r>
                    </m:oMath>
                  </m:oMathPara>
                </a14:m>
                <a:endParaRPr lang="en-US" sz="1400" dirty="0"/>
              </a:p>
              <a:p>
                <a:endParaRPr lang="en-US" b="1" dirty="0"/>
              </a:p>
              <a:p>
                <a:r>
                  <a:rPr lang="en-US" b="1" dirty="0"/>
                  <a:t>Weighted A* search:	</a:t>
                </a:r>
                <a14:m>
                  <m:oMath xmlns:m="http://schemas.openxmlformats.org/officeDocument/2006/math">
                    <m:r>
                      <a:rPr lang="en-US" b="1" i="1">
                        <a:latin typeface="Cambria Math" panose="02040503050406030204" pitchFamily="18" charset="0"/>
                      </a:rPr>
                      <m:t>𝒈</m:t>
                    </m:r>
                    <m:d>
                      <m:dPr>
                        <m:ctrlPr>
                          <a:rPr lang="en-US" b="1" i="1">
                            <a:latin typeface="Cambria Math" panose="02040503050406030204" pitchFamily="18" charset="0"/>
                          </a:rPr>
                        </m:ctrlPr>
                      </m:dPr>
                      <m:e>
                        <m:r>
                          <a:rPr lang="en-US" b="1" i="1">
                            <a:latin typeface="Cambria Math" panose="02040503050406030204" pitchFamily="18" charset="0"/>
                          </a:rPr>
                          <m:t>𝒏</m:t>
                        </m:r>
                      </m:e>
                    </m:d>
                    <m:r>
                      <a:rPr lang="en-US" b="1" i="1">
                        <a:latin typeface="Cambria Math" panose="02040503050406030204" pitchFamily="18" charset="0"/>
                      </a:rPr>
                      <m:t>+</m:t>
                    </m:r>
                    <m:r>
                      <a:rPr lang="en-US" b="1" i="1" smtClean="0">
                        <a:latin typeface="Cambria Math" panose="02040503050406030204" pitchFamily="18" charset="0"/>
                      </a:rPr>
                      <m:t>𝑾</m:t>
                    </m:r>
                    <m:r>
                      <a:rPr lang="en-US" b="1" i="1" smtClean="0">
                        <a:latin typeface="Cambria Math" panose="02040503050406030204" pitchFamily="18" charset="0"/>
                      </a:rPr>
                      <m:t>×</m:t>
                    </m:r>
                    <m:r>
                      <a:rPr lang="en-US" b="1" i="1">
                        <a:latin typeface="Cambria Math" panose="02040503050406030204" pitchFamily="18" charset="0"/>
                      </a:rPr>
                      <m:t>𝒉</m:t>
                    </m:r>
                    <m:d>
                      <m:dPr>
                        <m:ctrlPr>
                          <a:rPr lang="en-US" b="1" i="1">
                            <a:latin typeface="Cambria Math" panose="02040503050406030204" pitchFamily="18" charset="0"/>
                          </a:rPr>
                        </m:ctrlPr>
                      </m:dPr>
                      <m:e>
                        <m:r>
                          <a:rPr lang="en-US" b="1" i="1">
                            <a:latin typeface="Cambria Math" panose="02040503050406030204" pitchFamily="18" charset="0"/>
                          </a:rPr>
                          <m:t>𝒏</m:t>
                        </m:r>
                      </m:e>
                    </m:d>
                  </m:oMath>
                </a14:m>
                <a:r>
                  <a:rPr lang="en-US" b="1" dirty="0"/>
                  <a:t>		</a:t>
                </a:r>
                <a14:m>
                  <m:oMath xmlns:m="http://schemas.openxmlformats.org/officeDocument/2006/math">
                    <m:r>
                      <a:rPr lang="en-US" b="1" i="1">
                        <a:latin typeface="Cambria Math" panose="02040503050406030204" pitchFamily="18" charset="0"/>
                      </a:rPr>
                      <m:t>(</m:t>
                    </m:r>
                    <m:r>
                      <a:rPr lang="en-US" b="1" i="1" smtClean="0">
                        <a:latin typeface="Cambria Math" panose="02040503050406030204" pitchFamily="18" charset="0"/>
                      </a:rPr>
                      <m:t>𝟏</m:t>
                    </m:r>
                    <m:r>
                      <a:rPr lang="en-US" b="1" i="1" smtClean="0">
                        <a:latin typeface="Cambria Math" panose="02040503050406030204" pitchFamily="18" charset="0"/>
                      </a:rPr>
                      <m:t>&lt;</m:t>
                    </m:r>
                    <m:r>
                      <a:rPr lang="en-US" b="1" i="1">
                        <a:latin typeface="Cambria Math" panose="02040503050406030204" pitchFamily="18" charset="0"/>
                      </a:rPr>
                      <m:t>𝑾</m:t>
                    </m:r>
                    <m:r>
                      <a:rPr lang="en-US" b="1" i="1" smtClean="0">
                        <a:latin typeface="Cambria Math" panose="02040503050406030204" pitchFamily="18" charset="0"/>
                      </a:rPr>
                      <m:t>&lt;∞)</m:t>
                    </m:r>
                  </m:oMath>
                </a14:m>
                <a:endParaRPr lang="en-US" b="1" dirty="0"/>
              </a:p>
            </p:txBody>
          </p:sp>
        </mc:Choice>
        <mc:Fallback xmlns="">
          <p:sp>
            <p:nvSpPr>
              <p:cNvPr id="6" name="TextBox 5">
                <a:extLst>
                  <a:ext uri="{FF2B5EF4-FFF2-40B4-BE49-F238E27FC236}">
                    <a16:creationId xmlns:a16="http://schemas.microsoft.com/office/drawing/2014/main" id="{50B30838-AD7A-4533-8D6F-5E87E3D8C415}"/>
                  </a:ext>
                </a:extLst>
              </p:cNvPr>
              <p:cNvSpPr txBox="1">
                <a:spLocks noRot="1" noChangeAspect="1" noMove="1" noResize="1" noEditPoints="1" noAdjustHandles="1" noChangeArrowheads="1" noChangeShapeType="1" noTextEdit="1"/>
              </p:cNvSpPr>
              <p:nvPr/>
            </p:nvSpPr>
            <p:spPr>
              <a:xfrm>
                <a:off x="990600" y="4191000"/>
                <a:ext cx="7162800" cy="954107"/>
              </a:xfrm>
              <a:prstGeom prst="rect">
                <a:avLst/>
              </a:prstGeom>
              <a:blipFill>
                <a:blip r:embed="rId4"/>
                <a:stretch>
                  <a:fillRect l="-680" b="-822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4AB469F3-CD7F-44FA-97E0-41223E774AE1}"/>
                  </a:ext>
                </a:extLst>
              </p:cNvPr>
              <p:cNvSpPr txBox="1"/>
              <p:nvPr/>
            </p:nvSpPr>
            <p:spPr>
              <a:xfrm>
                <a:off x="990600" y="5145107"/>
                <a:ext cx="7162800" cy="1477328"/>
              </a:xfrm>
              <a:prstGeom prst="rect">
                <a:avLst/>
              </a:prstGeom>
              <a:noFill/>
            </p:spPr>
            <p:txBody>
              <a:bodyPr wrap="square">
                <a:spAutoFit/>
              </a:bodyPr>
              <a:lstStyle/>
              <a:p>
                <a:pPr marL="0" indent="0">
                  <a:buNone/>
                </a:pPr>
                <a:endParaRPr lang="en-US" dirty="0"/>
              </a:p>
              <a:p>
                <a:pPr marL="0" indent="0">
                  <a:buNone/>
                </a:pPr>
                <a:r>
                  <a:rPr lang="en-US" dirty="0"/>
                  <a:t>The presented algorithms are special cases:</a:t>
                </a:r>
              </a:p>
              <a:p>
                <a:pPr marL="0" indent="0">
                  <a:buNone/>
                </a:pPr>
                <a:r>
                  <a:rPr lang="en-US" dirty="0"/>
                  <a:t>A* search:		</a:t>
                </a:r>
                <a14:m>
                  <m:oMath xmlns:m="http://schemas.openxmlformats.org/officeDocument/2006/math">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r>
                      <a:rPr lang="en-US" b="0" i="1" smtClean="0">
                        <a:latin typeface="Cambria Math" panose="02040503050406030204" pitchFamily="18" charset="0"/>
                      </a:rPr>
                      <m:t>+</m:t>
                    </m:r>
                    <m:r>
                      <a:rPr lang="en-US" b="0" i="1" smtClean="0">
                        <a:latin typeface="Cambria Math" panose="02040503050406030204" pitchFamily="18" charset="0"/>
                      </a:rPr>
                      <m:t>h</m:t>
                    </m:r>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oMath>
                </a14:m>
                <a:r>
                  <a:rPr lang="en-US" dirty="0"/>
                  <a:t>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𝑊</m:t>
                    </m:r>
                    <m:r>
                      <a:rPr lang="en-US" b="0" i="1" smtClean="0">
                        <a:latin typeface="Cambria Math" panose="02040503050406030204" pitchFamily="18" charset="0"/>
                      </a:rPr>
                      <m:t>=1)</m:t>
                    </m:r>
                  </m:oMath>
                </a14:m>
                <a:endParaRPr lang="en-US" dirty="0"/>
              </a:p>
              <a:p>
                <a:pPr marL="0" indent="0">
                  <a:buNone/>
                </a:pPr>
                <a:r>
                  <a:rPr lang="en-US" dirty="0"/>
                  <a:t>Uniform cost search/BFS:	</a:t>
                </a:r>
                <a14:m>
                  <m:oMath xmlns:m="http://schemas.openxmlformats.org/officeDocument/2006/math">
                    <m:r>
                      <a:rPr lang="en-US" i="1">
                        <a:latin typeface="Cambria Math" panose="02040503050406030204" pitchFamily="18" charset="0"/>
                      </a:rPr>
                      <m:t>𝑔</m:t>
                    </m:r>
                    <m:d>
                      <m:dPr>
                        <m:ctrlPr>
                          <a:rPr lang="en-US" i="1">
                            <a:latin typeface="Cambria Math" panose="02040503050406030204" pitchFamily="18" charset="0"/>
                          </a:rPr>
                        </m:ctrlPr>
                      </m:dPr>
                      <m:e>
                        <m:r>
                          <a:rPr lang="en-US" i="1">
                            <a:latin typeface="Cambria Math" panose="02040503050406030204" pitchFamily="18" charset="0"/>
                          </a:rPr>
                          <m:t>𝑛</m:t>
                        </m:r>
                      </m:e>
                    </m:d>
                  </m:oMath>
                </a14:m>
                <a:r>
                  <a:rPr lang="en-US" dirty="0"/>
                  <a:t>			</a:t>
                </a:r>
                <a14:m>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𝑊</m:t>
                    </m:r>
                    <m:r>
                      <a:rPr lang="en-US" i="1">
                        <a:latin typeface="Cambria Math" panose="02040503050406030204" pitchFamily="18" charset="0"/>
                      </a:rPr>
                      <m:t>=0)</m:t>
                    </m:r>
                  </m:oMath>
                </a14:m>
                <a:endParaRPr lang="en-US" dirty="0"/>
              </a:p>
              <a:p>
                <a:pPr marL="0" indent="0">
                  <a:buNone/>
                </a:pPr>
                <a:r>
                  <a:rPr lang="en-US" dirty="0"/>
                  <a:t>Greedy best-first search:	</a:t>
                </a:r>
                <a14:m>
                  <m:oMath xmlns:m="http://schemas.openxmlformats.org/officeDocument/2006/math">
                    <m:r>
                      <a:rPr lang="en-US" i="1">
                        <a:latin typeface="Cambria Math" panose="02040503050406030204" pitchFamily="18" charset="0"/>
                      </a:rPr>
                      <m:t>h</m:t>
                    </m:r>
                    <m:d>
                      <m:dPr>
                        <m:ctrlPr>
                          <a:rPr lang="en-US" i="1">
                            <a:latin typeface="Cambria Math" panose="02040503050406030204" pitchFamily="18" charset="0"/>
                          </a:rPr>
                        </m:ctrlPr>
                      </m:dPr>
                      <m:e>
                        <m:r>
                          <a:rPr lang="en-US" i="1">
                            <a:latin typeface="Cambria Math" panose="02040503050406030204" pitchFamily="18" charset="0"/>
                          </a:rPr>
                          <m:t>𝑛</m:t>
                        </m:r>
                      </m:e>
                    </m:d>
                  </m:oMath>
                </a14:m>
                <a:r>
                  <a:rPr lang="en-US" dirty="0"/>
                  <a:t>			</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𝑊</m:t>
                        </m:r>
                        <m:r>
                          <a:rPr lang="en-US" i="1">
                            <a:latin typeface="Cambria Math" panose="02040503050406030204" pitchFamily="18" charset="0"/>
                          </a:rPr>
                          <m:t>=∞</m:t>
                        </m:r>
                      </m:e>
                    </m:d>
                  </m:oMath>
                </a14:m>
                <a:endParaRPr lang="en-US" dirty="0"/>
              </a:p>
            </p:txBody>
          </p:sp>
        </mc:Choice>
        <mc:Fallback xmlns="">
          <p:sp>
            <p:nvSpPr>
              <p:cNvPr id="7" name="TextBox 6">
                <a:extLst>
                  <a:ext uri="{FF2B5EF4-FFF2-40B4-BE49-F238E27FC236}">
                    <a16:creationId xmlns:a16="http://schemas.microsoft.com/office/drawing/2014/main" id="{4AB469F3-CD7F-44FA-97E0-41223E774AE1}"/>
                  </a:ext>
                </a:extLst>
              </p:cNvPr>
              <p:cNvSpPr txBox="1">
                <a:spLocks noRot="1" noChangeAspect="1" noMove="1" noResize="1" noEditPoints="1" noAdjustHandles="1" noChangeArrowheads="1" noChangeShapeType="1" noTextEdit="1"/>
              </p:cNvSpPr>
              <p:nvPr/>
            </p:nvSpPr>
            <p:spPr>
              <a:xfrm>
                <a:off x="990600" y="5145107"/>
                <a:ext cx="7162800" cy="1477328"/>
              </a:xfrm>
              <a:prstGeom prst="rect">
                <a:avLst/>
              </a:prstGeom>
              <a:blipFill>
                <a:blip r:embed="rId5"/>
                <a:stretch>
                  <a:fillRect l="-766" b="-5785"/>
                </a:stretch>
              </a:blipFill>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F5C1E68-CB2B-46C1-89F8-E5F4F4A65B7F}"/>
              </a:ext>
            </a:extLst>
          </p:cNvPr>
          <p:cNvPicPr>
            <a:picLocks noChangeAspect="1"/>
          </p:cNvPicPr>
          <p:nvPr/>
        </p:nvPicPr>
        <p:blipFill rotWithShape="1">
          <a:blip r:embed="rId3"/>
          <a:srcRect l="41319" t="30823" r="42500" b="38814"/>
          <a:stretch/>
        </p:blipFill>
        <p:spPr>
          <a:xfrm>
            <a:off x="533400" y="2362200"/>
            <a:ext cx="2180442" cy="2133600"/>
          </a:xfrm>
          <a:prstGeom prst="rect">
            <a:avLst/>
          </a:prstGeom>
        </p:spPr>
      </p:pic>
      <p:sp>
        <p:nvSpPr>
          <p:cNvPr id="2" name="Title 1"/>
          <p:cNvSpPr>
            <a:spLocks noGrp="1"/>
          </p:cNvSpPr>
          <p:nvPr>
            <p:ph type="title"/>
          </p:nvPr>
        </p:nvSpPr>
        <p:spPr/>
        <p:txBody>
          <a:bodyPr/>
          <a:lstStyle/>
          <a:p>
            <a:r>
              <a:rPr lang="en-US" dirty="0"/>
              <a:t>Example of Weighted A* Search</a:t>
            </a:r>
          </a:p>
        </p:txBody>
      </p:sp>
      <mc:AlternateContent xmlns:mc="http://schemas.openxmlformats.org/markup-compatibility/2006" xmlns:a14="http://schemas.microsoft.com/office/drawing/2010/main">
        <mc:Choice Requires="a14">
          <p:sp>
            <p:nvSpPr>
              <p:cNvPr id="5" name="TextBox 4"/>
              <p:cNvSpPr txBox="1"/>
              <p:nvPr/>
            </p:nvSpPr>
            <p:spPr>
              <a:xfrm>
                <a:off x="5844636" y="5155135"/>
                <a:ext cx="2763962" cy="584840"/>
              </a:xfrm>
              <a:prstGeom prst="rect">
                <a:avLst/>
              </a:prstGeom>
              <a:noFill/>
            </p:spPr>
            <p:txBody>
              <a:bodyPr wrap="none" rtlCol="0">
                <a:spAutoFit/>
              </a:bodyPr>
              <a:lstStyle/>
              <a:p>
                <a:pPr algn="ctr"/>
                <a:r>
                  <a:rPr lang="en-US" sz="1600" b="0" dirty="0"/>
                  <a:t>Weighted A* Search</a:t>
                </a:r>
              </a:p>
              <a:p>
                <a:pPr algn="ctr"/>
                <a14:m>
                  <m:oMathPara xmlns:m="http://schemas.openxmlformats.org/officeDocument/2006/math">
                    <m:oMathParaPr>
                      <m:jc m:val="centerGroup"/>
                    </m:oMathParaPr>
                    <m:oMath xmlns:m="http://schemas.openxmlformats.org/officeDocument/2006/math">
                      <m:r>
                        <a:rPr lang="en-US" sz="1600" b="0" i="1" dirty="0" smtClean="0">
                          <a:latin typeface="Cambria Math" panose="02040503050406030204" pitchFamily="18" charset="0"/>
                        </a:rPr>
                        <m:t>𝑓</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 = </m:t>
                      </m:r>
                      <m:r>
                        <a:rPr lang="en-US" sz="1600" i="1" dirty="0" smtClean="0">
                          <a:latin typeface="Cambria Math" panose="02040503050406030204" pitchFamily="18" charset="0"/>
                        </a:rPr>
                        <m:t>𝑔</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)+5 </m:t>
                      </m:r>
                      <m:sSub>
                        <m:sSubPr>
                          <m:ctrlPr>
                            <a:rPr lang="en-US" sz="1600" b="0" i="1" dirty="0" smtClean="0">
                              <a:latin typeface="Cambria Math" panose="02040503050406030204" pitchFamily="18" charset="0"/>
                            </a:rPr>
                          </m:ctrlPr>
                        </m:sSubPr>
                        <m:e>
                          <m:r>
                            <a:rPr lang="en-US" sz="1600" i="1" dirty="0" smtClean="0">
                              <a:latin typeface="Cambria Math" panose="02040503050406030204" pitchFamily="18" charset="0"/>
                            </a:rPr>
                            <m:t>h</m:t>
                          </m:r>
                        </m:e>
                        <m:sub>
                          <m:r>
                            <a:rPr lang="en-US" sz="1600" b="0" i="1" dirty="0" smtClean="0">
                              <a:latin typeface="Cambria Math" panose="02040503050406030204" pitchFamily="18" charset="0"/>
                            </a:rPr>
                            <m:t>𝐸𝑢𝑐𝑙</m:t>
                          </m:r>
                        </m:sub>
                      </m:sSub>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 </m:t>
                      </m:r>
                    </m:oMath>
                  </m:oMathPara>
                </a14:m>
                <a:br>
                  <a:rPr lang="en-US" sz="1600" dirty="0"/>
                </a:br>
                <a:endParaRPr lang="en-US" sz="1600" dirty="0"/>
              </a:p>
            </p:txBody>
          </p:sp>
        </mc:Choice>
        <mc:Fallback xmlns="">
          <p:sp>
            <p:nvSpPr>
              <p:cNvPr id="5" name="TextBox 4"/>
              <p:cNvSpPr txBox="1">
                <a:spLocks noRot="1" noChangeAspect="1" noMove="1" noResize="1" noEditPoints="1" noAdjustHandles="1" noChangeArrowheads="1" noChangeShapeType="1" noTextEdit="1"/>
              </p:cNvSpPr>
              <p:nvPr/>
            </p:nvSpPr>
            <p:spPr>
              <a:xfrm>
                <a:off x="5844636" y="5155135"/>
                <a:ext cx="2763962" cy="584840"/>
              </a:xfrm>
              <a:prstGeom prst="rect">
                <a:avLst/>
              </a:prstGeom>
              <a:blipFill>
                <a:blip r:embed="rId4"/>
                <a:stretch>
                  <a:fillRect t="-3125" b="-52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p:cNvSpPr txBox="1"/>
              <p:nvPr/>
            </p:nvSpPr>
            <p:spPr>
              <a:xfrm>
                <a:off x="3136850" y="5155168"/>
                <a:ext cx="2357247" cy="584775"/>
              </a:xfrm>
              <a:prstGeom prst="rect">
                <a:avLst/>
              </a:prstGeom>
              <a:noFill/>
            </p:spPr>
            <p:txBody>
              <a:bodyPr wrap="none" rtlCol="0">
                <a:spAutoFit/>
              </a:bodyPr>
              <a:lstStyle/>
              <a:p>
                <a:pPr algn="ctr"/>
                <a:r>
                  <a:rPr lang="en-US" sz="1600" dirty="0"/>
                  <a:t>Exact A* Search</a:t>
                </a:r>
                <a:br>
                  <a:rPr lang="en-US" sz="1600" dirty="0"/>
                </a:br>
                <a14:m>
                  <m:oMathPara xmlns:m="http://schemas.openxmlformats.org/officeDocument/2006/math">
                    <m:oMathParaPr>
                      <m:jc m:val="centerGroup"/>
                    </m:oMathParaPr>
                    <m:oMath xmlns:m="http://schemas.openxmlformats.org/officeDocument/2006/math">
                      <m:r>
                        <a:rPr lang="en-US" sz="1600" i="1" dirty="0">
                          <a:latin typeface="Cambria Math" panose="02040503050406030204" pitchFamily="18" charset="0"/>
                        </a:rPr>
                        <m:t>𝑓</m:t>
                      </m:r>
                      <m:d>
                        <m:dPr>
                          <m:ctrlPr>
                            <a:rPr lang="en-US" sz="1600" i="1" dirty="0">
                              <a:latin typeface="Cambria Math" panose="02040503050406030204" pitchFamily="18" charset="0"/>
                            </a:rPr>
                          </m:ctrlPr>
                        </m:dPr>
                        <m:e>
                          <m:r>
                            <a:rPr lang="en-US" sz="1600" i="1" dirty="0">
                              <a:latin typeface="Cambria Math" panose="02040503050406030204" pitchFamily="18" charset="0"/>
                            </a:rPr>
                            <m:t>𝑛</m:t>
                          </m:r>
                        </m:e>
                      </m:d>
                      <m:r>
                        <a:rPr lang="en-US" sz="1600" b="0" i="1" dirty="0" smtClean="0">
                          <a:latin typeface="Cambria Math" panose="02040503050406030204" pitchFamily="18" charset="0"/>
                        </a:rPr>
                        <m:t>=</m:t>
                      </m:r>
                      <m:r>
                        <a:rPr lang="en-US" sz="1600" i="1" dirty="0">
                          <a:latin typeface="Cambria Math" panose="02040503050406030204" pitchFamily="18" charset="0"/>
                        </a:rPr>
                        <m:t> </m:t>
                      </m:r>
                      <m:r>
                        <a:rPr lang="en-US" sz="1600" i="1" dirty="0">
                          <a:latin typeface="Cambria Math" panose="02040503050406030204" pitchFamily="18" charset="0"/>
                        </a:rPr>
                        <m:t>𝑔</m:t>
                      </m:r>
                      <m:r>
                        <a:rPr lang="en-US" sz="1600" i="1" dirty="0">
                          <a:latin typeface="Cambria Math" panose="02040503050406030204" pitchFamily="18" charset="0"/>
                        </a:rPr>
                        <m:t>(</m:t>
                      </m:r>
                      <m:r>
                        <a:rPr lang="en-US" sz="1600" i="1" dirty="0">
                          <a:latin typeface="Cambria Math" panose="02040503050406030204" pitchFamily="18" charset="0"/>
                        </a:rPr>
                        <m:t>𝑛</m:t>
                      </m:r>
                      <m:r>
                        <a:rPr lang="en-US" sz="1600" i="1" dirty="0">
                          <a:latin typeface="Cambria Math" panose="02040503050406030204" pitchFamily="18" charset="0"/>
                        </a:rPr>
                        <m:t>)+</m:t>
                      </m:r>
                      <m:sSub>
                        <m:sSubPr>
                          <m:ctrlPr>
                            <a:rPr lang="en-US" sz="1600" i="1" dirty="0" smtClean="0">
                              <a:latin typeface="Cambria Math" panose="02040503050406030204" pitchFamily="18" charset="0"/>
                            </a:rPr>
                          </m:ctrlPr>
                        </m:sSubPr>
                        <m:e>
                          <m:r>
                            <a:rPr lang="en-US" sz="1600" i="1" dirty="0">
                              <a:latin typeface="Cambria Math" panose="02040503050406030204" pitchFamily="18" charset="0"/>
                            </a:rPr>
                            <m:t>h</m:t>
                          </m:r>
                        </m:e>
                        <m:sub>
                          <m:r>
                            <a:rPr lang="en-US" sz="1600" i="1" dirty="0">
                              <a:latin typeface="Cambria Math" panose="02040503050406030204" pitchFamily="18" charset="0"/>
                            </a:rPr>
                            <m:t>𝐸𝑢𝑐𝑙</m:t>
                          </m:r>
                        </m:sub>
                      </m:sSub>
                      <m:r>
                        <a:rPr lang="en-US" sz="1600" i="1" dirty="0">
                          <a:latin typeface="Cambria Math" panose="02040503050406030204" pitchFamily="18" charset="0"/>
                        </a:rPr>
                        <m:t>(</m:t>
                      </m:r>
                      <m:r>
                        <a:rPr lang="en-US" sz="1600" i="1" dirty="0">
                          <a:latin typeface="Cambria Math" panose="02040503050406030204" pitchFamily="18" charset="0"/>
                        </a:rPr>
                        <m:t>𝑛</m:t>
                      </m:r>
                      <m:r>
                        <a:rPr lang="en-US" sz="1600" i="1" dirty="0">
                          <a:latin typeface="Cambria Math" panose="02040503050406030204" pitchFamily="18" charset="0"/>
                        </a:rPr>
                        <m:t>)</m:t>
                      </m:r>
                    </m:oMath>
                  </m:oMathPara>
                </a14:m>
                <a:endParaRPr lang="en-US" sz="1600" dirty="0"/>
              </a:p>
            </p:txBody>
          </p:sp>
        </mc:Choice>
        <mc:Fallback xmlns="">
          <p:sp>
            <p:nvSpPr>
              <p:cNvPr id="7" name="TextBox 6"/>
              <p:cNvSpPr txBox="1">
                <a:spLocks noRot="1" noChangeAspect="1" noMove="1" noResize="1" noEditPoints="1" noAdjustHandles="1" noChangeArrowheads="1" noChangeShapeType="1" noTextEdit="1"/>
              </p:cNvSpPr>
              <p:nvPr/>
            </p:nvSpPr>
            <p:spPr>
              <a:xfrm>
                <a:off x="3136850" y="5155168"/>
                <a:ext cx="2357247" cy="584775"/>
              </a:xfrm>
              <a:prstGeom prst="rect">
                <a:avLst/>
              </a:prstGeom>
              <a:blipFill>
                <a:blip r:embed="rId5"/>
                <a:stretch>
                  <a:fillRect t="-3125" b="-5208"/>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69F3E892-74D9-4885-9A4C-324BD8ACA047}"/>
              </a:ext>
            </a:extLst>
          </p:cNvPr>
          <p:cNvPicPr>
            <a:picLocks noChangeAspect="1"/>
          </p:cNvPicPr>
          <p:nvPr/>
        </p:nvPicPr>
        <p:blipFill rotWithShape="1">
          <a:blip r:embed="rId6"/>
          <a:srcRect l="41667" t="36384" r="42500" b="31974"/>
          <a:stretch/>
        </p:blipFill>
        <p:spPr>
          <a:xfrm>
            <a:off x="6191645" y="2319802"/>
            <a:ext cx="2180442" cy="2272251"/>
          </a:xfrm>
          <a:prstGeom prst="rect">
            <a:avLst/>
          </a:prstGeom>
        </p:spPr>
      </p:pic>
      <p:sp>
        <p:nvSpPr>
          <p:cNvPr id="4" name="Rectangle 3">
            <a:extLst>
              <a:ext uri="{FF2B5EF4-FFF2-40B4-BE49-F238E27FC236}">
                <a16:creationId xmlns:a16="http://schemas.microsoft.com/office/drawing/2014/main" id="{B225429A-0E81-4495-9878-809F8C7FF276}"/>
              </a:ext>
            </a:extLst>
          </p:cNvPr>
          <p:cNvSpPr/>
          <p:nvPr/>
        </p:nvSpPr>
        <p:spPr>
          <a:xfrm>
            <a:off x="2968272" y="6308208"/>
            <a:ext cx="3311420" cy="369332"/>
          </a:xfrm>
          <a:prstGeom prst="rect">
            <a:avLst/>
          </a:prstGeom>
        </p:spPr>
        <p:txBody>
          <a:bodyPr wrap="none">
            <a:spAutoFit/>
          </a:bodyPr>
          <a:lstStyle/>
          <a:p>
            <a:pPr algn="ctr"/>
            <a:r>
              <a:rPr lang="en-US" dirty="0"/>
              <a:t>Source and Animation: </a:t>
            </a:r>
            <a:r>
              <a:rPr lang="en-US" dirty="0">
                <a:hlinkClick r:id="rId7"/>
              </a:rPr>
              <a:t>Wikipedia</a:t>
            </a:r>
            <a:endParaRPr lang="en-US" dirty="0"/>
          </a:p>
        </p:txBody>
      </p:sp>
      <p:cxnSp>
        <p:nvCxnSpPr>
          <p:cNvPr id="10" name="Straight Arrow Connector 9">
            <a:extLst>
              <a:ext uri="{FF2B5EF4-FFF2-40B4-BE49-F238E27FC236}">
                <a16:creationId xmlns:a16="http://schemas.microsoft.com/office/drawing/2014/main" id="{1434C36E-86E8-4F37-BC9B-8ED5D7824CBD}"/>
              </a:ext>
            </a:extLst>
          </p:cNvPr>
          <p:cNvCxnSpPr/>
          <p:nvPr/>
        </p:nvCxnSpPr>
        <p:spPr>
          <a:xfrm flipV="1">
            <a:off x="704850" y="2590800"/>
            <a:ext cx="1733550" cy="175260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29FCAAAB-3996-4816-87FB-4EED6F717091}"/>
                  </a:ext>
                </a:extLst>
              </p:cNvPr>
              <p:cNvSpPr txBox="1"/>
              <p:nvPr/>
            </p:nvSpPr>
            <p:spPr>
              <a:xfrm>
                <a:off x="304800" y="5155168"/>
                <a:ext cx="2481512" cy="584775"/>
              </a:xfrm>
              <a:prstGeom prst="rect">
                <a:avLst/>
              </a:prstGeom>
              <a:noFill/>
            </p:spPr>
            <p:txBody>
              <a:bodyPr wrap="none" rtlCol="0">
                <a:spAutoFit/>
              </a:bodyPr>
              <a:lstStyle/>
              <a:p>
                <a:pPr algn="ctr"/>
                <a:r>
                  <a:rPr lang="en-US" sz="1600" dirty="0"/>
                  <a:t>Breadth-first Search (BFS)</a:t>
                </a:r>
              </a:p>
              <a:p>
                <a:pPr algn="ctr"/>
                <a14:m>
                  <m:oMath xmlns:m="http://schemas.openxmlformats.org/officeDocument/2006/math">
                    <m:r>
                      <a:rPr lang="en-US" sz="1600" i="1" dirty="0" smtClean="0">
                        <a:latin typeface="Cambria Math" panose="02040503050406030204" pitchFamily="18" charset="0"/>
                      </a:rPr>
                      <m:t>𝑓</m:t>
                    </m:r>
                    <m:d>
                      <m:dPr>
                        <m:ctrlPr>
                          <a:rPr lang="en-US" sz="1600" i="1" dirty="0">
                            <a:latin typeface="Cambria Math" panose="02040503050406030204" pitchFamily="18" charset="0"/>
                          </a:rPr>
                        </m:ctrlPr>
                      </m:dPr>
                      <m:e>
                        <m:r>
                          <a:rPr lang="en-US" sz="1600" i="1" dirty="0">
                            <a:latin typeface="Cambria Math" panose="02040503050406030204" pitchFamily="18" charset="0"/>
                          </a:rPr>
                          <m:t>𝑛</m:t>
                        </m:r>
                      </m:e>
                    </m:d>
                    <m:r>
                      <a:rPr lang="en-US" sz="1600" b="0" i="1" dirty="0" smtClean="0">
                        <a:latin typeface="Cambria Math" panose="02040503050406030204" pitchFamily="18" charset="0"/>
                      </a:rPr>
                      <m:t>= </m:t>
                    </m:r>
                  </m:oMath>
                </a14:m>
                <a:r>
                  <a:rPr lang="en-US" sz="1600" dirty="0"/>
                  <a:t># actions to reach n</a:t>
                </a:r>
              </a:p>
            </p:txBody>
          </p:sp>
        </mc:Choice>
        <mc:Fallback xmlns="">
          <p:sp>
            <p:nvSpPr>
              <p:cNvPr id="12" name="TextBox 11">
                <a:extLst>
                  <a:ext uri="{FF2B5EF4-FFF2-40B4-BE49-F238E27FC236}">
                    <a16:creationId xmlns:a16="http://schemas.microsoft.com/office/drawing/2014/main" id="{29FCAAAB-3996-4816-87FB-4EED6F717091}"/>
                  </a:ext>
                </a:extLst>
              </p:cNvPr>
              <p:cNvSpPr txBox="1">
                <a:spLocks noRot="1" noChangeAspect="1" noMove="1" noResize="1" noEditPoints="1" noAdjustHandles="1" noChangeArrowheads="1" noChangeShapeType="1" noTextEdit="1"/>
              </p:cNvSpPr>
              <p:nvPr/>
            </p:nvSpPr>
            <p:spPr>
              <a:xfrm>
                <a:off x="304800" y="5155168"/>
                <a:ext cx="2481512" cy="584775"/>
              </a:xfrm>
              <a:prstGeom prst="rect">
                <a:avLst/>
              </a:prstGeom>
              <a:blipFill>
                <a:blip r:embed="rId8"/>
                <a:stretch>
                  <a:fillRect t="-3125" r="-983" b="-12500"/>
                </a:stretch>
              </a:blipFill>
            </p:spPr>
            <p:txBody>
              <a:bodyPr/>
              <a:lstStyle/>
              <a:p>
                <a:r>
                  <a:rPr lang="en-US">
                    <a:noFill/>
                  </a:rPr>
                  <a:t> </a:t>
                </a:r>
              </a:p>
            </p:txBody>
          </p:sp>
        </mc:Fallback>
      </mc:AlternateContent>
      <p:pic>
        <p:nvPicPr>
          <p:cNvPr id="9" name="Picture 8">
            <a:extLst>
              <a:ext uri="{FF2B5EF4-FFF2-40B4-BE49-F238E27FC236}">
                <a16:creationId xmlns:a16="http://schemas.microsoft.com/office/drawing/2014/main" id="{3B6D8434-1CF8-357A-E149-1CD595BB8A1C}"/>
              </a:ext>
            </a:extLst>
          </p:cNvPr>
          <p:cNvPicPr>
            <a:picLocks noChangeAspect="1"/>
          </p:cNvPicPr>
          <p:nvPr/>
        </p:nvPicPr>
        <p:blipFill rotWithShape="1">
          <a:blip r:embed="rId9"/>
          <a:srcRect l="44557" t="41166" r="44555" b="37975"/>
          <a:stretch/>
        </p:blipFill>
        <p:spPr>
          <a:xfrm>
            <a:off x="3505200" y="2315358"/>
            <a:ext cx="2180442" cy="2180442"/>
          </a:xfrm>
          <a:prstGeom prst="rect">
            <a:avLst/>
          </a:prstGeom>
        </p:spPr>
      </p:pic>
      <p:sp>
        <p:nvSpPr>
          <p:cNvPr id="6" name="Arrow: Right 5">
            <a:extLst>
              <a:ext uri="{FF2B5EF4-FFF2-40B4-BE49-F238E27FC236}">
                <a16:creationId xmlns:a16="http://schemas.microsoft.com/office/drawing/2014/main" id="{2AF8C8CC-1133-077C-E51C-5C842EAC0AE9}"/>
              </a:ext>
            </a:extLst>
          </p:cNvPr>
          <p:cNvSpPr/>
          <p:nvPr/>
        </p:nvSpPr>
        <p:spPr>
          <a:xfrm>
            <a:off x="1863436" y="1641970"/>
            <a:ext cx="5486400" cy="584775"/>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Reduction in the number of expanded nodes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a:extLst>
              <a:ext uri="{FF2B5EF4-FFF2-40B4-BE49-F238E27FC236}">
                <a16:creationId xmlns:a16="http://schemas.microsoft.com/office/drawing/2014/main" id="{7DB00C61-76E1-4F5C-9775-E3ED9E739797}"/>
              </a:ext>
            </a:extLst>
          </p:cNvPr>
          <p:cNvPicPr>
            <a:picLocks noChangeAspect="1" noChangeArrowheads="1"/>
          </p:cNvPicPr>
          <p:nvPr/>
        </p:nvPicPr>
        <p:blipFill>
          <a:blip r:embed="rId3" cstate="print"/>
          <a:srcRect/>
          <a:stretch>
            <a:fillRect/>
          </a:stretch>
        </p:blipFill>
        <p:spPr bwMode="auto">
          <a:xfrm>
            <a:off x="1295400" y="1398809"/>
            <a:ext cx="5894042" cy="2807934"/>
          </a:xfrm>
          <a:prstGeom prst="rect">
            <a:avLst/>
          </a:prstGeom>
          <a:noFill/>
          <a:ln w="9525">
            <a:noFill/>
            <a:miter lim="800000"/>
            <a:headEnd/>
            <a:tailEnd/>
          </a:ln>
        </p:spPr>
      </p:pic>
      <p:sp>
        <p:nvSpPr>
          <p:cNvPr id="6146" name="Rectangle 2"/>
          <p:cNvSpPr>
            <a:spLocks noGrp="1" noChangeArrowheads="1"/>
          </p:cNvSpPr>
          <p:nvPr>
            <p:ph type="title"/>
          </p:nvPr>
        </p:nvSpPr>
        <p:spPr>
          <a:xfrm>
            <a:off x="457200" y="352231"/>
            <a:ext cx="8229600" cy="1143000"/>
          </a:xfrm>
        </p:spPr>
        <p:txBody>
          <a:bodyPr/>
          <a:lstStyle/>
          <a:p>
            <a:r>
              <a:rPr lang="en-US" dirty="0"/>
              <a:t>Example: Vacuum world</a:t>
            </a:r>
          </a:p>
        </p:txBody>
      </p:sp>
      <p:sp>
        <p:nvSpPr>
          <p:cNvPr id="6147" name="Rectangle 3"/>
          <p:cNvSpPr>
            <a:spLocks noGrp="1" noChangeArrowheads="1"/>
          </p:cNvSpPr>
          <p:nvPr>
            <p:ph idx="1"/>
          </p:nvPr>
        </p:nvSpPr>
        <p:spPr>
          <a:xfrm>
            <a:off x="457200" y="4234621"/>
            <a:ext cx="8448907" cy="2394779"/>
          </a:xfrm>
        </p:spPr>
        <p:txBody>
          <a:bodyPr>
            <a:normAutofit/>
          </a:bodyPr>
          <a:lstStyle/>
          <a:p>
            <a:r>
              <a:rPr lang="en-US" sz="2400" b="1" dirty="0">
                <a:solidFill>
                  <a:srgbClr val="FF0000"/>
                </a:solidFill>
              </a:rPr>
              <a:t>Initial State: </a:t>
            </a:r>
            <a:r>
              <a:rPr lang="en-US" sz="2000" dirty="0"/>
              <a:t>Defined by agent location and dirt location.</a:t>
            </a:r>
            <a:endParaRPr lang="en-US" sz="2000" b="1" dirty="0">
              <a:solidFill>
                <a:srgbClr val="FF0000"/>
              </a:solidFill>
            </a:endParaRPr>
          </a:p>
          <a:p>
            <a:r>
              <a:rPr lang="en-US" sz="2400" b="1" dirty="0">
                <a:solidFill>
                  <a:srgbClr val="FF0000"/>
                </a:solidFill>
              </a:rPr>
              <a:t>Actions: </a:t>
            </a:r>
            <a:r>
              <a:rPr lang="en-US" sz="2000" dirty="0"/>
              <a:t>Left, right, suck</a:t>
            </a:r>
            <a:endParaRPr lang="en-US" sz="2400" b="1" dirty="0">
              <a:solidFill>
                <a:srgbClr val="FF0000"/>
              </a:solidFill>
            </a:endParaRPr>
          </a:p>
          <a:p>
            <a:r>
              <a:rPr lang="en-US" sz="2400" b="1" dirty="0">
                <a:solidFill>
                  <a:srgbClr val="FF0000"/>
                </a:solidFill>
              </a:rPr>
              <a:t>Transition model: </a:t>
            </a:r>
            <a:r>
              <a:rPr lang="en-US" sz="2100" dirty="0"/>
              <a:t>Clean a location or move.</a:t>
            </a:r>
          </a:p>
          <a:p>
            <a:r>
              <a:rPr lang="en-US" sz="2300" b="1" dirty="0">
                <a:solidFill>
                  <a:srgbClr val="FF0000"/>
                </a:solidFill>
              </a:rPr>
              <a:t>Goal state: </a:t>
            </a:r>
            <a:r>
              <a:rPr lang="en-US" sz="2300" dirty="0"/>
              <a:t>All locations are clean.</a:t>
            </a:r>
            <a:endParaRPr lang="en-US" sz="2300" b="1" dirty="0">
              <a:solidFill>
                <a:srgbClr val="FF0000"/>
              </a:solidFill>
            </a:endParaRPr>
          </a:p>
          <a:p>
            <a:r>
              <a:rPr lang="en-US" sz="2300" b="1" dirty="0">
                <a:solidFill>
                  <a:srgbClr val="FF0000"/>
                </a:solidFill>
              </a:rPr>
              <a:t>Path cost: </a:t>
            </a:r>
            <a:r>
              <a:rPr lang="en-US" sz="2000" dirty="0"/>
              <a:t>E.g., number if actions</a:t>
            </a:r>
          </a:p>
          <a:p>
            <a:endParaRPr lang="en-US" sz="2400" dirty="0"/>
          </a:p>
        </p:txBody>
      </p:sp>
      <p:pic>
        <p:nvPicPr>
          <p:cNvPr id="6" name="Picture 4" descr="vacuum2-environment"/>
          <p:cNvPicPr>
            <a:picLocks noChangeAspect="1" noChangeArrowheads="1"/>
          </p:cNvPicPr>
          <p:nvPr/>
        </p:nvPicPr>
        <p:blipFill>
          <a:blip r:embed="rId4" cstate="print"/>
          <a:srcRect/>
          <a:stretch>
            <a:fillRect/>
          </a:stretch>
        </p:blipFill>
        <p:spPr bwMode="auto">
          <a:xfrm>
            <a:off x="6172200" y="685800"/>
            <a:ext cx="1866900" cy="955158"/>
          </a:xfrm>
          <a:prstGeom prst="rect">
            <a:avLst/>
          </a:prstGeom>
          <a:noFill/>
        </p:spPr>
      </p:pic>
      <p:sp>
        <p:nvSpPr>
          <p:cNvPr id="2" name="Rectangle 1">
            <a:extLst>
              <a:ext uri="{FF2B5EF4-FFF2-40B4-BE49-F238E27FC236}">
                <a16:creationId xmlns:a16="http://schemas.microsoft.com/office/drawing/2014/main" id="{97F4CACD-9913-48F7-9C59-F69D6F28DB24}"/>
              </a:ext>
            </a:extLst>
          </p:cNvPr>
          <p:cNvSpPr/>
          <p:nvPr/>
        </p:nvSpPr>
        <p:spPr>
          <a:xfrm>
            <a:off x="3124200" y="3352800"/>
            <a:ext cx="2209800" cy="533400"/>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TextBox 6">
            <a:extLst>
              <a:ext uri="{FF2B5EF4-FFF2-40B4-BE49-F238E27FC236}">
                <a16:creationId xmlns:a16="http://schemas.microsoft.com/office/drawing/2014/main" id="{54DA0C8D-BFCA-4641-A774-A2D21D63B506}"/>
              </a:ext>
            </a:extLst>
          </p:cNvPr>
          <p:cNvSpPr txBox="1"/>
          <p:nvPr/>
        </p:nvSpPr>
        <p:spPr>
          <a:xfrm>
            <a:off x="1589342" y="3481556"/>
            <a:ext cx="1240917" cy="369332"/>
          </a:xfrm>
          <a:prstGeom prst="rect">
            <a:avLst/>
          </a:prstGeom>
          <a:noFill/>
        </p:spPr>
        <p:txBody>
          <a:bodyPr wrap="none" rtlCol="0">
            <a:spAutoFit/>
          </a:bodyPr>
          <a:lstStyle/>
          <a:p>
            <a:r>
              <a:rPr lang="en-US" b="1" dirty="0">
                <a:solidFill>
                  <a:schemeClr val="accent2">
                    <a:lumMod val="50000"/>
                  </a:schemeClr>
                </a:solidFill>
              </a:rPr>
              <a:t>Goal states</a:t>
            </a:r>
          </a:p>
        </p:txBody>
      </p:sp>
      <p:sp>
        <p:nvSpPr>
          <p:cNvPr id="9" name="TextBox 8">
            <a:extLst>
              <a:ext uri="{FF2B5EF4-FFF2-40B4-BE49-F238E27FC236}">
                <a16:creationId xmlns:a16="http://schemas.microsoft.com/office/drawing/2014/main" id="{9912DB9D-3668-43DE-997C-42B87B79392C}"/>
              </a:ext>
            </a:extLst>
          </p:cNvPr>
          <p:cNvSpPr txBox="1"/>
          <p:nvPr/>
        </p:nvSpPr>
        <p:spPr>
          <a:xfrm>
            <a:off x="990600" y="1409291"/>
            <a:ext cx="1447800" cy="369332"/>
          </a:xfrm>
          <a:prstGeom prst="rect">
            <a:avLst/>
          </a:prstGeom>
          <a:noFill/>
        </p:spPr>
        <p:txBody>
          <a:bodyPr wrap="square">
            <a:spAutoFit/>
          </a:bodyPr>
          <a:lstStyle/>
          <a:p>
            <a:r>
              <a:rPr lang="en-US" b="1" dirty="0"/>
              <a:t>State Space</a:t>
            </a:r>
            <a:endParaRPr lang="en-US"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1CA8139D-6DF9-3EBD-5CE8-825562C48CC0}"/>
                  </a:ext>
                </a:extLst>
              </p:cNvPr>
              <p:cNvSpPr txBox="1"/>
              <p:nvPr/>
            </p:nvSpPr>
            <p:spPr>
              <a:xfrm>
                <a:off x="6496494" y="4875074"/>
                <a:ext cx="2438400" cy="175432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dirty="0"/>
                  <a:t>There are 8 possible atomic states of the system. </a:t>
                </a:r>
              </a:p>
              <a:p>
                <a:r>
                  <a:rPr lang="en-US" dirty="0"/>
                  <a:t>Why is the number of states for </a:t>
                </a:r>
                <a:r>
                  <a:rPr lang="en-US" i="1" dirty="0"/>
                  <a:t>n</a:t>
                </a:r>
                <a:r>
                  <a:rPr lang="en-US" dirty="0"/>
                  <a:t> possible locations  </a:t>
                </a:r>
                <a14:m>
                  <m:oMath xmlns:m="http://schemas.openxmlformats.org/officeDocument/2006/math">
                    <m:r>
                      <a:rPr lang="en-US" b="0" i="1" smtClean="0">
                        <a:latin typeface="Cambria Math" panose="02040503050406030204" pitchFamily="18" charset="0"/>
                      </a:rPr>
                      <m:t>𝑛</m:t>
                    </m:r>
                    <m:d>
                      <m:dPr>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𝑛</m:t>
                            </m:r>
                          </m:sup>
                        </m:sSup>
                      </m:e>
                    </m:d>
                  </m:oMath>
                </a14:m>
                <a:r>
                  <a:rPr lang="en-US" dirty="0"/>
                  <a:t>?</a:t>
                </a:r>
              </a:p>
            </p:txBody>
          </p:sp>
        </mc:Choice>
        <mc:Fallback xmlns="">
          <p:sp>
            <p:nvSpPr>
              <p:cNvPr id="4" name="TextBox 3">
                <a:extLst>
                  <a:ext uri="{FF2B5EF4-FFF2-40B4-BE49-F238E27FC236}">
                    <a16:creationId xmlns:a16="http://schemas.microsoft.com/office/drawing/2014/main" id="{1CA8139D-6DF9-3EBD-5CE8-825562C48CC0}"/>
                  </a:ext>
                </a:extLst>
              </p:cNvPr>
              <p:cNvSpPr txBox="1">
                <a:spLocks noRot="1" noChangeAspect="1" noMove="1" noResize="1" noEditPoints="1" noAdjustHandles="1" noChangeArrowheads="1" noChangeShapeType="1" noTextEdit="1"/>
              </p:cNvSpPr>
              <p:nvPr/>
            </p:nvSpPr>
            <p:spPr>
              <a:xfrm>
                <a:off x="6496494" y="4875074"/>
                <a:ext cx="2438400" cy="1754326"/>
              </a:xfrm>
              <a:prstGeom prst="rect">
                <a:avLst/>
              </a:prstGeom>
              <a:blipFill>
                <a:blip r:embed="rId5"/>
                <a:stretch>
                  <a:fillRect l="-2250" t="-2083" b="-4514"/>
                </a:stretch>
              </a:blipFill>
              <a:ln>
                <a:noFill/>
              </a:ln>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1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1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14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1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7" grpId="0" uiExpand="1" build="p"/>
      <p:bldP spid="2" grpId="0" animBg="1"/>
      <p:bldP spid="7" grpId="0"/>
    </p:bld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mall tree">
            <a:extLst>
              <a:ext uri="{FF2B5EF4-FFF2-40B4-BE49-F238E27FC236}">
                <a16:creationId xmlns:a16="http://schemas.microsoft.com/office/drawing/2014/main" id="{31525A40-C194-58F5-842E-78E1D4B0EFF7}"/>
              </a:ext>
            </a:extLst>
          </p:cNvPr>
          <p:cNvPicPr>
            <a:picLocks noChangeAspect="1"/>
          </p:cNvPicPr>
          <p:nvPr/>
        </p:nvPicPr>
        <p:blipFill>
          <a:blip r:embed="rId2">
            <a:alphaModFix/>
          </a:blip>
          <a:srcRect r="10999" b="-2"/>
          <a:stretch/>
        </p:blipFill>
        <p:spPr>
          <a:xfrm>
            <a:off x="20" y="1"/>
            <a:ext cx="9143980" cy="6857999"/>
          </a:xfrm>
          <a:prstGeom prst="rect">
            <a:avLst/>
          </a:prstGeom>
        </p:spPr>
      </p:pic>
      <p:sp>
        <p:nvSpPr>
          <p:cNvPr id="2" name="Title 1">
            <a:extLst>
              <a:ext uri="{FF2B5EF4-FFF2-40B4-BE49-F238E27FC236}">
                <a16:creationId xmlns:a16="http://schemas.microsoft.com/office/drawing/2014/main" id="{6A4A9C3A-6405-2270-39F4-75120E41EC91}"/>
              </a:ext>
            </a:extLst>
          </p:cNvPr>
          <p:cNvSpPr>
            <a:spLocks noGrp="1"/>
          </p:cNvSpPr>
          <p:nvPr>
            <p:ph type="title"/>
          </p:nvPr>
        </p:nvSpPr>
        <p:spPr>
          <a:xfrm>
            <a:off x="685800" y="3953294"/>
            <a:ext cx="7543800" cy="2900518"/>
          </a:xfrm>
        </p:spPr>
        <p:txBody>
          <a:bodyPr vert="horz" lIns="91440" tIns="45720" rIns="91440" bIns="45720" rtlCol="0" anchor="b">
            <a:normAutofit/>
          </a:bodyPr>
          <a:lstStyle/>
          <a:p>
            <a:pPr algn="ctr" defTabSz="914400"/>
            <a:r>
              <a:rPr lang="en-US" sz="6000" b="1" dirty="0">
                <a:solidFill>
                  <a:srgbClr val="FFFFFF"/>
                </a:solidFill>
              </a:rPr>
              <a:t>Tree Search</a:t>
            </a:r>
            <a:br>
              <a:rPr lang="en-US" sz="6000" b="1" dirty="0">
                <a:solidFill>
                  <a:srgbClr val="FFFFFF"/>
                </a:solidFill>
              </a:rPr>
            </a:br>
            <a:r>
              <a:rPr lang="en-US" sz="6000" dirty="0">
                <a:solidFill>
                  <a:srgbClr val="FFFFFF"/>
                </a:solidFill>
              </a:rPr>
              <a:t>Planning Agents</a:t>
            </a:r>
          </a:p>
        </p:txBody>
      </p:sp>
    </p:spTree>
    <p:extLst>
      <p:ext uri="{BB962C8B-B14F-4D97-AF65-F5344CB8AC3E}">
        <p14:creationId xmlns:p14="http://schemas.microsoft.com/office/powerpoint/2010/main" val="4280976743"/>
      </p:ext>
    </p:extLst>
  </p:cSld>
  <p:clrMapOvr>
    <a:overrideClrMapping bg1="dk1" tx1="lt1" bg2="dk2" tx2="lt2" accent1="accent1" accent2="accent2" accent3="accent3" accent4="accent4" accent5="accent5" accent6="accent6" hlink="hlink" folHlink="folHlink"/>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736879" y="358746"/>
            <a:ext cx="8229600" cy="868362"/>
          </a:xfrm>
        </p:spPr>
        <p:txBody>
          <a:bodyPr>
            <a:normAutofit fontScale="90000"/>
          </a:bodyPr>
          <a:lstStyle/>
          <a:p>
            <a:r>
              <a:rPr lang="en-US" dirty="0">
                <a:latin typeface="+mn-lt"/>
              </a:rPr>
              <a:t>Summary: </a:t>
            </a:r>
            <a:br>
              <a:rPr lang="en-US" dirty="0">
                <a:latin typeface="+mn-lt"/>
              </a:rPr>
            </a:br>
            <a:r>
              <a:rPr lang="en-US" dirty="0">
                <a:latin typeface="+mn-lt"/>
              </a:rPr>
              <a:t>All Search Strategies</a:t>
            </a:r>
          </a:p>
        </p:txBody>
      </p:sp>
      <mc:AlternateContent xmlns:mc="http://schemas.openxmlformats.org/markup-compatibility/2006" xmlns:a14="http://schemas.microsoft.com/office/drawing/2010/main">
        <mc:Choice Requires="a14">
          <p:graphicFrame>
            <p:nvGraphicFramePr>
              <p:cNvPr id="7" name="Table 6"/>
              <p:cNvGraphicFramePr>
                <a:graphicFrameLocks noGrp="1"/>
              </p:cNvGraphicFramePr>
              <p:nvPr>
                <p:extLst>
                  <p:ext uri="{D42A27DB-BD31-4B8C-83A1-F6EECF244321}">
                    <p14:modId xmlns:p14="http://schemas.microsoft.com/office/powerpoint/2010/main" val="4164794686"/>
                  </p:ext>
                </p:extLst>
              </p:nvPr>
            </p:nvGraphicFramePr>
            <p:xfrm>
              <a:off x="736879" y="1600200"/>
              <a:ext cx="7924800" cy="4970825"/>
            </p:xfrm>
            <a:graphic>
              <a:graphicData uri="http://schemas.openxmlformats.org/drawingml/2006/table">
                <a:tbl>
                  <a:tblPr firstRow="1" bandRow="1">
                    <a:tableStyleId>{5C22544A-7EE6-4342-B048-85BDC9FD1C3A}</a:tableStyleId>
                  </a:tblPr>
                  <a:tblGrid>
                    <a:gridCol w="1584960">
                      <a:extLst>
                        <a:ext uri="{9D8B030D-6E8A-4147-A177-3AD203B41FA5}">
                          <a16:colId xmlns:a16="http://schemas.microsoft.com/office/drawing/2014/main" val="20000"/>
                        </a:ext>
                      </a:extLst>
                    </a:gridCol>
                    <a:gridCol w="1584960">
                      <a:extLst>
                        <a:ext uri="{9D8B030D-6E8A-4147-A177-3AD203B41FA5}">
                          <a16:colId xmlns:a16="http://schemas.microsoft.com/office/drawing/2014/main" val="20001"/>
                        </a:ext>
                      </a:extLst>
                    </a:gridCol>
                    <a:gridCol w="1584960">
                      <a:extLst>
                        <a:ext uri="{9D8B030D-6E8A-4147-A177-3AD203B41FA5}">
                          <a16:colId xmlns:a16="http://schemas.microsoft.com/office/drawing/2014/main" val="20002"/>
                        </a:ext>
                      </a:extLst>
                    </a:gridCol>
                    <a:gridCol w="1584960">
                      <a:extLst>
                        <a:ext uri="{9D8B030D-6E8A-4147-A177-3AD203B41FA5}">
                          <a16:colId xmlns:a16="http://schemas.microsoft.com/office/drawing/2014/main" val="20003"/>
                        </a:ext>
                      </a:extLst>
                    </a:gridCol>
                    <a:gridCol w="1584960">
                      <a:extLst>
                        <a:ext uri="{9D8B030D-6E8A-4147-A177-3AD203B41FA5}">
                          <a16:colId xmlns:a16="http://schemas.microsoft.com/office/drawing/2014/main" val="20004"/>
                        </a:ext>
                      </a:extLst>
                    </a:gridCol>
                  </a:tblGrid>
                  <a:tr h="592125">
                    <a:tc>
                      <a:txBody>
                        <a:bodyPr/>
                        <a:lstStyle/>
                        <a:p>
                          <a:pPr algn="ctr"/>
                          <a:r>
                            <a:rPr lang="en-US" sz="1800" dirty="0"/>
                            <a:t>Algorithm</a:t>
                          </a:r>
                        </a:p>
                      </a:txBody>
                      <a:tcPr anchor="ctr">
                        <a:lnR w="38100" cap="flat" cmpd="sng" algn="ctr">
                          <a:solidFill>
                            <a:schemeClr val="bg1"/>
                          </a:solidFill>
                          <a:prstDash val="solid"/>
                          <a:round/>
                          <a:headEnd type="none" w="med" len="med"/>
                          <a:tailEnd type="none" w="med" len="med"/>
                        </a:lnR>
                      </a:tcPr>
                    </a:tc>
                    <a:tc>
                      <a:txBody>
                        <a:bodyPr/>
                        <a:lstStyle/>
                        <a:p>
                          <a:pPr algn="ctr"/>
                          <a:r>
                            <a:rPr lang="en-US" sz="1800" dirty="0"/>
                            <a:t>Complete?</a:t>
                          </a:r>
                        </a:p>
                      </a:txBody>
                      <a:tcPr anchor="ctr">
                        <a:lnL w="38100" cap="flat" cmpd="sng" algn="ctr">
                          <a:solidFill>
                            <a:schemeClr val="bg1"/>
                          </a:solidFill>
                          <a:prstDash val="solid"/>
                          <a:round/>
                          <a:headEnd type="none" w="med" len="med"/>
                          <a:tailEnd type="none" w="med" len="med"/>
                        </a:lnL>
                      </a:tcPr>
                    </a:tc>
                    <a:tc>
                      <a:txBody>
                        <a:bodyPr/>
                        <a:lstStyle/>
                        <a:p>
                          <a:pPr algn="ctr"/>
                          <a:r>
                            <a:rPr lang="en-US" sz="1800" dirty="0"/>
                            <a:t>Optimal?</a:t>
                          </a:r>
                        </a:p>
                      </a:txBody>
                      <a:tcPr anchor="ctr"/>
                    </a:tc>
                    <a:tc>
                      <a:txBody>
                        <a:bodyPr/>
                        <a:lstStyle/>
                        <a:p>
                          <a:pPr algn="ctr"/>
                          <a:r>
                            <a:rPr lang="en-US" sz="1800" dirty="0"/>
                            <a:t>Time complexity</a:t>
                          </a:r>
                        </a:p>
                      </a:txBody>
                      <a:tcPr anchor="ctr"/>
                    </a:tc>
                    <a:tc>
                      <a:txBody>
                        <a:bodyPr/>
                        <a:lstStyle/>
                        <a:p>
                          <a:pPr algn="ctr"/>
                          <a:r>
                            <a:rPr lang="en-US" sz="1800" dirty="0"/>
                            <a:t>Space complexity</a:t>
                          </a:r>
                        </a:p>
                      </a:txBody>
                      <a:tcPr anchor="ctr"/>
                    </a:tc>
                    <a:extLst>
                      <a:ext uri="{0D108BD9-81ED-4DB2-BD59-A6C34878D82A}">
                        <a16:rowId xmlns:a16="http://schemas.microsoft.com/office/drawing/2014/main" val="10000"/>
                      </a:ext>
                    </a:extLst>
                  </a:tr>
                  <a:tr h="627583">
                    <a:tc>
                      <a:txBody>
                        <a:bodyPr/>
                        <a:lstStyle/>
                        <a:p>
                          <a:pPr algn="ctr"/>
                          <a:r>
                            <a:rPr lang="en-US" sz="1800" b="1" dirty="0"/>
                            <a:t>BFS (Breadth-first search)</a:t>
                          </a:r>
                        </a:p>
                      </a:txBody>
                      <a:tcPr anchor="ctr">
                        <a:lnR w="38100" cap="flat" cmpd="sng" algn="ctr">
                          <a:solidFill>
                            <a:schemeClr val="bg1"/>
                          </a:solidFill>
                          <a:prstDash val="solid"/>
                          <a:round/>
                          <a:headEnd type="none" w="med" len="med"/>
                          <a:tailEnd type="none" w="med" len="med"/>
                        </a:lnR>
                      </a:tcPr>
                    </a:tc>
                    <a:tc>
                      <a:txBody>
                        <a:bodyPr/>
                        <a:lstStyle/>
                        <a:p>
                          <a:pPr algn="ctr"/>
                          <a:r>
                            <a:rPr lang="en-US" sz="1600" dirty="0"/>
                            <a:t>Yes</a:t>
                          </a:r>
                        </a:p>
                      </a:txBody>
                      <a:tcPr anchor="ctr">
                        <a:lnL w="38100" cap="flat" cmpd="sng" algn="ctr">
                          <a:solidFill>
                            <a:schemeClr val="bg1"/>
                          </a:solidFill>
                          <a:prstDash val="solid"/>
                          <a:round/>
                          <a:headEnd type="none" w="med" len="med"/>
                          <a:tailEnd type="none" w="med" len="med"/>
                        </a:ln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If all step </a:t>
                          </a:r>
                          <a:br>
                            <a:rPr lang="en-US" sz="1600" dirty="0">
                              <a:latin typeface="+mn-lt"/>
                            </a:rPr>
                          </a:br>
                          <a:r>
                            <a:rPr lang="en-US" sz="1600" dirty="0">
                              <a:latin typeface="+mn-lt"/>
                            </a:rPr>
                            <a:t>costs are equal</a:t>
                          </a:r>
                        </a:p>
                      </a:txBody>
                      <a:tcPr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𝑂</m:t>
                                </m:r>
                                <m:r>
                                  <a:rPr lang="en-US" sz="1600" i="1" dirty="0" smtClean="0">
                                    <a:latin typeface="Cambria Math" panose="02040503050406030204" pitchFamily="18" charset="0"/>
                                  </a:rPr>
                                  <m:t>(</m:t>
                                </m:r>
                                <m:r>
                                  <a:rPr lang="en-US" sz="1600" i="1" dirty="0" err="1">
                                    <a:latin typeface="Cambria Math" panose="02040503050406030204" pitchFamily="18" charset="0"/>
                                  </a:rPr>
                                  <m:t>𝑏</m:t>
                                </m:r>
                                <m:r>
                                  <a:rPr lang="en-US" sz="1600" i="1" baseline="30000" dirty="0" err="1">
                                    <a:latin typeface="Cambria Math" panose="02040503050406030204" pitchFamily="18" charset="0"/>
                                  </a:rPr>
                                  <m:t>𝑑</m:t>
                                </m:r>
                                <m:r>
                                  <a:rPr lang="en-US" sz="1600" i="1" dirty="0">
                                    <a:latin typeface="Cambria Math" panose="02040503050406030204" pitchFamily="18" charset="0"/>
                                  </a:rPr>
                                  <m:t>)</m:t>
                                </m:r>
                              </m:oMath>
                            </m:oMathPara>
                          </a14:m>
                          <a:endParaRPr lang="en-US" sz="1600" dirty="0">
                            <a:latin typeface="+mn-lt"/>
                          </a:endParaRPr>
                        </a:p>
                      </a:txBody>
                      <a:tcPr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𝑂</m:t>
                                </m:r>
                                <m:r>
                                  <a:rPr lang="en-US" sz="1600" i="1" dirty="0" smtClean="0">
                                    <a:latin typeface="Cambria Math" panose="02040503050406030204" pitchFamily="18" charset="0"/>
                                  </a:rPr>
                                  <m:t>(</m:t>
                                </m:r>
                                <m:r>
                                  <a:rPr lang="en-US" sz="1600" i="1" dirty="0" err="1">
                                    <a:latin typeface="Cambria Math" panose="02040503050406030204" pitchFamily="18" charset="0"/>
                                  </a:rPr>
                                  <m:t>𝑏</m:t>
                                </m:r>
                                <m:r>
                                  <a:rPr lang="en-US" sz="1600" i="1" baseline="30000" dirty="0" err="1">
                                    <a:latin typeface="Cambria Math" panose="02040503050406030204" pitchFamily="18" charset="0"/>
                                  </a:rPr>
                                  <m:t>𝑑</m:t>
                                </m:r>
                                <m:r>
                                  <a:rPr lang="en-US" sz="1600" i="1" dirty="0">
                                    <a:latin typeface="Cambria Math" panose="02040503050406030204" pitchFamily="18" charset="0"/>
                                  </a:rPr>
                                  <m:t>)</m:t>
                                </m:r>
                              </m:oMath>
                            </m:oMathPara>
                          </a14:m>
                          <a:endParaRPr lang="en-US" sz="1600" dirty="0">
                            <a:latin typeface="+mn-lt"/>
                          </a:endParaRPr>
                        </a:p>
                      </a:txBody>
                      <a:tcPr anchor="ctr"/>
                    </a:tc>
                    <a:extLst>
                      <a:ext uri="{0D108BD9-81ED-4DB2-BD59-A6C34878D82A}">
                        <a16:rowId xmlns:a16="http://schemas.microsoft.com/office/drawing/2014/main" val="10001"/>
                      </a:ext>
                    </a:extLst>
                  </a:tr>
                  <a:tr h="673257">
                    <a:tc>
                      <a:txBody>
                        <a:bodyPr/>
                        <a:lstStyle/>
                        <a:p>
                          <a:pPr algn="ctr"/>
                          <a:r>
                            <a:rPr lang="en-US" sz="1800" b="1" dirty="0"/>
                            <a:t>Uniform-cost</a:t>
                          </a:r>
                          <a:br>
                            <a:rPr lang="en-US" sz="1800" b="1" dirty="0"/>
                          </a:br>
                          <a:r>
                            <a:rPr lang="en-US" sz="1800" b="1" dirty="0"/>
                            <a:t>Search</a:t>
                          </a:r>
                        </a:p>
                      </a:txBody>
                      <a:tcPr anchor="ctr">
                        <a:lnR w="38100" cap="flat" cmpd="sng" algn="ctr">
                          <a:solidFill>
                            <a:schemeClr val="bg1"/>
                          </a:solidFill>
                          <a:prstDash val="solid"/>
                          <a:round/>
                          <a:headEnd type="none" w="med" len="med"/>
                          <a:tailEnd type="none" w="med" len="med"/>
                        </a:lnR>
                      </a:tcPr>
                    </a:tc>
                    <a:tc>
                      <a:txBody>
                        <a:bodyPr/>
                        <a:lstStyle/>
                        <a:p>
                          <a:pPr algn="ctr"/>
                          <a:r>
                            <a:rPr lang="en-US" sz="1600" dirty="0"/>
                            <a:t>Yes</a:t>
                          </a:r>
                        </a:p>
                      </a:txBody>
                      <a:tcPr anchor="ctr">
                        <a:lnL w="38100" cap="flat" cmpd="sng" algn="ctr">
                          <a:solidFill>
                            <a:schemeClr val="bg1"/>
                          </a:solidFill>
                          <a:prstDash val="solid"/>
                          <a:round/>
                          <a:headEnd type="none" w="med" len="med"/>
                          <a:tailEnd type="none" w="med" len="med"/>
                        </a:lnL>
                      </a:tcPr>
                    </a:tc>
                    <a:tc>
                      <a:txBody>
                        <a:bodyPr/>
                        <a:lstStyle/>
                        <a:p>
                          <a:pPr algn="ctr"/>
                          <a:r>
                            <a:rPr lang="en-US" sz="1600" dirty="0"/>
                            <a:t>Yes</a:t>
                          </a:r>
                        </a:p>
                      </a:txBody>
                      <a:tcPr anchor="ctr"/>
                    </a:tc>
                    <a:tc gridSpan="2">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Number of nodes with </a:t>
                          </a:r>
                          <a14:m>
                            <m:oMath xmlns:m="http://schemas.openxmlformats.org/officeDocument/2006/math">
                              <m:r>
                                <a:rPr lang="en-US" sz="1600" i="1" dirty="0" smtClean="0">
                                  <a:latin typeface="Cambria Math" panose="02040503050406030204" pitchFamily="18" charset="0"/>
                                </a:rPr>
                                <m:t>𝑔</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 ≤ </m:t>
                              </m:r>
                              <m:sSup>
                                <m:sSupPr>
                                  <m:ctrlPr>
                                    <a:rPr lang="en-US" sz="1600" b="0" i="1" dirty="0" smtClean="0">
                                      <a:latin typeface="Cambria Math" panose="02040503050406030204" pitchFamily="18" charset="0"/>
                                      <a:cs typeface="Arial" pitchFamily="34" charset="0"/>
                                    </a:rPr>
                                  </m:ctrlPr>
                                </m:sSupPr>
                                <m:e>
                                  <m:r>
                                    <a:rPr lang="en-US" sz="1600" i="1" dirty="0">
                                      <a:latin typeface="Cambria Math" panose="02040503050406030204" pitchFamily="18" charset="0"/>
                                    </a:rPr>
                                    <m:t>𝐶</m:t>
                                  </m:r>
                                </m:e>
                                <m:sup>
                                  <m:r>
                                    <a:rPr lang="en-US" sz="1600" b="0" i="1" dirty="0" smtClean="0">
                                      <a:latin typeface="Cambria Math" panose="02040503050406030204" pitchFamily="18" charset="0"/>
                                    </a:rPr>
                                    <m:t>∗</m:t>
                                  </m:r>
                                </m:sup>
                              </m:sSup>
                            </m:oMath>
                          </a14:m>
                          <a:endParaRPr lang="en-US" sz="1600" dirty="0">
                            <a:latin typeface="+mn-lt"/>
                          </a:endParaRPr>
                        </a:p>
                      </a:txBody>
                      <a:tcPr anchor="ctr"/>
                    </a:tc>
                    <a:tc hMerge="1">
                      <a:txBody>
                        <a:bodyPr/>
                        <a:lstStyle/>
                        <a:p>
                          <a:endParaRPr lang="en-US" dirty="0"/>
                        </a:p>
                      </a:txBody>
                      <a:tcPr anchor="ctr"/>
                    </a:tc>
                    <a:extLst>
                      <a:ext uri="{0D108BD9-81ED-4DB2-BD59-A6C34878D82A}">
                        <a16:rowId xmlns:a16="http://schemas.microsoft.com/office/drawing/2014/main" val="10002"/>
                      </a:ext>
                    </a:extLst>
                  </a:tr>
                  <a:tr h="698004">
                    <a:tc>
                      <a:txBody>
                        <a:bodyPr/>
                        <a:lstStyle/>
                        <a:p>
                          <a:pPr algn="ctr"/>
                          <a:r>
                            <a:rPr lang="en-US" sz="1800" b="1" dirty="0"/>
                            <a:t>DFS</a:t>
                          </a:r>
                        </a:p>
                      </a:txBody>
                      <a:tcPr anchor="ctr">
                        <a:lnR w="38100" cap="flat" cmpd="sng" algn="ctr">
                          <a:solidFill>
                            <a:schemeClr val="bg1"/>
                          </a:solidFill>
                          <a:prstDash val="solid"/>
                          <a:round/>
                          <a:headEnd type="none" w="med" len="med"/>
                          <a:tailEnd type="none" w="med" len="med"/>
                        </a:lnR>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In finite spaces </a:t>
                          </a:r>
                          <a:br>
                            <a:rPr lang="en-US" sz="1600" dirty="0">
                              <a:latin typeface="+mn-lt"/>
                            </a:rPr>
                          </a:br>
                          <a:r>
                            <a:rPr lang="en-US" sz="1600" dirty="0">
                              <a:latin typeface="+mn-lt"/>
                            </a:rPr>
                            <a:t>(cycles checking)</a:t>
                          </a:r>
                        </a:p>
                        <a:p>
                          <a:pPr algn="ctr"/>
                          <a:endParaRPr lang="en-US" sz="1600" dirty="0"/>
                        </a:p>
                      </a:txBody>
                      <a:tcPr anchor="ctr">
                        <a:lnL w="38100" cap="flat" cmpd="sng" algn="ctr">
                          <a:solidFill>
                            <a:schemeClr val="bg1"/>
                          </a:solidFill>
                          <a:prstDash val="solid"/>
                          <a:round/>
                          <a:headEnd type="none" w="med" len="med"/>
                          <a:tailEnd type="none" w="med" len="med"/>
                        </a:lnL>
                      </a:tcPr>
                    </a:tc>
                    <a:tc>
                      <a:txBody>
                        <a:bodyPr/>
                        <a:lstStyle/>
                        <a:p>
                          <a:pPr algn="ctr"/>
                          <a:r>
                            <a:rPr lang="en-US" sz="1600" b="1" dirty="0"/>
                            <a:t>No</a:t>
                          </a:r>
                        </a:p>
                      </a:txBody>
                      <a:tcPr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𝑂</m:t>
                                </m:r>
                                <m:r>
                                  <a:rPr lang="en-US" sz="1600" i="1" dirty="0" smtClean="0">
                                    <a:latin typeface="Cambria Math" panose="02040503050406030204" pitchFamily="18" charset="0"/>
                                  </a:rPr>
                                  <m:t>(</m:t>
                                </m:r>
                                <m:r>
                                  <a:rPr lang="en-US" sz="1600" i="1" dirty="0" err="1">
                                    <a:latin typeface="Cambria Math" panose="02040503050406030204" pitchFamily="18" charset="0"/>
                                  </a:rPr>
                                  <m:t>𝑏</m:t>
                                </m:r>
                                <m:r>
                                  <a:rPr lang="en-US" sz="1600" i="1" baseline="30000" dirty="0" err="1">
                                    <a:latin typeface="Cambria Math" panose="02040503050406030204" pitchFamily="18" charset="0"/>
                                  </a:rPr>
                                  <m:t>𝑚</m:t>
                                </m:r>
                                <m:r>
                                  <a:rPr lang="en-US" sz="1600" i="1" dirty="0">
                                    <a:latin typeface="Cambria Math" panose="02040503050406030204" pitchFamily="18" charset="0"/>
                                  </a:rPr>
                                  <m:t>)</m:t>
                                </m:r>
                              </m:oMath>
                            </m:oMathPara>
                          </a14:m>
                          <a:endParaRPr lang="en-US" sz="1600" dirty="0">
                            <a:latin typeface="+mn-lt"/>
                          </a:endParaRPr>
                        </a:p>
                      </a:txBody>
                      <a:tcPr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𝑂</m:t>
                                </m:r>
                                <m:r>
                                  <a:rPr lang="en-US" sz="1600" i="1" dirty="0" smtClean="0">
                                    <a:latin typeface="Cambria Math" panose="02040503050406030204" pitchFamily="18" charset="0"/>
                                  </a:rPr>
                                  <m:t>(</m:t>
                                </m:r>
                                <m:r>
                                  <a:rPr lang="en-US" sz="1600" i="1" dirty="0" err="1">
                                    <a:latin typeface="Cambria Math" panose="02040503050406030204" pitchFamily="18" charset="0"/>
                                  </a:rPr>
                                  <m:t>𝑏𝑚</m:t>
                                </m:r>
                                <m:r>
                                  <a:rPr lang="en-US" sz="1600" i="1" dirty="0">
                                    <a:latin typeface="Cambria Math" panose="02040503050406030204" pitchFamily="18" charset="0"/>
                                  </a:rPr>
                                  <m:t>)</m:t>
                                </m:r>
                              </m:oMath>
                            </m:oMathPara>
                          </a14:m>
                          <a:endParaRPr lang="en-US" sz="1600" dirty="0">
                            <a:latin typeface="+mn-lt"/>
                          </a:endParaRPr>
                        </a:p>
                      </a:txBody>
                      <a:tcPr anchor="ctr"/>
                    </a:tc>
                    <a:extLst>
                      <a:ext uri="{0D108BD9-81ED-4DB2-BD59-A6C34878D82A}">
                        <a16:rowId xmlns:a16="http://schemas.microsoft.com/office/drawing/2014/main" val="10003"/>
                      </a:ext>
                    </a:extLst>
                  </a:tr>
                  <a:tr h="685744">
                    <a:tc>
                      <a:txBody>
                        <a:bodyPr/>
                        <a:lstStyle/>
                        <a:p>
                          <a:pPr algn="ctr"/>
                          <a:r>
                            <a:rPr lang="en-US" sz="1800" b="1" dirty="0"/>
                            <a:t>IDS</a:t>
                          </a:r>
                        </a:p>
                      </a:txBody>
                      <a:tcPr anchor="ctr">
                        <a:lnR w="38100" cap="flat" cmpd="sng" algn="ctr">
                          <a:solidFill>
                            <a:schemeClr val="bg1"/>
                          </a:solidFill>
                          <a:prstDash val="solid"/>
                          <a:round/>
                          <a:headEnd type="none" w="med" len="med"/>
                          <a:tailEnd type="none" w="med" len="med"/>
                        </a:lnR>
                        <a:lnB w="38100" cap="flat" cmpd="sng" algn="ctr">
                          <a:solidFill>
                            <a:schemeClr val="tx1"/>
                          </a:solidFill>
                          <a:prstDash val="solid"/>
                          <a:round/>
                          <a:headEnd type="none" w="med" len="med"/>
                          <a:tailEnd type="none" w="med" len="med"/>
                        </a:lnB>
                      </a:tcPr>
                    </a:tc>
                    <a:tc>
                      <a:txBody>
                        <a:bodyPr/>
                        <a:lstStyle/>
                        <a:p>
                          <a:pPr algn="ctr"/>
                          <a:r>
                            <a:rPr lang="en-US" sz="1600" dirty="0"/>
                            <a:t>Yes</a:t>
                          </a:r>
                        </a:p>
                      </a:txBody>
                      <a:tcPr anchor="ctr">
                        <a:lnL w="38100" cap="flat" cmpd="sng" algn="ctr">
                          <a:solidFill>
                            <a:schemeClr val="bg1"/>
                          </a:solidFill>
                          <a:prstDash val="solid"/>
                          <a:round/>
                          <a:headEnd type="none" w="med" len="med"/>
                          <a:tailEnd type="none" w="med" len="med"/>
                        </a:lnL>
                        <a:lnB w="381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If all step </a:t>
                          </a:r>
                          <a:br>
                            <a:rPr lang="en-US" sz="1600" dirty="0">
                              <a:latin typeface="+mn-lt"/>
                            </a:rPr>
                          </a:br>
                          <a:r>
                            <a:rPr lang="en-US" sz="1600" dirty="0">
                              <a:latin typeface="+mn-lt"/>
                            </a:rPr>
                            <a:t>costs are equal</a:t>
                          </a:r>
                        </a:p>
                      </a:txBody>
                      <a:tcPr anchor="ctr">
                        <a:lnB w="381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𝑂</m:t>
                                </m:r>
                                <m:r>
                                  <a:rPr lang="en-US" sz="1600" i="1" dirty="0" smtClean="0">
                                    <a:latin typeface="Cambria Math" panose="02040503050406030204" pitchFamily="18" charset="0"/>
                                  </a:rPr>
                                  <m:t>(</m:t>
                                </m:r>
                                <m:r>
                                  <a:rPr lang="en-US" sz="1600" i="1" dirty="0" err="1">
                                    <a:latin typeface="Cambria Math" panose="02040503050406030204" pitchFamily="18" charset="0"/>
                                  </a:rPr>
                                  <m:t>𝑏</m:t>
                                </m:r>
                                <m:r>
                                  <a:rPr lang="en-US" sz="1600" i="1" baseline="30000" dirty="0" err="1">
                                    <a:latin typeface="Cambria Math" panose="02040503050406030204" pitchFamily="18" charset="0"/>
                                  </a:rPr>
                                  <m:t>𝑑</m:t>
                                </m:r>
                                <m:r>
                                  <a:rPr lang="en-US" sz="1600" i="1" dirty="0">
                                    <a:latin typeface="Cambria Math" panose="02040503050406030204" pitchFamily="18" charset="0"/>
                                  </a:rPr>
                                  <m:t>)</m:t>
                                </m:r>
                              </m:oMath>
                            </m:oMathPara>
                          </a14:m>
                          <a:endParaRPr lang="en-US" sz="1600" dirty="0">
                            <a:latin typeface="+mn-lt"/>
                          </a:endParaRPr>
                        </a:p>
                      </a:txBody>
                      <a:tcPr anchor="ctr">
                        <a:lnB w="381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𝑂</m:t>
                                </m:r>
                                <m:r>
                                  <a:rPr lang="en-US" sz="1600" i="1" dirty="0" smtClean="0">
                                    <a:latin typeface="Cambria Math" panose="02040503050406030204" pitchFamily="18" charset="0"/>
                                  </a:rPr>
                                  <m:t>(</m:t>
                                </m:r>
                                <m:r>
                                  <a:rPr lang="en-US" sz="1600" i="1" dirty="0" smtClean="0">
                                    <a:latin typeface="Cambria Math" panose="02040503050406030204" pitchFamily="18" charset="0"/>
                                  </a:rPr>
                                  <m:t>𝑏𝑑</m:t>
                                </m:r>
                                <m:r>
                                  <a:rPr lang="en-US" sz="1600" i="1" dirty="0" smtClean="0">
                                    <a:latin typeface="Cambria Math" panose="02040503050406030204" pitchFamily="18" charset="0"/>
                                  </a:rPr>
                                  <m:t>)</m:t>
                                </m:r>
                              </m:oMath>
                            </m:oMathPara>
                          </a14:m>
                          <a:endParaRPr lang="en-US" sz="1600" dirty="0">
                            <a:latin typeface="+mn-lt"/>
                          </a:endParaRPr>
                        </a:p>
                      </a:txBody>
                      <a:tcPr anchor="ctr">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685744">
                    <a:tc>
                      <a:txBody>
                        <a:bodyPr/>
                        <a:lstStyle/>
                        <a:p>
                          <a:pPr algn="ctr"/>
                          <a:r>
                            <a:rPr lang="en-US" sz="1800" b="1" dirty="0"/>
                            <a:t>Greedy best-first Search</a:t>
                          </a:r>
                        </a:p>
                      </a:txBody>
                      <a:tcPr anchor="ctr">
                        <a:lnR w="38100" cap="flat" cmpd="sng" algn="ctr">
                          <a:solidFill>
                            <a:schemeClr val="bg1"/>
                          </a:solidFill>
                          <a:prstDash val="solid"/>
                          <a:round/>
                          <a:headEnd type="none" w="med" len="med"/>
                          <a:tailEnd type="none" w="med" len="med"/>
                        </a:lnR>
                        <a:lnT w="38100" cap="flat" cmpd="sng" algn="ctr">
                          <a:solidFill>
                            <a:schemeClr val="tx1"/>
                          </a:solidFill>
                          <a:prstDash val="solid"/>
                          <a:round/>
                          <a:headEnd type="none" w="med" len="med"/>
                          <a:tailEnd type="none" w="med" len="med"/>
                        </a:lnT>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In finite spaces </a:t>
                          </a:r>
                          <a:br>
                            <a:rPr lang="en-US" sz="1600" dirty="0">
                              <a:latin typeface="+mn-lt"/>
                            </a:rPr>
                          </a:br>
                          <a:r>
                            <a:rPr lang="en-US" sz="1600" dirty="0">
                              <a:latin typeface="+mn-lt"/>
                            </a:rPr>
                            <a:t>(cycles checking)</a:t>
                          </a:r>
                        </a:p>
                        <a:p>
                          <a:pPr algn="ctr"/>
                          <a:endParaRPr lang="en-US" sz="1600" dirty="0"/>
                        </a:p>
                      </a:txBody>
                      <a:tcPr anchor="ctr">
                        <a:lnL w="38100" cap="flat" cmpd="sng" algn="ctr">
                          <a:solidFill>
                            <a:schemeClr val="bg1"/>
                          </a:solidFill>
                          <a:prstDash val="solid"/>
                          <a:round/>
                          <a:headEnd type="none" w="med" len="med"/>
                          <a:tailEnd type="none" w="med" len="med"/>
                        </a:lnL>
                        <a:lnT w="38100" cap="flat" cmpd="sng" algn="ctr">
                          <a:solidFill>
                            <a:schemeClr val="tx1"/>
                          </a:solidFill>
                          <a:prstDash val="solid"/>
                          <a:round/>
                          <a:headEnd type="none" w="med" len="med"/>
                          <a:tailEnd type="none" w="med" len="med"/>
                        </a:lnT>
                      </a:tcPr>
                    </a:tc>
                    <a:tc>
                      <a:txBody>
                        <a:bodyPr/>
                        <a:lstStyle/>
                        <a:p>
                          <a:pPr algn="ctr"/>
                          <a:r>
                            <a:rPr lang="en-US" sz="1600" dirty="0"/>
                            <a:t>No</a:t>
                          </a:r>
                        </a:p>
                      </a:txBody>
                      <a:tcPr anchor="ctr">
                        <a:lnT w="38100" cap="flat" cmpd="sng" algn="ctr">
                          <a:solidFill>
                            <a:schemeClr val="tx1"/>
                          </a:solidFill>
                          <a:prstDash val="solid"/>
                          <a:round/>
                          <a:headEnd type="none" w="med" len="med"/>
                          <a:tailEnd type="none" w="med" len="med"/>
                        </a:lnT>
                      </a:tcPr>
                    </a:tc>
                    <a:tc gridSpan="2">
                      <a:txBody>
                        <a:bodyPr/>
                        <a:lstStyle/>
                        <a:p>
                          <a:pPr algn="ctr"/>
                          <a:r>
                            <a:rPr lang="en-US" sz="1600" dirty="0"/>
                            <a:t>Depends on heuristic</a:t>
                          </a:r>
                          <a:br>
                            <a:rPr lang="en-US" sz="1600" dirty="0"/>
                          </a:br>
                          <a14:m>
                            <m:oMathPara xmlns:m="http://schemas.openxmlformats.org/officeDocument/2006/math">
                              <m:oMathParaPr>
                                <m:jc m:val="center"/>
                              </m:oMathParaPr>
                              <m:oMath xmlns:m="http://schemas.openxmlformats.org/officeDocument/2006/math">
                                <m:r>
                                  <m:rPr>
                                    <m:nor/>
                                  </m:rPr>
                                  <a:rPr lang="en-US" sz="1600" dirty="0" smtClean="0"/>
                                  <m:t>Best</m:t>
                                </m:r>
                                <m:r>
                                  <m:rPr>
                                    <m:nor/>
                                  </m:rPr>
                                  <a:rPr lang="en-US" sz="1600" dirty="0" smtClean="0"/>
                                  <m:t> </m:t>
                                </m:r>
                                <m:r>
                                  <m:rPr>
                                    <m:nor/>
                                  </m:rPr>
                                  <a:rPr lang="en-US" sz="1600" dirty="0" smtClean="0"/>
                                  <m:t>case</m:t>
                                </m:r>
                                <m:r>
                                  <m:rPr>
                                    <m:nor/>
                                  </m:rPr>
                                  <a:rPr lang="en-US" sz="1600" dirty="0" smtClean="0"/>
                                  <m:t>: </m:t>
                                </m:r>
                                <m:r>
                                  <a:rPr lang="en-US" sz="1600" i="1" dirty="0">
                                    <a:latin typeface="Cambria Math" panose="02040503050406030204" pitchFamily="18" charset="0"/>
                                  </a:rPr>
                                  <m:t>𝑂</m:t>
                                </m:r>
                                <m:r>
                                  <a:rPr lang="en-US" sz="1600" i="1" dirty="0">
                                    <a:latin typeface="Cambria Math" panose="02040503050406030204" pitchFamily="18" charset="0"/>
                                  </a:rPr>
                                  <m:t>(</m:t>
                                </m:r>
                                <m:r>
                                  <a:rPr lang="en-US" sz="1600" i="1" dirty="0" err="1">
                                    <a:latin typeface="Cambria Math" panose="02040503050406030204" pitchFamily="18" charset="0"/>
                                  </a:rPr>
                                  <m:t>𝑏𝑑</m:t>
                                </m:r>
                                <m:r>
                                  <a:rPr lang="en-US" sz="1600" i="1" dirty="0">
                                    <a:latin typeface="Cambria Math" panose="02040503050406030204" pitchFamily="18" charset="0"/>
                                  </a:rPr>
                                  <m:t>)</m:t>
                                </m:r>
                              </m:oMath>
                            </m:oMathPara>
                          </a14:m>
                          <a:endParaRPr lang="en-US" sz="1600" dirty="0"/>
                        </a:p>
                        <a:p>
                          <a:pPr algn="ctr"/>
                          <a:r>
                            <a:rPr lang="en-US" sz="1600" dirty="0">
                              <a:latin typeface="+mn-lt"/>
                            </a:rPr>
                            <a:t>Worst case: </a:t>
                          </a:r>
                          <a14:m>
                            <m:oMath xmlns:m="http://schemas.openxmlformats.org/officeDocument/2006/math">
                              <m:r>
                                <a:rPr lang="en-US" sz="1600" i="1" dirty="0" smtClean="0">
                                  <a:latin typeface="Cambria Math" panose="02040503050406030204" pitchFamily="18" charset="0"/>
                                </a:rPr>
                                <m:t>𝑂</m:t>
                              </m:r>
                              <m:d>
                                <m:dPr>
                                  <m:ctrlPr>
                                    <a:rPr lang="en-US" sz="1600" i="1" dirty="0" smtClean="0">
                                      <a:latin typeface="Cambria Math" panose="02040503050406030204" pitchFamily="18" charset="0"/>
                                    </a:rPr>
                                  </m:ctrlPr>
                                </m:dPr>
                                <m:e>
                                  <m:r>
                                    <a:rPr lang="en-US" sz="1600" i="1" dirty="0" err="1">
                                      <a:latin typeface="Cambria Math" panose="02040503050406030204" pitchFamily="18" charset="0"/>
                                    </a:rPr>
                                    <m:t>𝑏</m:t>
                                  </m:r>
                                  <m:r>
                                    <a:rPr lang="en-US" sz="1600" i="1" baseline="30000" dirty="0" err="1">
                                      <a:latin typeface="Cambria Math" panose="02040503050406030204" pitchFamily="18" charset="0"/>
                                    </a:rPr>
                                    <m:t>𝑚</m:t>
                                  </m:r>
                                </m:e>
                              </m:d>
                            </m:oMath>
                          </a14:m>
                          <a:endParaRPr lang="en-US" sz="1600" dirty="0"/>
                        </a:p>
                      </a:txBody>
                      <a:tcPr anchor="ctr">
                        <a:lnT w="38100" cap="flat" cmpd="sng" algn="ctr">
                          <a:solidFill>
                            <a:schemeClr val="tx1"/>
                          </a:solidFill>
                          <a:prstDash val="solid"/>
                          <a:round/>
                          <a:headEnd type="none" w="med" len="med"/>
                          <a:tailEnd type="none" w="med" len="med"/>
                        </a:lnT>
                      </a:tcPr>
                    </a:tc>
                    <a:tc hMerge="1">
                      <a:txBody>
                        <a:bodyPr/>
                        <a:lstStyle/>
                        <a:p>
                          <a:endParaRPr lang="en-US" dirty="0"/>
                        </a:p>
                      </a:txBody>
                      <a:tcPr anchor="ctr">
                        <a:lnT w="381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5"/>
                      </a:ext>
                    </a:extLst>
                  </a:tr>
                  <a:tr h="685744">
                    <a:tc>
                      <a:txBody>
                        <a:bodyPr/>
                        <a:lstStyle/>
                        <a:p>
                          <a:pPr algn="ctr"/>
                          <a:r>
                            <a:rPr lang="en-US" sz="1800" b="1" dirty="0"/>
                            <a:t>A* Search</a:t>
                          </a:r>
                        </a:p>
                      </a:txBody>
                      <a:tcPr anchor="ctr">
                        <a:lnR w="38100" cap="flat" cmpd="sng" algn="ctr">
                          <a:solidFill>
                            <a:schemeClr val="bg1"/>
                          </a:solidFill>
                          <a:prstDash val="solid"/>
                          <a:round/>
                          <a:headEnd type="none" w="med" len="med"/>
                          <a:tailEnd type="none" w="med" len="med"/>
                        </a:lnR>
                      </a:tcPr>
                    </a:tc>
                    <a:tc>
                      <a:txBody>
                        <a:bodyPr/>
                        <a:lstStyle/>
                        <a:p>
                          <a:pPr algn="ctr"/>
                          <a:r>
                            <a:rPr lang="en-US" sz="1600" dirty="0"/>
                            <a:t>Yes</a:t>
                          </a:r>
                        </a:p>
                      </a:txBody>
                      <a:tcPr anchor="ctr">
                        <a:lnL w="38100" cap="flat" cmpd="sng" algn="ctr">
                          <a:solidFill>
                            <a:schemeClr val="bg1"/>
                          </a:solidFill>
                          <a:prstDash val="solid"/>
                          <a:round/>
                          <a:headEnd type="none" w="med" len="med"/>
                          <a:tailEnd type="none" w="med" len="med"/>
                        </a:lnL>
                      </a:tcPr>
                    </a:tc>
                    <a:tc>
                      <a:txBody>
                        <a:bodyPr/>
                        <a:lstStyle/>
                        <a:p>
                          <a:pPr algn="ctr"/>
                          <a:r>
                            <a:rPr lang="en-US" sz="1600" dirty="0"/>
                            <a:t>Yes</a:t>
                          </a:r>
                        </a:p>
                      </a:txBody>
                      <a:tcPr anchor="ctr"/>
                    </a:tc>
                    <a:tc gridSpan="2">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Number of nodes with </a:t>
                          </a:r>
                          <a:br>
                            <a:rPr lang="en-US" sz="1600" dirty="0">
                              <a:latin typeface="+mn-lt"/>
                            </a:rPr>
                          </a:br>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rPr>
                                  <m:t>𝑔</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m:t>
                                </m:r>
                                <m:r>
                                  <a:rPr lang="en-US" sz="1600" i="1" dirty="0" smtClean="0">
                                    <a:latin typeface="Cambria Math" panose="02040503050406030204" pitchFamily="18" charset="0"/>
                                  </a:rPr>
                                  <m:t>h</m:t>
                                </m:r>
                                <m:r>
                                  <a:rPr lang="en-US" sz="1600" i="1" dirty="0" smtClean="0">
                                    <a:latin typeface="Cambria Math" panose="02040503050406030204" pitchFamily="18" charset="0"/>
                                  </a:rPr>
                                  <m:t>(</m:t>
                                </m:r>
                                <m:r>
                                  <a:rPr lang="en-US" sz="1600" i="1" dirty="0" smtClean="0">
                                    <a:latin typeface="Cambria Math" panose="02040503050406030204" pitchFamily="18" charset="0"/>
                                  </a:rPr>
                                  <m:t>𝑛</m:t>
                                </m:r>
                                <m:r>
                                  <a:rPr lang="en-US" sz="1600" i="1" dirty="0" smtClean="0">
                                    <a:latin typeface="Cambria Math" panose="02040503050406030204" pitchFamily="18" charset="0"/>
                                  </a:rPr>
                                  <m:t>) ≤ </m:t>
                                </m:r>
                                <m:sSup>
                                  <m:sSupPr>
                                    <m:ctrlPr>
                                      <a:rPr lang="en-US" sz="1600" b="0" i="1" dirty="0" smtClean="0">
                                        <a:latin typeface="Cambria Math" panose="02040503050406030204" pitchFamily="18" charset="0"/>
                                        <a:cs typeface="Arial" pitchFamily="34" charset="0"/>
                                      </a:rPr>
                                    </m:ctrlPr>
                                  </m:sSupPr>
                                  <m:e>
                                    <m:r>
                                      <a:rPr lang="en-US" sz="1600" i="1" dirty="0">
                                        <a:latin typeface="Cambria Math" panose="02040503050406030204" pitchFamily="18" charset="0"/>
                                      </a:rPr>
                                      <m:t>𝐶</m:t>
                                    </m:r>
                                  </m:e>
                                  <m:sup>
                                    <m:r>
                                      <a:rPr lang="en-US" sz="1600" b="0" i="1" dirty="0" smtClean="0">
                                        <a:latin typeface="Cambria Math" panose="02040503050406030204" pitchFamily="18" charset="0"/>
                                      </a:rPr>
                                      <m:t>∗</m:t>
                                    </m:r>
                                  </m:sup>
                                </m:sSup>
                              </m:oMath>
                            </m:oMathPara>
                          </a14:m>
                          <a:endParaRPr lang="en-US" sz="1600" dirty="0">
                            <a:latin typeface="+mn-lt"/>
                          </a:endParaRPr>
                        </a:p>
                      </a:txBody>
                      <a:tcPr anchor="ctr"/>
                    </a:tc>
                    <a:tc hMerge="1">
                      <a:txBody>
                        <a:bodyPr/>
                        <a:lstStyle/>
                        <a:p>
                          <a:endParaRPr lang="en-US" dirty="0"/>
                        </a:p>
                      </a:txBody>
                      <a:tcPr anchor="ctr"/>
                    </a:tc>
                    <a:extLst>
                      <a:ext uri="{0D108BD9-81ED-4DB2-BD59-A6C34878D82A}">
                        <a16:rowId xmlns:a16="http://schemas.microsoft.com/office/drawing/2014/main" val="10006"/>
                      </a:ext>
                    </a:extLst>
                  </a:tr>
                </a:tbl>
              </a:graphicData>
            </a:graphic>
          </p:graphicFrame>
        </mc:Choice>
        <mc:Fallback xmlns="">
          <p:graphicFrame>
            <p:nvGraphicFramePr>
              <p:cNvPr id="7" name="Table 6"/>
              <p:cNvGraphicFramePr>
                <a:graphicFrameLocks noGrp="1"/>
              </p:cNvGraphicFramePr>
              <p:nvPr>
                <p:extLst>
                  <p:ext uri="{D42A27DB-BD31-4B8C-83A1-F6EECF244321}">
                    <p14:modId xmlns:p14="http://schemas.microsoft.com/office/powerpoint/2010/main" val="4164794686"/>
                  </p:ext>
                </p:extLst>
              </p:nvPr>
            </p:nvGraphicFramePr>
            <p:xfrm>
              <a:off x="736879" y="1600200"/>
              <a:ext cx="7924800" cy="4970825"/>
            </p:xfrm>
            <a:graphic>
              <a:graphicData uri="http://schemas.openxmlformats.org/drawingml/2006/table">
                <a:tbl>
                  <a:tblPr firstRow="1" bandRow="1">
                    <a:tableStyleId>{5C22544A-7EE6-4342-B048-85BDC9FD1C3A}</a:tableStyleId>
                  </a:tblPr>
                  <a:tblGrid>
                    <a:gridCol w="1584960">
                      <a:extLst>
                        <a:ext uri="{9D8B030D-6E8A-4147-A177-3AD203B41FA5}">
                          <a16:colId xmlns:a16="http://schemas.microsoft.com/office/drawing/2014/main" val="20000"/>
                        </a:ext>
                      </a:extLst>
                    </a:gridCol>
                    <a:gridCol w="1584960">
                      <a:extLst>
                        <a:ext uri="{9D8B030D-6E8A-4147-A177-3AD203B41FA5}">
                          <a16:colId xmlns:a16="http://schemas.microsoft.com/office/drawing/2014/main" val="20001"/>
                        </a:ext>
                      </a:extLst>
                    </a:gridCol>
                    <a:gridCol w="1584960">
                      <a:extLst>
                        <a:ext uri="{9D8B030D-6E8A-4147-A177-3AD203B41FA5}">
                          <a16:colId xmlns:a16="http://schemas.microsoft.com/office/drawing/2014/main" val="20002"/>
                        </a:ext>
                      </a:extLst>
                    </a:gridCol>
                    <a:gridCol w="1584960">
                      <a:extLst>
                        <a:ext uri="{9D8B030D-6E8A-4147-A177-3AD203B41FA5}">
                          <a16:colId xmlns:a16="http://schemas.microsoft.com/office/drawing/2014/main" val="20003"/>
                        </a:ext>
                      </a:extLst>
                    </a:gridCol>
                    <a:gridCol w="1584960">
                      <a:extLst>
                        <a:ext uri="{9D8B030D-6E8A-4147-A177-3AD203B41FA5}">
                          <a16:colId xmlns:a16="http://schemas.microsoft.com/office/drawing/2014/main" val="20004"/>
                        </a:ext>
                      </a:extLst>
                    </a:gridCol>
                  </a:tblGrid>
                  <a:tr h="640080">
                    <a:tc>
                      <a:txBody>
                        <a:bodyPr/>
                        <a:lstStyle/>
                        <a:p>
                          <a:pPr algn="ctr"/>
                          <a:r>
                            <a:rPr lang="en-US" sz="1800" dirty="0"/>
                            <a:t>Algorithm</a:t>
                          </a:r>
                        </a:p>
                      </a:txBody>
                      <a:tcPr anchor="ctr">
                        <a:lnR w="38100" cap="flat" cmpd="sng" algn="ctr">
                          <a:solidFill>
                            <a:schemeClr val="bg1"/>
                          </a:solidFill>
                          <a:prstDash val="solid"/>
                          <a:round/>
                          <a:headEnd type="none" w="med" len="med"/>
                          <a:tailEnd type="none" w="med" len="med"/>
                        </a:lnR>
                      </a:tcPr>
                    </a:tc>
                    <a:tc>
                      <a:txBody>
                        <a:bodyPr/>
                        <a:lstStyle/>
                        <a:p>
                          <a:pPr algn="ctr"/>
                          <a:r>
                            <a:rPr lang="en-US" sz="1800" dirty="0"/>
                            <a:t>Complete?</a:t>
                          </a:r>
                        </a:p>
                      </a:txBody>
                      <a:tcPr anchor="ctr">
                        <a:lnL w="38100" cap="flat" cmpd="sng" algn="ctr">
                          <a:solidFill>
                            <a:schemeClr val="bg1"/>
                          </a:solidFill>
                          <a:prstDash val="solid"/>
                          <a:round/>
                          <a:headEnd type="none" w="med" len="med"/>
                          <a:tailEnd type="none" w="med" len="med"/>
                        </a:lnL>
                      </a:tcPr>
                    </a:tc>
                    <a:tc>
                      <a:txBody>
                        <a:bodyPr/>
                        <a:lstStyle/>
                        <a:p>
                          <a:pPr algn="ctr"/>
                          <a:r>
                            <a:rPr lang="en-US" sz="1800" dirty="0"/>
                            <a:t>Optimal?</a:t>
                          </a:r>
                        </a:p>
                      </a:txBody>
                      <a:tcPr anchor="ctr"/>
                    </a:tc>
                    <a:tc>
                      <a:txBody>
                        <a:bodyPr/>
                        <a:lstStyle/>
                        <a:p>
                          <a:pPr algn="ctr"/>
                          <a:r>
                            <a:rPr lang="en-US" sz="1800" dirty="0"/>
                            <a:t>Time complexity</a:t>
                          </a:r>
                        </a:p>
                      </a:txBody>
                      <a:tcPr anchor="ctr"/>
                    </a:tc>
                    <a:tc>
                      <a:txBody>
                        <a:bodyPr/>
                        <a:lstStyle/>
                        <a:p>
                          <a:pPr algn="ctr"/>
                          <a:r>
                            <a:rPr lang="en-US" sz="1800" dirty="0"/>
                            <a:t>Space complexity</a:t>
                          </a:r>
                        </a:p>
                      </a:txBody>
                      <a:tcPr anchor="ctr"/>
                    </a:tc>
                    <a:extLst>
                      <a:ext uri="{0D108BD9-81ED-4DB2-BD59-A6C34878D82A}">
                        <a16:rowId xmlns:a16="http://schemas.microsoft.com/office/drawing/2014/main" val="10000"/>
                      </a:ext>
                    </a:extLst>
                  </a:tr>
                  <a:tr h="640080">
                    <a:tc>
                      <a:txBody>
                        <a:bodyPr/>
                        <a:lstStyle/>
                        <a:p>
                          <a:pPr algn="ctr"/>
                          <a:r>
                            <a:rPr lang="en-US" sz="1800" b="1" dirty="0"/>
                            <a:t>BFS (Breadth-first search)</a:t>
                          </a:r>
                        </a:p>
                      </a:txBody>
                      <a:tcPr anchor="ctr">
                        <a:lnR w="38100" cap="flat" cmpd="sng" algn="ctr">
                          <a:solidFill>
                            <a:schemeClr val="bg1"/>
                          </a:solidFill>
                          <a:prstDash val="solid"/>
                          <a:round/>
                          <a:headEnd type="none" w="med" len="med"/>
                          <a:tailEnd type="none" w="med" len="med"/>
                        </a:lnR>
                      </a:tcPr>
                    </a:tc>
                    <a:tc>
                      <a:txBody>
                        <a:bodyPr/>
                        <a:lstStyle/>
                        <a:p>
                          <a:pPr algn="ctr"/>
                          <a:r>
                            <a:rPr lang="en-US" sz="1600" dirty="0"/>
                            <a:t>Yes</a:t>
                          </a:r>
                        </a:p>
                      </a:txBody>
                      <a:tcPr anchor="ctr">
                        <a:lnL w="38100" cap="flat" cmpd="sng" algn="ctr">
                          <a:solidFill>
                            <a:schemeClr val="bg1"/>
                          </a:solidFill>
                          <a:prstDash val="solid"/>
                          <a:round/>
                          <a:headEnd type="none" w="med" len="med"/>
                          <a:tailEnd type="none" w="med" len="med"/>
                        </a:ln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If all step </a:t>
                          </a:r>
                          <a:br>
                            <a:rPr lang="en-US" sz="1600" dirty="0">
                              <a:latin typeface="+mn-lt"/>
                            </a:rPr>
                          </a:br>
                          <a:r>
                            <a:rPr lang="en-US" sz="1600" dirty="0">
                              <a:latin typeface="+mn-lt"/>
                            </a:rPr>
                            <a:t>costs are equal</a:t>
                          </a:r>
                        </a:p>
                      </a:txBody>
                      <a:tcPr anchor="ctr"/>
                    </a:tc>
                    <a:tc>
                      <a:txBody>
                        <a:bodyPr/>
                        <a:lstStyle/>
                        <a:p>
                          <a:endParaRPr lang="en-US"/>
                        </a:p>
                      </a:txBody>
                      <a:tcPr anchor="ctr">
                        <a:blipFill>
                          <a:blip r:embed="rId3"/>
                          <a:stretch>
                            <a:fillRect l="-300769" t="-104762" r="-101923" b="-581905"/>
                          </a:stretch>
                        </a:blipFill>
                      </a:tcPr>
                    </a:tc>
                    <a:tc>
                      <a:txBody>
                        <a:bodyPr/>
                        <a:lstStyle/>
                        <a:p>
                          <a:endParaRPr lang="en-US"/>
                        </a:p>
                      </a:txBody>
                      <a:tcPr anchor="ctr">
                        <a:blipFill>
                          <a:blip r:embed="rId3"/>
                          <a:stretch>
                            <a:fillRect l="-400769" t="-104762" r="-1923" b="-581905"/>
                          </a:stretch>
                        </a:blipFill>
                      </a:tcPr>
                    </a:tc>
                    <a:extLst>
                      <a:ext uri="{0D108BD9-81ED-4DB2-BD59-A6C34878D82A}">
                        <a16:rowId xmlns:a16="http://schemas.microsoft.com/office/drawing/2014/main" val="10001"/>
                      </a:ext>
                    </a:extLst>
                  </a:tr>
                  <a:tr h="673257">
                    <a:tc>
                      <a:txBody>
                        <a:bodyPr/>
                        <a:lstStyle/>
                        <a:p>
                          <a:pPr algn="ctr"/>
                          <a:r>
                            <a:rPr lang="en-US" sz="1800" b="1" dirty="0"/>
                            <a:t>Uniform-cost</a:t>
                          </a:r>
                          <a:br>
                            <a:rPr lang="en-US" sz="1800" b="1" dirty="0"/>
                          </a:br>
                          <a:r>
                            <a:rPr lang="en-US" sz="1800" b="1" dirty="0"/>
                            <a:t>Search</a:t>
                          </a:r>
                        </a:p>
                      </a:txBody>
                      <a:tcPr anchor="ctr">
                        <a:lnR w="38100" cap="flat" cmpd="sng" algn="ctr">
                          <a:solidFill>
                            <a:schemeClr val="bg1"/>
                          </a:solidFill>
                          <a:prstDash val="solid"/>
                          <a:round/>
                          <a:headEnd type="none" w="med" len="med"/>
                          <a:tailEnd type="none" w="med" len="med"/>
                        </a:lnR>
                      </a:tcPr>
                    </a:tc>
                    <a:tc>
                      <a:txBody>
                        <a:bodyPr/>
                        <a:lstStyle/>
                        <a:p>
                          <a:pPr algn="ctr"/>
                          <a:r>
                            <a:rPr lang="en-US" sz="1600" dirty="0"/>
                            <a:t>Yes</a:t>
                          </a:r>
                        </a:p>
                      </a:txBody>
                      <a:tcPr anchor="ctr">
                        <a:lnL w="38100" cap="flat" cmpd="sng" algn="ctr">
                          <a:solidFill>
                            <a:schemeClr val="bg1"/>
                          </a:solidFill>
                          <a:prstDash val="solid"/>
                          <a:round/>
                          <a:headEnd type="none" w="med" len="med"/>
                          <a:tailEnd type="none" w="med" len="med"/>
                        </a:lnL>
                      </a:tcPr>
                    </a:tc>
                    <a:tc>
                      <a:txBody>
                        <a:bodyPr/>
                        <a:lstStyle/>
                        <a:p>
                          <a:pPr algn="ctr"/>
                          <a:r>
                            <a:rPr lang="en-US" sz="1600" dirty="0"/>
                            <a:t>Yes</a:t>
                          </a:r>
                        </a:p>
                      </a:txBody>
                      <a:tcPr anchor="ctr"/>
                    </a:tc>
                    <a:tc gridSpan="2">
                      <a:txBody>
                        <a:bodyPr/>
                        <a:lstStyle/>
                        <a:p>
                          <a:endParaRPr lang="en-US"/>
                        </a:p>
                      </a:txBody>
                      <a:tcPr anchor="ctr">
                        <a:blipFill>
                          <a:blip r:embed="rId3"/>
                          <a:stretch>
                            <a:fillRect l="-150385" t="-193694" r="-962" b="-450450"/>
                          </a:stretch>
                        </a:blipFill>
                      </a:tcPr>
                    </a:tc>
                    <a:tc hMerge="1">
                      <a:txBody>
                        <a:bodyPr/>
                        <a:lstStyle/>
                        <a:p>
                          <a:endParaRPr lang="en-US" dirty="0"/>
                        </a:p>
                      </a:txBody>
                      <a:tcPr anchor="ctr"/>
                    </a:tc>
                    <a:extLst>
                      <a:ext uri="{0D108BD9-81ED-4DB2-BD59-A6C34878D82A}">
                        <a16:rowId xmlns:a16="http://schemas.microsoft.com/office/drawing/2014/main" val="10002"/>
                      </a:ext>
                    </a:extLst>
                  </a:tr>
                  <a:tr h="822960">
                    <a:tc>
                      <a:txBody>
                        <a:bodyPr/>
                        <a:lstStyle/>
                        <a:p>
                          <a:pPr algn="ctr"/>
                          <a:r>
                            <a:rPr lang="en-US" sz="1800" b="1" dirty="0"/>
                            <a:t>DFS</a:t>
                          </a:r>
                        </a:p>
                      </a:txBody>
                      <a:tcPr anchor="ctr">
                        <a:lnR w="38100" cap="flat" cmpd="sng" algn="ctr">
                          <a:solidFill>
                            <a:schemeClr val="bg1"/>
                          </a:solidFill>
                          <a:prstDash val="solid"/>
                          <a:round/>
                          <a:headEnd type="none" w="med" len="med"/>
                          <a:tailEnd type="none" w="med" len="med"/>
                        </a:lnR>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In finite spaces </a:t>
                          </a:r>
                          <a:br>
                            <a:rPr lang="en-US" sz="1600" dirty="0">
                              <a:latin typeface="+mn-lt"/>
                            </a:rPr>
                          </a:br>
                          <a:r>
                            <a:rPr lang="en-US" sz="1600" dirty="0">
                              <a:latin typeface="+mn-lt"/>
                            </a:rPr>
                            <a:t>(cycles checking)</a:t>
                          </a:r>
                        </a:p>
                        <a:p>
                          <a:pPr algn="ctr"/>
                          <a:endParaRPr lang="en-US" sz="1600" dirty="0"/>
                        </a:p>
                      </a:txBody>
                      <a:tcPr anchor="ctr">
                        <a:lnL w="38100" cap="flat" cmpd="sng" algn="ctr">
                          <a:solidFill>
                            <a:schemeClr val="bg1"/>
                          </a:solidFill>
                          <a:prstDash val="solid"/>
                          <a:round/>
                          <a:headEnd type="none" w="med" len="med"/>
                          <a:tailEnd type="none" w="med" len="med"/>
                        </a:lnL>
                      </a:tcPr>
                    </a:tc>
                    <a:tc>
                      <a:txBody>
                        <a:bodyPr/>
                        <a:lstStyle/>
                        <a:p>
                          <a:pPr algn="ctr"/>
                          <a:r>
                            <a:rPr lang="en-US" sz="1600" b="1" dirty="0"/>
                            <a:t>No</a:t>
                          </a:r>
                        </a:p>
                      </a:txBody>
                      <a:tcPr anchor="ctr"/>
                    </a:tc>
                    <a:tc>
                      <a:txBody>
                        <a:bodyPr/>
                        <a:lstStyle/>
                        <a:p>
                          <a:endParaRPr lang="en-US"/>
                        </a:p>
                      </a:txBody>
                      <a:tcPr anchor="ctr">
                        <a:blipFill>
                          <a:blip r:embed="rId3"/>
                          <a:stretch>
                            <a:fillRect l="-300769" t="-241481" r="-101923" b="-270370"/>
                          </a:stretch>
                        </a:blipFill>
                      </a:tcPr>
                    </a:tc>
                    <a:tc>
                      <a:txBody>
                        <a:bodyPr/>
                        <a:lstStyle/>
                        <a:p>
                          <a:endParaRPr lang="en-US"/>
                        </a:p>
                      </a:txBody>
                      <a:tcPr anchor="ctr">
                        <a:blipFill>
                          <a:blip r:embed="rId3"/>
                          <a:stretch>
                            <a:fillRect l="-400769" t="-241481" r="-1923" b="-270370"/>
                          </a:stretch>
                        </a:blipFill>
                      </a:tcPr>
                    </a:tc>
                    <a:extLst>
                      <a:ext uri="{0D108BD9-81ED-4DB2-BD59-A6C34878D82A}">
                        <a16:rowId xmlns:a16="http://schemas.microsoft.com/office/drawing/2014/main" val="10003"/>
                      </a:ext>
                    </a:extLst>
                  </a:tr>
                  <a:tr h="685744">
                    <a:tc>
                      <a:txBody>
                        <a:bodyPr/>
                        <a:lstStyle/>
                        <a:p>
                          <a:pPr algn="ctr"/>
                          <a:r>
                            <a:rPr lang="en-US" sz="1800" b="1" dirty="0"/>
                            <a:t>IDS</a:t>
                          </a:r>
                        </a:p>
                      </a:txBody>
                      <a:tcPr anchor="ctr">
                        <a:lnR w="38100" cap="flat" cmpd="sng" algn="ctr">
                          <a:solidFill>
                            <a:schemeClr val="bg1"/>
                          </a:solidFill>
                          <a:prstDash val="solid"/>
                          <a:round/>
                          <a:headEnd type="none" w="med" len="med"/>
                          <a:tailEnd type="none" w="med" len="med"/>
                        </a:lnR>
                        <a:lnB w="38100" cap="flat" cmpd="sng" algn="ctr">
                          <a:solidFill>
                            <a:schemeClr val="tx1"/>
                          </a:solidFill>
                          <a:prstDash val="solid"/>
                          <a:round/>
                          <a:headEnd type="none" w="med" len="med"/>
                          <a:tailEnd type="none" w="med" len="med"/>
                        </a:lnB>
                      </a:tcPr>
                    </a:tc>
                    <a:tc>
                      <a:txBody>
                        <a:bodyPr/>
                        <a:lstStyle/>
                        <a:p>
                          <a:pPr algn="ctr"/>
                          <a:r>
                            <a:rPr lang="en-US" sz="1600" dirty="0"/>
                            <a:t>Yes</a:t>
                          </a:r>
                        </a:p>
                      </a:txBody>
                      <a:tcPr anchor="ctr">
                        <a:lnL w="38100" cap="flat" cmpd="sng" algn="ctr">
                          <a:solidFill>
                            <a:schemeClr val="bg1"/>
                          </a:solidFill>
                          <a:prstDash val="solid"/>
                          <a:round/>
                          <a:headEnd type="none" w="med" len="med"/>
                          <a:tailEnd type="none" w="med" len="med"/>
                        </a:lnL>
                        <a:lnB w="381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If all step </a:t>
                          </a:r>
                          <a:br>
                            <a:rPr lang="en-US" sz="1600" dirty="0">
                              <a:latin typeface="+mn-lt"/>
                            </a:rPr>
                          </a:br>
                          <a:r>
                            <a:rPr lang="en-US" sz="1600" dirty="0">
                              <a:latin typeface="+mn-lt"/>
                            </a:rPr>
                            <a:t>costs are equal</a:t>
                          </a:r>
                        </a:p>
                      </a:txBody>
                      <a:tcPr anchor="ctr">
                        <a:lnB w="38100" cap="flat" cmpd="sng" algn="ctr">
                          <a:solidFill>
                            <a:schemeClr val="tx1"/>
                          </a:solidFill>
                          <a:prstDash val="solid"/>
                          <a:round/>
                          <a:headEnd type="none" w="med" len="med"/>
                          <a:tailEnd type="none" w="med" len="med"/>
                        </a:lnB>
                      </a:tcPr>
                    </a:tc>
                    <a:tc>
                      <a:txBody>
                        <a:bodyPr/>
                        <a:lstStyle/>
                        <a:p>
                          <a:endParaRPr lang="en-US"/>
                        </a:p>
                      </a:txBody>
                      <a:tcPr anchor="ctr">
                        <a:lnB w="38100" cap="flat" cmpd="sng" algn="ctr">
                          <a:solidFill>
                            <a:schemeClr val="tx1"/>
                          </a:solidFill>
                          <a:prstDash val="solid"/>
                          <a:round/>
                          <a:headEnd type="none" w="med" len="med"/>
                          <a:tailEnd type="none" w="med" len="med"/>
                        </a:lnB>
                        <a:blipFill>
                          <a:blip r:embed="rId3"/>
                          <a:stretch>
                            <a:fillRect l="-300769" t="-411607" r="-101923" b="-225893"/>
                          </a:stretch>
                        </a:blipFill>
                      </a:tcPr>
                    </a:tc>
                    <a:tc>
                      <a:txBody>
                        <a:bodyPr/>
                        <a:lstStyle/>
                        <a:p>
                          <a:endParaRPr lang="en-US"/>
                        </a:p>
                      </a:txBody>
                      <a:tcPr anchor="ctr">
                        <a:lnB w="38100" cap="flat" cmpd="sng" algn="ctr">
                          <a:solidFill>
                            <a:schemeClr val="tx1"/>
                          </a:solidFill>
                          <a:prstDash val="solid"/>
                          <a:round/>
                          <a:headEnd type="none" w="med" len="med"/>
                          <a:tailEnd type="none" w="med" len="med"/>
                        </a:lnB>
                        <a:blipFill>
                          <a:blip r:embed="rId3"/>
                          <a:stretch>
                            <a:fillRect l="-400769" t="-411607" r="-1923" b="-225893"/>
                          </a:stretch>
                        </a:blipFill>
                      </a:tcPr>
                    </a:tc>
                    <a:extLst>
                      <a:ext uri="{0D108BD9-81ED-4DB2-BD59-A6C34878D82A}">
                        <a16:rowId xmlns:a16="http://schemas.microsoft.com/office/drawing/2014/main" val="10004"/>
                      </a:ext>
                    </a:extLst>
                  </a:tr>
                  <a:tr h="822960">
                    <a:tc>
                      <a:txBody>
                        <a:bodyPr/>
                        <a:lstStyle/>
                        <a:p>
                          <a:pPr algn="ctr"/>
                          <a:r>
                            <a:rPr lang="en-US" sz="1800" b="1" dirty="0"/>
                            <a:t>Greedy best-first Search</a:t>
                          </a:r>
                        </a:p>
                      </a:txBody>
                      <a:tcPr anchor="ctr">
                        <a:lnR w="38100" cap="flat" cmpd="sng" algn="ctr">
                          <a:solidFill>
                            <a:schemeClr val="bg1"/>
                          </a:solidFill>
                          <a:prstDash val="solid"/>
                          <a:round/>
                          <a:headEnd type="none" w="med" len="med"/>
                          <a:tailEnd type="none" w="med" len="med"/>
                        </a:lnR>
                        <a:lnT w="38100" cap="flat" cmpd="sng" algn="ctr">
                          <a:solidFill>
                            <a:schemeClr val="tx1"/>
                          </a:solidFill>
                          <a:prstDash val="solid"/>
                          <a:round/>
                          <a:headEnd type="none" w="med" len="med"/>
                          <a:tailEnd type="none" w="med" len="med"/>
                        </a:lnT>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latin typeface="+mn-lt"/>
                            </a:rPr>
                            <a:t>In finite spaces </a:t>
                          </a:r>
                          <a:br>
                            <a:rPr lang="en-US" sz="1600" dirty="0">
                              <a:latin typeface="+mn-lt"/>
                            </a:rPr>
                          </a:br>
                          <a:r>
                            <a:rPr lang="en-US" sz="1600" dirty="0">
                              <a:latin typeface="+mn-lt"/>
                            </a:rPr>
                            <a:t>(cycles checking)</a:t>
                          </a:r>
                        </a:p>
                        <a:p>
                          <a:pPr algn="ctr"/>
                          <a:endParaRPr lang="en-US" sz="1600" dirty="0"/>
                        </a:p>
                      </a:txBody>
                      <a:tcPr anchor="ctr">
                        <a:lnL w="38100" cap="flat" cmpd="sng" algn="ctr">
                          <a:solidFill>
                            <a:schemeClr val="bg1"/>
                          </a:solidFill>
                          <a:prstDash val="solid"/>
                          <a:round/>
                          <a:headEnd type="none" w="med" len="med"/>
                          <a:tailEnd type="none" w="med" len="med"/>
                        </a:lnL>
                        <a:lnT w="38100" cap="flat" cmpd="sng" algn="ctr">
                          <a:solidFill>
                            <a:schemeClr val="tx1"/>
                          </a:solidFill>
                          <a:prstDash val="solid"/>
                          <a:round/>
                          <a:headEnd type="none" w="med" len="med"/>
                          <a:tailEnd type="none" w="med" len="med"/>
                        </a:lnT>
                      </a:tcPr>
                    </a:tc>
                    <a:tc>
                      <a:txBody>
                        <a:bodyPr/>
                        <a:lstStyle/>
                        <a:p>
                          <a:pPr algn="ctr"/>
                          <a:r>
                            <a:rPr lang="en-US" sz="1600" dirty="0"/>
                            <a:t>No</a:t>
                          </a:r>
                        </a:p>
                      </a:txBody>
                      <a:tcPr anchor="ctr">
                        <a:lnT w="38100" cap="flat" cmpd="sng" algn="ctr">
                          <a:solidFill>
                            <a:schemeClr val="tx1"/>
                          </a:solidFill>
                          <a:prstDash val="solid"/>
                          <a:round/>
                          <a:headEnd type="none" w="med" len="med"/>
                          <a:tailEnd type="none" w="med" len="med"/>
                        </a:lnT>
                      </a:tcPr>
                    </a:tc>
                    <a:tc gridSpan="2">
                      <a:txBody>
                        <a:bodyPr/>
                        <a:lstStyle/>
                        <a:p>
                          <a:endParaRPr lang="en-US"/>
                        </a:p>
                      </a:txBody>
                      <a:tcPr anchor="ctr">
                        <a:lnT w="38100" cap="flat" cmpd="sng" algn="ctr">
                          <a:solidFill>
                            <a:schemeClr val="tx1"/>
                          </a:solidFill>
                          <a:prstDash val="solid"/>
                          <a:round/>
                          <a:headEnd type="none" w="med" len="med"/>
                          <a:tailEnd type="none" w="med" len="med"/>
                        </a:lnT>
                        <a:blipFill>
                          <a:blip r:embed="rId3"/>
                          <a:stretch>
                            <a:fillRect l="-150385" t="-424444" r="-962" b="-87407"/>
                          </a:stretch>
                        </a:blipFill>
                      </a:tcPr>
                    </a:tc>
                    <a:tc hMerge="1">
                      <a:txBody>
                        <a:bodyPr/>
                        <a:lstStyle/>
                        <a:p>
                          <a:endParaRPr lang="en-US" dirty="0"/>
                        </a:p>
                      </a:txBody>
                      <a:tcPr anchor="ctr">
                        <a:lnT w="381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5"/>
                      </a:ext>
                    </a:extLst>
                  </a:tr>
                  <a:tr h="685744">
                    <a:tc>
                      <a:txBody>
                        <a:bodyPr/>
                        <a:lstStyle/>
                        <a:p>
                          <a:pPr algn="ctr"/>
                          <a:r>
                            <a:rPr lang="en-US" sz="1800" b="1" dirty="0"/>
                            <a:t>A* Search</a:t>
                          </a:r>
                        </a:p>
                      </a:txBody>
                      <a:tcPr anchor="ctr">
                        <a:lnR w="38100" cap="flat" cmpd="sng" algn="ctr">
                          <a:solidFill>
                            <a:schemeClr val="bg1"/>
                          </a:solidFill>
                          <a:prstDash val="solid"/>
                          <a:round/>
                          <a:headEnd type="none" w="med" len="med"/>
                          <a:tailEnd type="none" w="med" len="med"/>
                        </a:lnR>
                      </a:tcPr>
                    </a:tc>
                    <a:tc>
                      <a:txBody>
                        <a:bodyPr/>
                        <a:lstStyle/>
                        <a:p>
                          <a:pPr algn="ctr"/>
                          <a:r>
                            <a:rPr lang="en-US" sz="1600" dirty="0"/>
                            <a:t>Yes</a:t>
                          </a:r>
                        </a:p>
                      </a:txBody>
                      <a:tcPr anchor="ctr">
                        <a:lnL w="38100" cap="flat" cmpd="sng" algn="ctr">
                          <a:solidFill>
                            <a:schemeClr val="bg1"/>
                          </a:solidFill>
                          <a:prstDash val="solid"/>
                          <a:round/>
                          <a:headEnd type="none" w="med" len="med"/>
                          <a:tailEnd type="none" w="med" len="med"/>
                        </a:lnL>
                      </a:tcPr>
                    </a:tc>
                    <a:tc>
                      <a:txBody>
                        <a:bodyPr/>
                        <a:lstStyle/>
                        <a:p>
                          <a:pPr algn="ctr"/>
                          <a:r>
                            <a:rPr lang="en-US" sz="1600" dirty="0"/>
                            <a:t>Yes</a:t>
                          </a:r>
                        </a:p>
                      </a:txBody>
                      <a:tcPr anchor="ctr"/>
                    </a:tc>
                    <a:tc gridSpan="2">
                      <a:txBody>
                        <a:bodyPr/>
                        <a:lstStyle/>
                        <a:p>
                          <a:endParaRPr lang="en-US"/>
                        </a:p>
                      </a:txBody>
                      <a:tcPr anchor="ctr">
                        <a:blipFill>
                          <a:blip r:embed="rId3"/>
                          <a:stretch>
                            <a:fillRect l="-150385" t="-626549" r="-962" b="-4425"/>
                          </a:stretch>
                        </a:blipFill>
                      </a:tcPr>
                    </a:tc>
                    <a:tc hMerge="1">
                      <a:txBody>
                        <a:bodyPr/>
                        <a:lstStyle/>
                        <a:p>
                          <a:endParaRPr lang="en-US" dirty="0"/>
                        </a:p>
                      </a:txBody>
                      <a:tcPr anchor="ctr"/>
                    </a:tc>
                    <a:extLst>
                      <a:ext uri="{0D108BD9-81ED-4DB2-BD59-A6C34878D82A}">
                        <a16:rowId xmlns:a16="http://schemas.microsoft.com/office/drawing/2014/main" val="10006"/>
                      </a:ext>
                    </a:extLst>
                  </a:tr>
                </a:tbl>
              </a:graphicData>
            </a:graphic>
          </p:graphicFrame>
        </mc:Fallback>
      </mc:AlternateContent>
      <p:sp>
        <p:nvSpPr>
          <p:cNvPr id="3" name="Rectangle 2">
            <a:extLst>
              <a:ext uri="{FF2B5EF4-FFF2-40B4-BE49-F238E27FC236}">
                <a16:creationId xmlns:a16="http://schemas.microsoft.com/office/drawing/2014/main" id="{B8F6266B-B6E3-46D0-8870-F1AFB7596898}"/>
              </a:ext>
            </a:extLst>
          </p:cNvPr>
          <p:cNvSpPr/>
          <p:nvPr/>
        </p:nvSpPr>
        <p:spPr>
          <a:xfrm>
            <a:off x="4343400" y="254318"/>
            <a:ext cx="4442647" cy="1077218"/>
          </a:xfrm>
          <a:prstGeom prst="rect">
            <a:avLst/>
          </a:prstGeom>
        </p:spPr>
        <p:style>
          <a:lnRef idx="3">
            <a:schemeClr val="lt1"/>
          </a:lnRef>
          <a:fillRef idx="1">
            <a:schemeClr val="accent3"/>
          </a:fillRef>
          <a:effectRef idx="1">
            <a:schemeClr val="accent3"/>
          </a:effectRef>
          <a:fontRef idx="minor">
            <a:schemeClr val="lt1"/>
          </a:fontRef>
        </p:style>
        <p:txBody>
          <a:bodyPr wrap="square">
            <a:spAutoFit/>
          </a:bodyPr>
          <a:lstStyle/>
          <a:p>
            <a:r>
              <a:rPr lang="en-US" sz="1600" dirty="0">
                <a:latin typeface="+mn-lt"/>
              </a:rPr>
              <a:t>b:    maximum branching factor of the search tree</a:t>
            </a:r>
          </a:p>
          <a:p>
            <a:r>
              <a:rPr lang="en-US" sz="1600" dirty="0">
                <a:latin typeface="+mn-lt"/>
              </a:rPr>
              <a:t>d:    depth of the optimal solution</a:t>
            </a:r>
          </a:p>
          <a:p>
            <a:r>
              <a:rPr lang="en-US" sz="1600" dirty="0">
                <a:latin typeface="+mn-lt"/>
              </a:rPr>
              <a:t>m:   maximum length of any path in the state space</a:t>
            </a:r>
          </a:p>
          <a:p>
            <a:r>
              <a:rPr lang="en-US" sz="1600" dirty="0">
                <a:latin typeface="+mn-lt"/>
              </a:rPr>
              <a:t>C*:  cost of optimal solution</a:t>
            </a:r>
          </a:p>
        </p:txBody>
      </p:sp>
      <p:sp>
        <p:nvSpPr>
          <p:cNvPr id="4" name="Rectangle 3">
            <a:extLst>
              <a:ext uri="{FF2B5EF4-FFF2-40B4-BE49-F238E27FC236}">
                <a16:creationId xmlns:a16="http://schemas.microsoft.com/office/drawing/2014/main" id="{CDF61E80-4B55-8979-0EEC-874E5C0C9D98}"/>
              </a:ext>
            </a:extLst>
          </p:cNvPr>
          <p:cNvSpPr/>
          <p:nvPr/>
        </p:nvSpPr>
        <p:spPr>
          <a:xfrm>
            <a:off x="7162800" y="3657600"/>
            <a:ext cx="1371600" cy="1295400"/>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4F0DA85-90AE-4AAC-7555-21DC3B1F4A14}"/>
              </a:ext>
            </a:extLst>
          </p:cNvPr>
          <p:cNvSpPr/>
          <p:nvPr/>
        </p:nvSpPr>
        <p:spPr>
          <a:xfrm>
            <a:off x="4165879" y="5867400"/>
            <a:ext cx="4368521" cy="736282"/>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With a good heuristic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as Best-First Search</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0E34E8AE-CDF7-4C36-9458-8A8DAF645078}"/>
                  </a:ext>
                </a:extLst>
              </p:cNvPr>
              <p:cNvSpPr>
                <a:spLocks noGrp="1"/>
              </p:cNvSpPr>
              <p:nvPr>
                <p:ph idx="1"/>
              </p:nvPr>
            </p:nvSpPr>
            <p:spPr>
              <a:xfrm>
                <a:off x="628650" y="1524000"/>
                <a:ext cx="7886700" cy="4652963"/>
              </a:xfrm>
            </p:spPr>
            <p:txBody>
              <a:bodyPr>
                <a:normAutofit fontScale="92500" lnSpcReduction="20000"/>
              </a:bodyPr>
              <a:lstStyle/>
              <a:p>
                <a:r>
                  <a:rPr lang="en-US" sz="2000" dirty="0"/>
                  <a:t>All discussed search strategies can be implemented using Best-first search.</a:t>
                </a:r>
              </a:p>
              <a:p>
                <a:r>
                  <a:rPr lang="en-US" sz="2000" dirty="0"/>
                  <a:t>Best-first search expands always the </a:t>
                </a:r>
                <a:r>
                  <a:rPr lang="en-US" sz="2000" b="1" dirty="0"/>
                  <a:t>node with the minimum value of an evaluation function </a:t>
                </a:r>
                <a14:m>
                  <m:oMath xmlns:m="http://schemas.openxmlformats.org/officeDocument/2006/math">
                    <m:r>
                      <a:rPr lang="en-US" sz="2000" b="1" i="1" dirty="0" smtClean="0">
                        <a:latin typeface="Cambria Math" panose="02040503050406030204" pitchFamily="18" charset="0"/>
                      </a:rPr>
                      <m:t>𝒇</m:t>
                    </m:r>
                    <m:r>
                      <a:rPr lang="en-US" sz="2000" b="1" i="1" dirty="0" smtClean="0">
                        <a:latin typeface="Cambria Math" panose="02040503050406030204" pitchFamily="18" charset="0"/>
                      </a:rPr>
                      <m:t>(</m:t>
                    </m:r>
                    <m:r>
                      <a:rPr lang="en-US" sz="2000" b="1" i="1" dirty="0" smtClean="0">
                        <a:latin typeface="Cambria Math" panose="02040503050406030204" pitchFamily="18" charset="0"/>
                      </a:rPr>
                      <m:t>𝒏</m:t>
                    </m:r>
                    <m:r>
                      <a:rPr lang="en-US" sz="2000" b="1" i="1" dirty="0" smtClean="0">
                        <a:latin typeface="Cambria Math" panose="02040503050406030204" pitchFamily="18" charset="0"/>
                      </a:rPr>
                      <m:t>)</m:t>
                    </m:r>
                  </m:oMath>
                </a14:m>
                <a:r>
                  <a:rPr lang="en-US" sz="2000" b="1" dirty="0"/>
                  <a:t>.</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b="1" dirty="0"/>
              </a:p>
              <a:p>
                <a:r>
                  <a:rPr lang="en-US" sz="2000" b="1" dirty="0"/>
                  <a:t>Important note: </a:t>
                </a:r>
                <a:r>
                  <a:rPr lang="en-US" sz="2000" dirty="0"/>
                  <a:t>Do not implement DFS/IDS using Best-first search! </a:t>
                </a:r>
                <a:br>
                  <a:rPr lang="en-US" sz="2000" dirty="0"/>
                </a:br>
                <a:r>
                  <a:rPr lang="en-US" sz="2000" dirty="0"/>
                  <a:t>You will get poor space complexity from BFS and the disadvantages of DFS (not optimal and worse time complexity).</a:t>
                </a:r>
              </a:p>
              <a:p>
                <a:endParaRPr lang="en-US" sz="2000" dirty="0"/>
              </a:p>
              <a:p>
                <a:endParaRPr lang="en-US" sz="2000" dirty="0"/>
              </a:p>
              <a:p>
                <a:endParaRPr lang="en-US" sz="2000" dirty="0"/>
              </a:p>
            </p:txBody>
          </p:sp>
        </mc:Choice>
        <mc:Fallback xmlns="">
          <p:sp>
            <p:nvSpPr>
              <p:cNvPr id="6" name="Content Placeholder 5">
                <a:extLst>
                  <a:ext uri="{FF2B5EF4-FFF2-40B4-BE49-F238E27FC236}">
                    <a16:creationId xmlns:a16="http://schemas.microsoft.com/office/drawing/2014/main" id="{0E34E8AE-CDF7-4C36-9458-8A8DAF645078}"/>
                  </a:ext>
                </a:extLst>
              </p:cNvPr>
              <p:cNvSpPr>
                <a:spLocks noGrp="1" noRot="1" noChangeAspect="1" noMove="1" noResize="1" noEditPoints="1" noAdjustHandles="1" noChangeArrowheads="1" noChangeShapeType="1" noTextEdit="1"/>
              </p:cNvSpPr>
              <p:nvPr>
                <p:ph idx="1"/>
              </p:nvPr>
            </p:nvSpPr>
            <p:spPr>
              <a:xfrm>
                <a:off x="628650" y="1524000"/>
                <a:ext cx="7886700" cy="4652963"/>
              </a:xfrm>
              <a:blipFill>
                <a:blip r:embed="rId3"/>
                <a:stretch>
                  <a:fillRect l="-541" t="-2228" b="-52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7" name="Table 7">
                <a:extLst>
                  <a:ext uri="{FF2B5EF4-FFF2-40B4-BE49-F238E27FC236}">
                    <a16:creationId xmlns:a16="http://schemas.microsoft.com/office/drawing/2014/main" id="{F801AAD9-28D9-4F75-AA97-25540DA4F5E3}"/>
                  </a:ext>
                </a:extLst>
              </p:cNvPr>
              <p:cNvGraphicFramePr>
                <a:graphicFrameLocks noGrp="1"/>
              </p:cNvGraphicFramePr>
              <p:nvPr>
                <p:extLst>
                  <p:ext uri="{D42A27DB-BD31-4B8C-83A1-F6EECF244321}">
                    <p14:modId xmlns:p14="http://schemas.microsoft.com/office/powerpoint/2010/main" val="2046048234"/>
                  </p:ext>
                </p:extLst>
              </p:nvPr>
            </p:nvGraphicFramePr>
            <p:xfrm>
              <a:off x="1295400" y="2667000"/>
              <a:ext cx="6553200" cy="2377440"/>
            </p:xfrm>
            <a:graphic>
              <a:graphicData uri="http://schemas.openxmlformats.org/drawingml/2006/table">
                <a:tbl>
                  <a:tblPr firstRow="1" bandRow="1">
                    <a:tableStyleId>{5C22544A-7EE6-4342-B048-85BDC9FD1C3A}</a:tableStyleId>
                  </a:tblPr>
                  <a:tblGrid>
                    <a:gridCol w="3581400">
                      <a:extLst>
                        <a:ext uri="{9D8B030D-6E8A-4147-A177-3AD203B41FA5}">
                          <a16:colId xmlns:a16="http://schemas.microsoft.com/office/drawing/2014/main" val="2199455995"/>
                        </a:ext>
                      </a:extLst>
                    </a:gridCol>
                    <a:gridCol w="2971800">
                      <a:extLst>
                        <a:ext uri="{9D8B030D-6E8A-4147-A177-3AD203B41FA5}">
                          <a16:colId xmlns:a16="http://schemas.microsoft.com/office/drawing/2014/main" val="2480919178"/>
                        </a:ext>
                      </a:extLst>
                    </a:gridCol>
                  </a:tblGrid>
                  <a:tr h="370840">
                    <a:tc>
                      <a:txBody>
                        <a:bodyPr/>
                        <a:lstStyle/>
                        <a:p>
                          <a:pPr algn="l"/>
                          <a:r>
                            <a:rPr lang="en-US" sz="2000" b="1" dirty="0"/>
                            <a:t>Search Strategy</a:t>
                          </a:r>
                        </a:p>
                      </a:txBody>
                      <a:tcPr/>
                    </a:tc>
                    <a:tc>
                      <a:txBody>
                        <a:bodyPr/>
                        <a:lstStyle/>
                        <a:p>
                          <a:pPr algn="ctr"/>
                          <a:r>
                            <a:rPr lang="en-US" sz="2000" dirty="0"/>
                            <a:t>Evaluation function </a:t>
                          </a:r>
                          <a14:m>
                            <m:oMath xmlns:m="http://schemas.openxmlformats.org/officeDocument/2006/math">
                              <m:r>
                                <a:rPr lang="en-US" sz="2000" b="1" i="1" smtClean="0">
                                  <a:latin typeface="Cambria Math" panose="02040503050406030204" pitchFamily="18" charset="0"/>
                                </a:rPr>
                                <m:t>𝒇</m:t>
                              </m:r>
                              <m:r>
                                <a:rPr lang="en-US" sz="2000" b="1" i="1" smtClean="0">
                                  <a:latin typeface="Cambria Math" panose="02040503050406030204" pitchFamily="18" charset="0"/>
                                </a:rPr>
                                <m:t>(</m:t>
                              </m:r>
                              <m:r>
                                <a:rPr lang="en-US" sz="2000" b="1" i="1" smtClean="0">
                                  <a:latin typeface="Cambria Math" panose="02040503050406030204" pitchFamily="18" charset="0"/>
                                </a:rPr>
                                <m:t>𝒏</m:t>
                              </m:r>
                              <m:r>
                                <a:rPr lang="en-US" sz="2000" b="1" i="1" smtClean="0">
                                  <a:latin typeface="Cambria Math" panose="02040503050406030204" pitchFamily="18" charset="0"/>
                                </a:rPr>
                                <m:t>)</m:t>
                              </m:r>
                            </m:oMath>
                          </a14:m>
                          <a:endParaRPr lang="en-US" sz="2000" dirty="0"/>
                        </a:p>
                      </a:txBody>
                      <a:tcPr/>
                    </a:tc>
                    <a:extLst>
                      <a:ext uri="{0D108BD9-81ED-4DB2-BD59-A6C34878D82A}">
                        <a16:rowId xmlns:a16="http://schemas.microsoft.com/office/drawing/2014/main" val="32724796"/>
                      </a:ext>
                    </a:extLst>
                  </a:tr>
                  <a:tr h="370840">
                    <a:tc>
                      <a:txBody>
                        <a:bodyPr/>
                        <a:lstStyle/>
                        <a:p>
                          <a:r>
                            <a:rPr lang="en-US" sz="2000" b="1" dirty="0"/>
                            <a:t>BFS (Breadth-first search)</a:t>
                          </a: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sz="2000" b="0" i="1" dirty="0" smtClean="0">
                                  <a:latin typeface="Cambria Math" panose="02040503050406030204" pitchFamily="18" charset="0"/>
                                </a:rPr>
                                <m:t>𝑔</m:t>
                              </m:r>
                              <m:r>
                                <a:rPr lang="en-US" sz="2000" b="0" i="1" dirty="0" smtClean="0">
                                  <a:latin typeface="Cambria Math" panose="02040503050406030204" pitchFamily="18" charset="0"/>
                                </a:rPr>
                                <m:t>(</m:t>
                              </m:r>
                              <m:r>
                                <a:rPr lang="en-US" sz="2000" b="0" i="1" dirty="0" smtClean="0">
                                  <a:latin typeface="Cambria Math" panose="02040503050406030204" pitchFamily="18" charset="0"/>
                                </a:rPr>
                                <m:t>𝑛</m:t>
                              </m:r>
                              <m:r>
                                <a:rPr lang="en-US" sz="2000" b="0" i="1" dirty="0" smtClean="0">
                                  <a:latin typeface="Cambria Math" panose="02040503050406030204" pitchFamily="18" charset="0"/>
                                </a:rPr>
                                <m:t>)</m:t>
                              </m:r>
                            </m:oMath>
                          </a14:m>
                          <a:r>
                            <a:rPr lang="en-US" sz="2000" dirty="0"/>
                            <a:t> (=uniform path cost)</a:t>
                          </a:r>
                        </a:p>
                      </a:txBody>
                      <a:tcPr/>
                    </a:tc>
                    <a:extLst>
                      <a:ext uri="{0D108BD9-81ED-4DB2-BD59-A6C34878D82A}">
                        <a16:rowId xmlns:a16="http://schemas.microsoft.com/office/drawing/2014/main" val="1409969715"/>
                      </a:ext>
                    </a:extLst>
                  </a:tr>
                  <a:tr h="370840">
                    <a:tc>
                      <a:txBody>
                        <a:bodyPr/>
                        <a:lstStyle/>
                        <a:p>
                          <a:r>
                            <a:rPr lang="en-US" sz="2000" b="1" dirty="0"/>
                            <a:t>Uniform-cost Search</a:t>
                          </a:r>
                        </a:p>
                      </a:txBody>
                      <a:tcPr/>
                    </a:tc>
                    <a:tc>
                      <a:txBody>
                        <a:bodyPr/>
                        <a:lstStyle/>
                        <a:p>
                          <a:pPr algn="ctr"/>
                          <a14:m>
                            <m:oMath xmlns:m="http://schemas.openxmlformats.org/officeDocument/2006/math">
                              <m:r>
                                <a:rPr lang="en-US" sz="2000" b="0" i="1" dirty="0" smtClean="0">
                                  <a:latin typeface="Cambria Math" panose="02040503050406030204" pitchFamily="18" charset="0"/>
                                </a:rPr>
                                <m:t>𝑔</m:t>
                              </m:r>
                              <m:r>
                                <a:rPr lang="en-US" sz="2000" b="0" i="1" dirty="0" smtClean="0">
                                  <a:latin typeface="Cambria Math" panose="02040503050406030204" pitchFamily="18" charset="0"/>
                                </a:rPr>
                                <m:t>(</m:t>
                              </m:r>
                              <m:r>
                                <a:rPr lang="en-US" sz="2000" b="0" i="1" dirty="0" smtClean="0">
                                  <a:latin typeface="Cambria Math" panose="02040503050406030204" pitchFamily="18" charset="0"/>
                                </a:rPr>
                                <m:t>𝑛</m:t>
                              </m:r>
                              <m:r>
                                <a:rPr lang="en-US" sz="2000" b="0" i="1" dirty="0" smtClean="0">
                                  <a:latin typeface="Cambria Math" panose="02040503050406030204" pitchFamily="18" charset="0"/>
                                </a:rPr>
                                <m:t>)</m:t>
                              </m:r>
                            </m:oMath>
                          </a14:m>
                          <a:r>
                            <a:rPr lang="en-US" sz="2000" dirty="0"/>
                            <a:t> (=path cost)</a:t>
                          </a:r>
                        </a:p>
                      </a:txBody>
                      <a:tcPr/>
                    </a:tc>
                    <a:extLst>
                      <a:ext uri="{0D108BD9-81ED-4DB2-BD59-A6C34878D82A}">
                        <a16:rowId xmlns:a16="http://schemas.microsoft.com/office/drawing/2014/main" val="3724469291"/>
                      </a:ext>
                    </a:extLst>
                  </a:tr>
                  <a:tr h="370840">
                    <a:tc>
                      <a:txBody>
                        <a:bodyPr/>
                        <a:lstStyle/>
                        <a:p>
                          <a:r>
                            <a:rPr lang="en-US" sz="2000" b="1" dirty="0"/>
                            <a:t>DFS/IDS (see note below!)</a:t>
                          </a:r>
                        </a:p>
                      </a:txBody>
                      <a:tcPr/>
                    </a:tc>
                    <a:tc>
                      <a:txBody>
                        <a:bodyPr/>
                        <a:lstStyle/>
                        <a:p>
                          <a:pPr/>
                          <a14:m>
                            <m:oMathPara xmlns:m="http://schemas.openxmlformats.org/officeDocument/2006/math">
                              <m:oMathParaPr>
                                <m:jc m:val="centerGroup"/>
                              </m:oMathParaPr>
                              <m:oMath xmlns:m="http://schemas.openxmlformats.org/officeDocument/2006/math">
                                <m:r>
                                  <a:rPr lang="en-US" sz="2000" i="1" dirty="0" smtClean="0">
                                    <a:latin typeface="Cambria Math" panose="02040503050406030204" pitchFamily="18" charset="0"/>
                                  </a:rPr>
                                  <m:t>−</m:t>
                                </m:r>
                                <m:r>
                                  <a:rPr lang="en-US" sz="2000" b="0" i="1" dirty="0" smtClean="0">
                                    <a:latin typeface="Cambria Math" panose="02040503050406030204" pitchFamily="18" charset="0"/>
                                  </a:rPr>
                                  <m:t>𝑔</m:t>
                                </m:r>
                                <m:r>
                                  <a:rPr lang="en-US" sz="2000" b="0" i="1" dirty="0" smtClean="0">
                                    <a:latin typeface="Cambria Math" panose="02040503050406030204" pitchFamily="18" charset="0"/>
                                  </a:rPr>
                                  <m:t>(</m:t>
                                </m:r>
                                <m:r>
                                  <a:rPr lang="en-US" sz="2000" b="0" i="1" dirty="0" smtClean="0">
                                    <a:latin typeface="Cambria Math" panose="02040503050406030204" pitchFamily="18" charset="0"/>
                                  </a:rPr>
                                  <m:t>𝑛</m:t>
                                </m:r>
                                <m:r>
                                  <a:rPr lang="en-US" sz="2000" b="0" i="1" dirty="0" smtClean="0">
                                    <a:latin typeface="Cambria Math" panose="02040503050406030204" pitchFamily="18" charset="0"/>
                                  </a:rPr>
                                  <m:t>)</m:t>
                                </m:r>
                              </m:oMath>
                            </m:oMathPara>
                          </a14:m>
                          <a:endParaRPr lang="en-US" sz="2000" dirty="0"/>
                        </a:p>
                      </a:txBody>
                      <a:tcPr/>
                    </a:tc>
                    <a:extLst>
                      <a:ext uri="{0D108BD9-81ED-4DB2-BD59-A6C34878D82A}">
                        <a16:rowId xmlns:a16="http://schemas.microsoft.com/office/drawing/2014/main" val="1255110076"/>
                      </a:ext>
                    </a:extLst>
                  </a:tr>
                  <a:tr h="370840">
                    <a:tc>
                      <a:txBody>
                        <a:bodyPr/>
                        <a:lstStyle/>
                        <a:p>
                          <a:r>
                            <a:rPr lang="en-US" sz="2000" b="1" dirty="0"/>
                            <a:t>Greedy Best-first Search</a:t>
                          </a:r>
                        </a:p>
                      </a:txBody>
                      <a:tcPr/>
                    </a:tc>
                    <a:tc>
                      <a:txBody>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h</m:t>
                                </m:r>
                                <m:r>
                                  <a:rPr lang="en-US" sz="2000" b="0" i="1" smtClean="0">
                                    <a:latin typeface="Cambria Math" panose="02040503050406030204" pitchFamily="18" charset="0"/>
                                  </a:rPr>
                                  <m:t>(</m:t>
                                </m:r>
                                <m:r>
                                  <a:rPr lang="en-US" sz="2000" b="0" i="1" smtClean="0">
                                    <a:latin typeface="Cambria Math" panose="02040503050406030204" pitchFamily="18" charset="0"/>
                                  </a:rPr>
                                  <m:t>𝑛</m:t>
                                </m:r>
                                <m:r>
                                  <a:rPr lang="en-US" sz="2000" b="0" i="1" smtClean="0">
                                    <a:latin typeface="Cambria Math" panose="02040503050406030204" pitchFamily="18" charset="0"/>
                                  </a:rPr>
                                  <m:t>)</m:t>
                                </m:r>
                              </m:oMath>
                            </m:oMathPara>
                          </a14:m>
                          <a:endParaRPr lang="en-US" sz="2000" dirty="0"/>
                        </a:p>
                      </a:txBody>
                      <a:tcPr/>
                    </a:tc>
                    <a:extLst>
                      <a:ext uri="{0D108BD9-81ED-4DB2-BD59-A6C34878D82A}">
                        <a16:rowId xmlns:a16="http://schemas.microsoft.com/office/drawing/2014/main" val="3556244319"/>
                      </a:ext>
                    </a:extLst>
                  </a:tr>
                  <a:tr h="370840">
                    <a:tc>
                      <a:txBody>
                        <a:bodyPr/>
                        <a:lstStyle/>
                        <a:p>
                          <a:r>
                            <a:rPr lang="en-US" sz="2000" b="1" dirty="0"/>
                            <a:t>(weighted) A* Search</a:t>
                          </a:r>
                        </a:p>
                      </a:txBody>
                      <a:tcPr/>
                    </a:tc>
                    <a:tc>
                      <a:txBody>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𝑔</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𝑛</m:t>
                                    </m:r>
                                  </m:e>
                                </m:d>
                                <m:r>
                                  <a:rPr lang="en-US" sz="2000" b="0" i="1" smtClean="0">
                                    <a:latin typeface="Cambria Math" panose="02040503050406030204" pitchFamily="18" charset="0"/>
                                  </a:rPr>
                                  <m:t>+</m:t>
                                </m:r>
                                <m:r>
                                  <a:rPr lang="en-US" sz="2000" b="0" i="1" smtClean="0">
                                    <a:latin typeface="Cambria Math" panose="02040503050406030204" pitchFamily="18" charset="0"/>
                                  </a:rPr>
                                  <m:t>𝑊</m:t>
                                </m:r>
                                <m:r>
                                  <a:rPr lang="en-US" sz="2000" b="0" i="1" smtClean="0">
                                    <a:latin typeface="Cambria Math" panose="02040503050406030204" pitchFamily="18" charset="0"/>
                                  </a:rPr>
                                  <m:t>×</m:t>
                                </m:r>
                                <m:r>
                                  <a:rPr lang="en-US" sz="2000" b="0" i="1" smtClean="0">
                                    <a:latin typeface="Cambria Math" panose="02040503050406030204" pitchFamily="18" charset="0"/>
                                  </a:rPr>
                                  <m:t>h</m:t>
                                </m:r>
                                <m:r>
                                  <a:rPr lang="en-US" sz="2000" b="0" i="1" smtClean="0">
                                    <a:latin typeface="Cambria Math" panose="02040503050406030204" pitchFamily="18" charset="0"/>
                                  </a:rPr>
                                  <m:t>(</m:t>
                                </m:r>
                                <m:r>
                                  <a:rPr lang="en-US" sz="2000" b="0" i="1" smtClean="0">
                                    <a:latin typeface="Cambria Math" panose="02040503050406030204" pitchFamily="18" charset="0"/>
                                  </a:rPr>
                                  <m:t>𝑛</m:t>
                                </m:r>
                                <m:r>
                                  <a:rPr lang="en-US" sz="2000" b="0" i="1" smtClean="0">
                                    <a:latin typeface="Cambria Math" panose="02040503050406030204" pitchFamily="18" charset="0"/>
                                  </a:rPr>
                                  <m:t>)</m:t>
                                </m:r>
                              </m:oMath>
                            </m:oMathPara>
                          </a14:m>
                          <a:endParaRPr lang="en-US" sz="2000" dirty="0"/>
                        </a:p>
                      </a:txBody>
                      <a:tcPr/>
                    </a:tc>
                    <a:extLst>
                      <a:ext uri="{0D108BD9-81ED-4DB2-BD59-A6C34878D82A}">
                        <a16:rowId xmlns:a16="http://schemas.microsoft.com/office/drawing/2014/main" val="3585196568"/>
                      </a:ext>
                    </a:extLst>
                  </a:tr>
                </a:tbl>
              </a:graphicData>
            </a:graphic>
          </p:graphicFrame>
        </mc:Choice>
        <mc:Fallback xmlns="">
          <p:graphicFrame>
            <p:nvGraphicFramePr>
              <p:cNvPr id="7" name="Table 7">
                <a:extLst>
                  <a:ext uri="{FF2B5EF4-FFF2-40B4-BE49-F238E27FC236}">
                    <a16:creationId xmlns:a16="http://schemas.microsoft.com/office/drawing/2014/main" id="{F801AAD9-28D9-4F75-AA97-25540DA4F5E3}"/>
                  </a:ext>
                </a:extLst>
              </p:cNvPr>
              <p:cNvGraphicFramePr>
                <a:graphicFrameLocks noGrp="1"/>
              </p:cNvGraphicFramePr>
              <p:nvPr>
                <p:extLst>
                  <p:ext uri="{D42A27DB-BD31-4B8C-83A1-F6EECF244321}">
                    <p14:modId xmlns:p14="http://schemas.microsoft.com/office/powerpoint/2010/main" val="2046048234"/>
                  </p:ext>
                </p:extLst>
              </p:nvPr>
            </p:nvGraphicFramePr>
            <p:xfrm>
              <a:off x="1295400" y="2667000"/>
              <a:ext cx="6553200" cy="2377440"/>
            </p:xfrm>
            <a:graphic>
              <a:graphicData uri="http://schemas.openxmlformats.org/drawingml/2006/table">
                <a:tbl>
                  <a:tblPr firstRow="1" bandRow="1">
                    <a:tableStyleId>{5C22544A-7EE6-4342-B048-85BDC9FD1C3A}</a:tableStyleId>
                  </a:tblPr>
                  <a:tblGrid>
                    <a:gridCol w="3581400">
                      <a:extLst>
                        <a:ext uri="{9D8B030D-6E8A-4147-A177-3AD203B41FA5}">
                          <a16:colId xmlns:a16="http://schemas.microsoft.com/office/drawing/2014/main" val="2199455995"/>
                        </a:ext>
                      </a:extLst>
                    </a:gridCol>
                    <a:gridCol w="2971800">
                      <a:extLst>
                        <a:ext uri="{9D8B030D-6E8A-4147-A177-3AD203B41FA5}">
                          <a16:colId xmlns:a16="http://schemas.microsoft.com/office/drawing/2014/main" val="2480919178"/>
                        </a:ext>
                      </a:extLst>
                    </a:gridCol>
                  </a:tblGrid>
                  <a:tr h="396240">
                    <a:tc>
                      <a:txBody>
                        <a:bodyPr/>
                        <a:lstStyle/>
                        <a:p>
                          <a:pPr algn="l"/>
                          <a:r>
                            <a:rPr lang="en-US" sz="2000" b="1" dirty="0"/>
                            <a:t>Search Strategy</a:t>
                          </a:r>
                        </a:p>
                      </a:txBody>
                      <a:tcPr/>
                    </a:tc>
                    <a:tc>
                      <a:txBody>
                        <a:bodyPr/>
                        <a:lstStyle/>
                        <a:p>
                          <a:endParaRPr lang="en-US"/>
                        </a:p>
                      </a:txBody>
                      <a:tcPr>
                        <a:blipFill>
                          <a:blip r:embed="rId4"/>
                          <a:stretch>
                            <a:fillRect l="-120697" t="-7692" r="-820" b="-527692"/>
                          </a:stretch>
                        </a:blipFill>
                      </a:tcPr>
                    </a:tc>
                    <a:extLst>
                      <a:ext uri="{0D108BD9-81ED-4DB2-BD59-A6C34878D82A}">
                        <a16:rowId xmlns:a16="http://schemas.microsoft.com/office/drawing/2014/main" val="32724796"/>
                      </a:ext>
                    </a:extLst>
                  </a:tr>
                  <a:tr h="396240">
                    <a:tc>
                      <a:txBody>
                        <a:bodyPr/>
                        <a:lstStyle/>
                        <a:p>
                          <a:r>
                            <a:rPr lang="en-US" sz="2000" b="1" dirty="0"/>
                            <a:t>BFS (Breadth-first search)</a:t>
                          </a:r>
                        </a:p>
                      </a:txBody>
                      <a:tcPr/>
                    </a:tc>
                    <a:tc>
                      <a:txBody>
                        <a:bodyPr/>
                        <a:lstStyle/>
                        <a:p>
                          <a:endParaRPr lang="en-US"/>
                        </a:p>
                      </a:txBody>
                      <a:tcPr>
                        <a:blipFill>
                          <a:blip r:embed="rId4"/>
                          <a:stretch>
                            <a:fillRect l="-120697" t="-107692" r="-820" b="-427692"/>
                          </a:stretch>
                        </a:blipFill>
                      </a:tcPr>
                    </a:tc>
                    <a:extLst>
                      <a:ext uri="{0D108BD9-81ED-4DB2-BD59-A6C34878D82A}">
                        <a16:rowId xmlns:a16="http://schemas.microsoft.com/office/drawing/2014/main" val="1409969715"/>
                      </a:ext>
                    </a:extLst>
                  </a:tr>
                  <a:tr h="396240">
                    <a:tc>
                      <a:txBody>
                        <a:bodyPr/>
                        <a:lstStyle/>
                        <a:p>
                          <a:r>
                            <a:rPr lang="en-US" sz="2000" b="1" dirty="0"/>
                            <a:t>Uniform-cost Search</a:t>
                          </a:r>
                        </a:p>
                      </a:txBody>
                      <a:tcPr/>
                    </a:tc>
                    <a:tc>
                      <a:txBody>
                        <a:bodyPr/>
                        <a:lstStyle/>
                        <a:p>
                          <a:endParaRPr lang="en-US"/>
                        </a:p>
                      </a:txBody>
                      <a:tcPr>
                        <a:blipFill>
                          <a:blip r:embed="rId4"/>
                          <a:stretch>
                            <a:fillRect l="-120697" t="-204545" r="-820" b="-321212"/>
                          </a:stretch>
                        </a:blipFill>
                      </a:tcPr>
                    </a:tc>
                    <a:extLst>
                      <a:ext uri="{0D108BD9-81ED-4DB2-BD59-A6C34878D82A}">
                        <a16:rowId xmlns:a16="http://schemas.microsoft.com/office/drawing/2014/main" val="3724469291"/>
                      </a:ext>
                    </a:extLst>
                  </a:tr>
                  <a:tr h="396240">
                    <a:tc>
                      <a:txBody>
                        <a:bodyPr/>
                        <a:lstStyle/>
                        <a:p>
                          <a:r>
                            <a:rPr lang="en-US" sz="2000" b="1" dirty="0"/>
                            <a:t>DFS/IDS (see note below!)</a:t>
                          </a:r>
                        </a:p>
                      </a:txBody>
                      <a:tcPr/>
                    </a:tc>
                    <a:tc>
                      <a:txBody>
                        <a:bodyPr/>
                        <a:lstStyle/>
                        <a:p>
                          <a:endParaRPr lang="en-US"/>
                        </a:p>
                      </a:txBody>
                      <a:tcPr>
                        <a:blipFill>
                          <a:blip r:embed="rId4"/>
                          <a:stretch>
                            <a:fillRect l="-120697" t="-309231" r="-820" b="-226154"/>
                          </a:stretch>
                        </a:blipFill>
                      </a:tcPr>
                    </a:tc>
                    <a:extLst>
                      <a:ext uri="{0D108BD9-81ED-4DB2-BD59-A6C34878D82A}">
                        <a16:rowId xmlns:a16="http://schemas.microsoft.com/office/drawing/2014/main" val="1255110076"/>
                      </a:ext>
                    </a:extLst>
                  </a:tr>
                  <a:tr h="396240">
                    <a:tc>
                      <a:txBody>
                        <a:bodyPr/>
                        <a:lstStyle/>
                        <a:p>
                          <a:r>
                            <a:rPr lang="en-US" sz="2000" b="1" dirty="0"/>
                            <a:t>Greedy Best-first Search</a:t>
                          </a:r>
                        </a:p>
                      </a:txBody>
                      <a:tcPr/>
                    </a:tc>
                    <a:tc>
                      <a:txBody>
                        <a:bodyPr/>
                        <a:lstStyle/>
                        <a:p>
                          <a:endParaRPr lang="en-US"/>
                        </a:p>
                      </a:txBody>
                      <a:tcPr>
                        <a:blipFill>
                          <a:blip r:embed="rId4"/>
                          <a:stretch>
                            <a:fillRect l="-120697" t="-409231" r="-820" b="-126154"/>
                          </a:stretch>
                        </a:blipFill>
                      </a:tcPr>
                    </a:tc>
                    <a:extLst>
                      <a:ext uri="{0D108BD9-81ED-4DB2-BD59-A6C34878D82A}">
                        <a16:rowId xmlns:a16="http://schemas.microsoft.com/office/drawing/2014/main" val="3556244319"/>
                      </a:ext>
                    </a:extLst>
                  </a:tr>
                  <a:tr h="396240">
                    <a:tc>
                      <a:txBody>
                        <a:bodyPr/>
                        <a:lstStyle/>
                        <a:p>
                          <a:r>
                            <a:rPr lang="en-US" sz="2000" b="1" dirty="0"/>
                            <a:t>(weighted) A* Search</a:t>
                          </a:r>
                        </a:p>
                      </a:txBody>
                      <a:tcPr/>
                    </a:tc>
                    <a:tc>
                      <a:txBody>
                        <a:bodyPr/>
                        <a:lstStyle/>
                        <a:p>
                          <a:endParaRPr lang="en-US"/>
                        </a:p>
                      </a:txBody>
                      <a:tcPr>
                        <a:blipFill>
                          <a:blip r:embed="rId4"/>
                          <a:stretch>
                            <a:fillRect l="-120697" t="-509231" r="-820" b="-26154"/>
                          </a:stretch>
                        </a:blipFill>
                      </a:tcPr>
                    </a:tc>
                    <a:extLst>
                      <a:ext uri="{0D108BD9-81ED-4DB2-BD59-A6C34878D82A}">
                        <a16:rowId xmlns:a16="http://schemas.microsoft.com/office/drawing/2014/main" val="3585196568"/>
                      </a:ext>
                    </a:extLst>
                  </a:tr>
                </a:tbl>
              </a:graphicData>
            </a:graphic>
          </p:graphicFrame>
        </mc:Fallback>
      </mc:AlternateContent>
      <p:cxnSp>
        <p:nvCxnSpPr>
          <p:cNvPr id="4" name="Straight Connector 3">
            <a:extLst>
              <a:ext uri="{FF2B5EF4-FFF2-40B4-BE49-F238E27FC236}">
                <a16:creationId xmlns:a16="http://schemas.microsoft.com/office/drawing/2014/main" id="{483C12D9-C856-3E61-7BF4-004C6C90F0D9}"/>
              </a:ext>
            </a:extLst>
          </p:cNvPr>
          <p:cNvCxnSpPr/>
          <p:nvPr/>
        </p:nvCxnSpPr>
        <p:spPr>
          <a:xfrm>
            <a:off x="1295400" y="4038600"/>
            <a:ext cx="58674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800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2" end="1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24899-9202-49C8-9CFC-76056765C35B}"/>
              </a:ext>
            </a:extLst>
          </p:cNvPr>
          <p:cNvSpPr>
            <a:spLocks noGrp="1"/>
          </p:cNvSpPr>
          <p:nvPr>
            <p:ph type="title"/>
          </p:nvPr>
        </p:nvSpPr>
        <p:spPr/>
        <p:txBody>
          <a:bodyPr>
            <a:normAutofit/>
          </a:bodyPr>
          <a:lstStyle/>
          <a:p>
            <a:r>
              <a:rPr lang="en-US" sz="3200" dirty="0"/>
              <a:t>A Planning Agent: Planning vs. Execution Phase</a:t>
            </a:r>
          </a:p>
        </p:txBody>
      </p:sp>
      <p:sp>
        <p:nvSpPr>
          <p:cNvPr id="3" name="Content Placeholder 2">
            <a:extLst>
              <a:ext uri="{FF2B5EF4-FFF2-40B4-BE49-F238E27FC236}">
                <a16:creationId xmlns:a16="http://schemas.microsoft.com/office/drawing/2014/main" id="{3E6B963F-E87F-4651-B2DE-E5A07C2F52E6}"/>
              </a:ext>
            </a:extLst>
          </p:cNvPr>
          <p:cNvSpPr>
            <a:spLocks noGrp="1"/>
          </p:cNvSpPr>
          <p:nvPr>
            <p:ph idx="1"/>
          </p:nvPr>
        </p:nvSpPr>
        <p:spPr>
          <a:xfrm>
            <a:off x="632508" y="1560222"/>
            <a:ext cx="7886700" cy="1229509"/>
          </a:xfrm>
        </p:spPr>
        <p:txBody>
          <a:bodyPr>
            <a:normAutofit fontScale="92500" lnSpcReduction="10000"/>
          </a:bodyPr>
          <a:lstStyle/>
          <a:p>
            <a:pPr marL="457200" indent="-457200">
              <a:buFont typeface="+mj-lt"/>
              <a:buAutoNum type="arabicPeriod"/>
            </a:pPr>
            <a:r>
              <a:rPr lang="en-US" dirty="0"/>
              <a:t>Planning is done by </a:t>
            </a:r>
            <a:r>
              <a:rPr lang="en-US" b="1" dirty="0"/>
              <a:t>a planning function </a:t>
            </a:r>
            <a:r>
              <a:rPr lang="en-US" dirty="0"/>
              <a:t>using search. The result is a </a:t>
            </a:r>
            <a:r>
              <a:rPr lang="en-US" b="1" dirty="0"/>
              <a:t>plan</a:t>
            </a:r>
            <a:r>
              <a:rPr lang="en-US" dirty="0"/>
              <a:t>.</a:t>
            </a:r>
          </a:p>
          <a:p>
            <a:pPr marL="457200" indent="-457200">
              <a:buFont typeface="+mj-lt"/>
              <a:buAutoNum type="arabicPeriod"/>
            </a:pPr>
            <a:r>
              <a:rPr lang="en-US" dirty="0"/>
              <a:t>The plan can be executed by a </a:t>
            </a:r>
            <a:r>
              <a:rPr lang="en-US" b="1" dirty="0"/>
              <a:t>model-based agent function.</a:t>
            </a:r>
            <a:r>
              <a:rPr lang="en-US" dirty="0"/>
              <a:t> The plan + a step counter are stored as the state. The agent function returns the actions from the plan step-by-step.</a:t>
            </a:r>
          </a:p>
        </p:txBody>
      </p:sp>
      <p:sp>
        <p:nvSpPr>
          <p:cNvPr id="33" name="Content Placeholder 2">
            <a:extLst>
              <a:ext uri="{FF2B5EF4-FFF2-40B4-BE49-F238E27FC236}">
                <a16:creationId xmlns:a16="http://schemas.microsoft.com/office/drawing/2014/main" id="{CDB0949F-FEE3-CA99-7B67-A916DF4216C7}"/>
              </a:ext>
            </a:extLst>
          </p:cNvPr>
          <p:cNvSpPr txBox="1">
            <a:spLocks/>
          </p:cNvSpPr>
          <p:nvPr/>
        </p:nvSpPr>
        <p:spPr>
          <a:xfrm>
            <a:off x="457200" y="6026478"/>
            <a:ext cx="8153400" cy="589974"/>
          </a:xfrm>
          <a:prstGeom prst="rect">
            <a:avLst/>
          </a:prstGeom>
        </p:spPr>
        <p:txBody>
          <a:bodyPr vert="horz" lIns="91440" tIns="45720" rIns="91440" bIns="45720" rtlCol="0">
            <a:normAutofit fontScale="70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en-US" b="1" dirty="0"/>
              <a:t>Note</a:t>
            </a:r>
            <a:r>
              <a:rPr lang="en-US" dirty="0"/>
              <a:t>: The execution agent does not use percepts or the transition function. It blindly follows the plan.</a:t>
            </a:r>
            <a:br>
              <a:rPr lang="en-US" dirty="0"/>
            </a:br>
            <a:r>
              <a:rPr lang="en-US" b="1" dirty="0"/>
              <a:t>Caution</a:t>
            </a:r>
            <a:r>
              <a:rPr lang="en-US" dirty="0"/>
              <a:t>: This only works in an environment with </a:t>
            </a:r>
            <a:r>
              <a:rPr lang="en-US" b="1" dirty="0"/>
              <a:t>deterministic transitions</a:t>
            </a:r>
            <a:r>
              <a:rPr lang="en-US" dirty="0"/>
              <a:t>.  </a:t>
            </a:r>
          </a:p>
        </p:txBody>
      </p:sp>
      <p:grpSp>
        <p:nvGrpSpPr>
          <p:cNvPr id="16" name="Group 15">
            <a:extLst>
              <a:ext uri="{FF2B5EF4-FFF2-40B4-BE49-F238E27FC236}">
                <a16:creationId xmlns:a16="http://schemas.microsoft.com/office/drawing/2014/main" id="{FDC0AC22-45CD-C9CC-52FB-CE1639FAC6B4}"/>
              </a:ext>
            </a:extLst>
          </p:cNvPr>
          <p:cNvGrpSpPr/>
          <p:nvPr/>
        </p:nvGrpSpPr>
        <p:grpSpPr>
          <a:xfrm>
            <a:off x="3532914" y="2763174"/>
            <a:ext cx="4667694" cy="2626184"/>
            <a:chOff x="3532914" y="2763174"/>
            <a:chExt cx="4667694" cy="2626184"/>
          </a:xfrm>
        </p:grpSpPr>
        <p:grpSp>
          <p:nvGrpSpPr>
            <p:cNvPr id="8" name="Group 7">
              <a:extLst>
                <a:ext uri="{FF2B5EF4-FFF2-40B4-BE49-F238E27FC236}">
                  <a16:creationId xmlns:a16="http://schemas.microsoft.com/office/drawing/2014/main" id="{D2DAC08E-DA66-5C39-4A92-2375B4445B08}"/>
                </a:ext>
              </a:extLst>
            </p:cNvPr>
            <p:cNvGrpSpPr/>
            <p:nvPr/>
          </p:nvGrpSpPr>
          <p:grpSpPr>
            <a:xfrm>
              <a:off x="3532915" y="3233375"/>
              <a:ext cx="4667693" cy="2155983"/>
              <a:chOff x="1627915" y="3279775"/>
              <a:chExt cx="4667693" cy="2155983"/>
            </a:xfrm>
          </p:grpSpPr>
          <p:grpSp>
            <p:nvGrpSpPr>
              <p:cNvPr id="28" name="Group 27">
                <a:extLst>
                  <a:ext uri="{FF2B5EF4-FFF2-40B4-BE49-F238E27FC236}">
                    <a16:creationId xmlns:a16="http://schemas.microsoft.com/office/drawing/2014/main" id="{9A16963B-4497-49CC-84E8-2E09171927A7}"/>
                  </a:ext>
                </a:extLst>
              </p:cNvPr>
              <p:cNvGrpSpPr/>
              <p:nvPr/>
            </p:nvGrpSpPr>
            <p:grpSpPr>
              <a:xfrm>
                <a:off x="1627915" y="3279775"/>
                <a:ext cx="4667693" cy="2155983"/>
                <a:chOff x="1524000" y="3352800"/>
                <a:chExt cx="4667693" cy="2155983"/>
              </a:xfrm>
            </p:grpSpPr>
            <p:sp>
              <p:nvSpPr>
                <p:cNvPr id="4" name="TextBox 3">
                  <a:extLst>
                    <a:ext uri="{FF2B5EF4-FFF2-40B4-BE49-F238E27FC236}">
                      <a16:creationId xmlns:a16="http://schemas.microsoft.com/office/drawing/2014/main" id="{F281C13B-D08C-41C7-95F0-994DE7700A16}"/>
                    </a:ext>
                  </a:extLst>
                </p:cNvPr>
                <p:cNvSpPr txBox="1"/>
                <p:nvPr/>
              </p:nvSpPr>
              <p:spPr>
                <a:xfrm>
                  <a:off x="5257263" y="3821651"/>
                  <a:ext cx="733784" cy="147732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dirty="0"/>
                    <a:t>S</a:t>
                  </a:r>
                </a:p>
                <a:p>
                  <a:pPr algn="ctr"/>
                  <a:r>
                    <a:rPr lang="en-US" dirty="0"/>
                    <a:t>S</a:t>
                  </a:r>
                </a:p>
                <a:p>
                  <a:pPr algn="ctr"/>
                  <a:r>
                    <a:rPr lang="en-US" dirty="0"/>
                    <a:t>S</a:t>
                  </a:r>
                </a:p>
                <a:p>
                  <a:pPr algn="ctr"/>
                  <a:r>
                    <a:rPr lang="en-US" dirty="0"/>
                    <a:t>E</a:t>
                  </a:r>
                </a:p>
                <a:p>
                  <a:pPr algn="ctr"/>
                  <a:r>
                    <a:rPr lang="en-US" dirty="0"/>
                    <a:t>…</a:t>
                  </a:r>
                </a:p>
              </p:txBody>
            </p:sp>
            <p:sp>
              <p:nvSpPr>
                <p:cNvPr id="5" name="TextBox 4">
                  <a:extLst>
                    <a:ext uri="{FF2B5EF4-FFF2-40B4-BE49-F238E27FC236}">
                      <a16:creationId xmlns:a16="http://schemas.microsoft.com/office/drawing/2014/main" id="{E3487A28-7FEC-42DE-B61F-F40B099F9075}"/>
                    </a:ext>
                  </a:extLst>
                </p:cNvPr>
                <p:cNvSpPr txBox="1"/>
                <p:nvPr/>
              </p:nvSpPr>
              <p:spPr>
                <a:xfrm>
                  <a:off x="1980699" y="4836256"/>
                  <a:ext cx="1143000" cy="369332"/>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dirty="0"/>
                    <a:t>Step 2</a:t>
                  </a:r>
                </a:p>
              </p:txBody>
            </p:sp>
            <p:cxnSp>
              <p:nvCxnSpPr>
                <p:cNvPr id="7" name="Straight Arrow Connector 6">
                  <a:extLst>
                    <a:ext uri="{FF2B5EF4-FFF2-40B4-BE49-F238E27FC236}">
                      <a16:creationId xmlns:a16="http://schemas.microsoft.com/office/drawing/2014/main" id="{8DD78E0A-A9CD-41B1-AECE-E5C87683D860}"/>
                    </a:ext>
                  </a:extLst>
                </p:cNvPr>
                <p:cNvCxnSpPr>
                  <a:cxnSpLocks/>
                  <a:stCxn id="5" idx="3"/>
                  <a:endCxn id="10" idx="1"/>
                </p:cNvCxnSpPr>
                <p:nvPr/>
              </p:nvCxnSpPr>
              <p:spPr>
                <a:xfrm flipV="1">
                  <a:off x="3123699" y="4262534"/>
                  <a:ext cx="1476876" cy="758388"/>
                </a:xfrm>
                <a:prstGeom prst="straightConnector1">
                  <a:avLst/>
                </a:prstGeom>
                <a:ln w="76200">
                  <a:solidFill>
                    <a:schemeClr val="accent5"/>
                  </a:solidFill>
                  <a:headEnd type="none" w="med" len="med"/>
                  <a:tailEnd type="triangle" w="med" len="med"/>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4264DD5C-CD60-4FEF-A8C6-2549F68A5065}"/>
                    </a:ext>
                  </a:extLst>
                </p:cNvPr>
                <p:cNvSpPr txBox="1"/>
                <p:nvPr/>
              </p:nvSpPr>
              <p:spPr>
                <a:xfrm>
                  <a:off x="4600575" y="4077868"/>
                  <a:ext cx="381000" cy="369332"/>
                </a:xfrm>
                <a:prstGeom prst="rect">
                  <a:avLst/>
                </a:prstGeom>
                <a:noFill/>
              </p:spPr>
              <p:txBody>
                <a:bodyPr wrap="square" rtlCol="0">
                  <a:spAutoFit/>
                </a:bodyPr>
                <a:lstStyle/>
                <a:p>
                  <a:r>
                    <a:rPr lang="en-US" dirty="0"/>
                    <a:t>2</a:t>
                  </a:r>
                </a:p>
              </p:txBody>
            </p:sp>
            <p:sp>
              <p:nvSpPr>
                <p:cNvPr id="11" name="TextBox 10">
                  <a:extLst>
                    <a:ext uri="{FF2B5EF4-FFF2-40B4-BE49-F238E27FC236}">
                      <a16:creationId xmlns:a16="http://schemas.microsoft.com/office/drawing/2014/main" id="{60E265ED-85C6-4305-881B-B50A7214BBC7}"/>
                    </a:ext>
                  </a:extLst>
                </p:cNvPr>
                <p:cNvSpPr txBox="1"/>
                <p:nvPr/>
              </p:nvSpPr>
              <p:spPr>
                <a:xfrm>
                  <a:off x="4599715" y="4341449"/>
                  <a:ext cx="381000" cy="369332"/>
                </a:xfrm>
                <a:prstGeom prst="rect">
                  <a:avLst/>
                </a:prstGeom>
                <a:noFill/>
              </p:spPr>
              <p:txBody>
                <a:bodyPr wrap="square" rtlCol="0">
                  <a:spAutoFit/>
                </a:bodyPr>
                <a:lstStyle/>
                <a:p>
                  <a:r>
                    <a:rPr lang="en-US" dirty="0"/>
                    <a:t>3</a:t>
                  </a:r>
                </a:p>
              </p:txBody>
            </p:sp>
            <p:sp>
              <p:nvSpPr>
                <p:cNvPr id="12" name="TextBox 11">
                  <a:extLst>
                    <a:ext uri="{FF2B5EF4-FFF2-40B4-BE49-F238E27FC236}">
                      <a16:creationId xmlns:a16="http://schemas.microsoft.com/office/drawing/2014/main" id="{FDF6BB9D-69D6-4035-A10E-032C703BC33C}"/>
                    </a:ext>
                  </a:extLst>
                </p:cNvPr>
                <p:cNvSpPr txBox="1"/>
                <p:nvPr/>
              </p:nvSpPr>
              <p:spPr>
                <a:xfrm>
                  <a:off x="4589562" y="4651590"/>
                  <a:ext cx="381000" cy="369332"/>
                </a:xfrm>
                <a:prstGeom prst="rect">
                  <a:avLst/>
                </a:prstGeom>
                <a:noFill/>
              </p:spPr>
              <p:txBody>
                <a:bodyPr wrap="square" rtlCol="0">
                  <a:spAutoFit/>
                </a:bodyPr>
                <a:lstStyle/>
                <a:p>
                  <a:r>
                    <a:rPr lang="en-US" dirty="0"/>
                    <a:t>4</a:t>
                  </a:r>
                </a:p>
              </p:txBody>
            </p:sp>
            <p:sp>
              <p:nvSpPr>
                <p:cNvPr id="13" name="TextBox 12">
                  <a:extLst>
                    <a:ext uri="{FF2B5EF4-FFF2-40B4-BE49-F238E27FC236}">
                      <a16:creationId xmlns:a16="http://schemas.microsoft.com/office/drawing/2014/main" id="{F26767FE-3CCF-47D3-ACC4-7D4CE178B81E}"/>
                    </a:ext>
                  </a:extLst>
                </p:cNvPr>
                <p:cNvSpPr txBox="1"/>
                <p:nvPr/>
              </p:nvSpPr>
              <p:spPr>
                <a:xfrm>
                  <a:off x="4419600" y="3424535"/>
                  <a:ext cx="914400" cy="369332"/>
                </a:xfrm>
                <a:prstGeom prst="rect">
                  <a:avLst/>
                </a:prstGeom>
                <a:noFill/>
              </p:spPr>
              <p:txBody>
                <a:bodyPr wrap="square" rtlCol="0">
                  <a:spAutoFit/>
                </a:bodyPr>
                <a:lstStyle/>
                <a:p>
                  <a:r>
                    <a:rPr lang="en-US" dirty="0"/>
                    <a:t>Step</a:t>
                  </a:r>
                </a:p>
              </p:txBody>
            </p:sp>
            <p:sp>
              <p:nvSpPr>
                <p:cNvPr id="14" name="TextBox 13">
                  <a:extLst>
                    <a:ext uri="{FF2B5EF4-FFF2-40B4-BE49-F238E27FC236}">
                      <a16:creationId xmlns:a16="http://schemas.microsoft.com/office/drawing/2014/main" id="{1151AAF9-1B70-4E2D-8C11-8AA0CB12F354}"/>
                    </a:ext>
                  </a:extLst>
                </p:cNvPr>
                <p:cNvSpPr txBox="1"/>
                <p:nvPr/>
              </p:nvSpPr>
              <p:spPr>
                <a:xfrm>
                  <a:off x="4589562" y="3813897"/>
                  <a:ext cx="381000" cy="369332"/>
                </a:xfrm>
                <a:prstGeom prst="rect">
                  <a:avLst/>
                </a:prstGeom>
                <a:noFill/>
              </p:spPr>
              <p:txBody>
                <a:bodyPr wrap="square" rtlCol="0">
                  <a:spAutoFit/>
                </a:bodyPr>
                <a:lstStyle/>
                <a:p>
                  <a:r>
                    <a:rPr lang="en-US" dirty="0"/>
                    <a:t>1</a:t>
                  </a:r>
                </a:p>
              </p:txBody>
            </p:sp>
            <p:sp>
              <p:nvSpPr>
                <p:cNvPr id="24" name="TextBox 23">
                  <a:extLst>
                    <a:ext uri="{FF2B5EF4-FFF2-40B4-BE49-F238E27FC236}">
                      <a16:creationId xmlns:a16="http://schemas.microsoft.com/office/drawing/2014/main" id="{F751783D-19EA-4481-99F2-A2EE82B69559}"/>
                    </a:ext>
                  </a:extLst>
                </p:cNvPr>
                <p:cNvSpPr txBox="1"/>
                <p:nvPr/>
              </p:nvSpPr>
              <p:spPr>
                <a:xfrm>
                  <a:off x="1621382" y="4071051"/>
                  <a:ext cx="1769250" cy="738664"/>
                </a:xfrm>
                <a:prstGeom prst="rect">
                  <a:avLst/>
                </a:prstGeom>
                <a:noFill/>
              </p:spPr>
              <p:txBody>
                <a:bodyPr wrap="square" rtlCol="0">
                  <a:spAutoFit/>
                </a:bodyPr>
                <a:lstStyle/>
                <a:p>
                  <a:pPr algn="ctr"/>
                  <a:endParaRPr lang="en-US" sz="1400" dirty="0"/>
                </a:p>
                <a:p>
                  <a:pPr algn="ctr"/>
                  <a:r>
                    <a:rPr lang="en-US" sz="1400" dirty="0"/>
                    <a:t>Current step (=program counter)</a:t>
                  </a:r>
                </a:p>
              </p:txBody>
            </p:sp>
            <p:sp>
              <p:nvSpPr>
                <p:cNvPr id="25" name="TextBox 24">
                  <a:extLst>
                    <a:ext uri="{FF2B5EF4-FFF2-40B4-BE49-F238E27FC236}">
                      <a16:creationId xmlns:a16="http://schemas.microsoft.com/office/drawing/2014/main" id="{9279523E-6893-4967-A081-A6CAF1BFC6EB}"/>
                    </a:ext>
                  </a:extLst>
                </p:cNvPr>
                <p:cNvSpPr txBox="1"/>
                <p:nvPr/>
              </p:nvSpPr>
              <p:spPr>
                <a:xfrm>
                  <a:off x="5319892" y="3427041"/>
                  <a:ext cx="608526" cy="369332"/>
                </a:xfrm>
                <a:prstGeom prst="rect">
                  <a:avLst/>
                </a:prstGeom>
                <a:noFill/>
              </p:spPr>
              <p:txBody>
                <a:bodyPr wrap="square" rtlCol="0">
                  <a:spAutoFit/>
                </a:bodyPr>
                <a:lstStyle/>
                <a:p>
                  <a:r>
                    <a:rPr lang="en-US" dirty="0"/>
                    <a:t>Plan</a:t>
                  </a:r>
                </a:p>
              </p:txBody>
            </p:sp>
            <p:sp>
              <p:nvSpPr>
                <p:cNvPr id="26" name="Rectangle 25">
                  <a:extLst>
                    <a:ext uri="{FF2B5EF4-FFF2-40B4-BE49-F238E27FC236}">
                      <a16:creationId xmlns:a16="http://schemas.microsoft.com/office/drawing/2014/main" id="{D469C6AE-C822-461C-AF5D-23C3FFAF7BF7}"/>
                    </a:ext>
                  </a:extLst>
                </p:cNvPr>
                <p:cNvSpPr/>
                <p:nvPr/>
              </p:nvSpPr>
              <p:spPr>
                <a:xfrm>
                  <a:off x="1524000" y="3352800"/>
                  <a:ext cx="4667693" cy="2155983"/>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sz="1400" dirty="0"/>
                </a:p>
              </p:txBody>
            </p:sp>
            <p:sp>
              <p:nvSpPr>
                <p:cNvPr id="27" name="TextBox 26">
                  <a:extLst>
                    <a:ext uri="{FF2B5EF4-FFF2-40B4-BE49-F238E27FC236}">
                      <a16:creationId xmlns:a16="http://schemas.microsoft.com/office/drawing/2014/main" id="{E7C45D22-3726-411A-AE0C-B3A81CAB3BE2}"/>
                    </a:ext>
                  </a:extLst>
                </p:cNvPr>
                <p:cNvSpPr txBox="1"/>
                <p:nvPr/>
              </p:nvSpPr>
              <p:spPr>
                <a:xfrm>
                  <a:off x="1600200" y="3421440"/>
                  <a:ext cx="1219200" cy="369332"/>
                </a:xfrm>
                <a:prstGeom prst="rect">
                  <a:avLst/>
                </a:prstGeom>
                <a:noFill/>
              </p:spPr>
              <p:txBody>
                <a:bodyPr wrap="square" rtlCol="0">
                  <a:spAutoFit/>
                </a:bodyPr>
                <a:lstStyle/>
                <a:p>
                  <a:r>
                    <a:rPr lang="en-US" b="1" dirty="0"/>
                    <a:t>Agent</a:t>
                  </a:r>
                </a:p>
              </p:txBody>
            </p:sp>
          </p:grpSp>
          <p:sp>
            <p:nvSpPr>
              <p:cNvPr id="6" name="TextBox 5">
                <a:extLst>
                  <a:ext uri="{FF2B5EF4-FFF2-40B4-BE49-F238E27FC236}">
                    <a16:creationId xmlns:a16="http://schemas.microsoft.com/office/drawing/2014/main" id="{8B6CE156-836D-54DA-6E79-02A95E464995}"/>
                  </a:ext>
                </a:extLst>
              </p:cNvPr>
              <p:cNvSpPr txBox="1"/>
              <p:nvPr/>
            </p:nvSpPr>
            <p:spPr>
              <a:xfrm>
                <a:off x="4693477" y="4844560"/>
                <a:ext cx="381000" cy="369332"/>
              </a:xfrm>
              <a:prstGeom prst="rect">
                <a:avLst/>
              </a:prstGeom>
              <a:noFill/>
            </p:spPr>
            <p:txBody>
              <a:bodyPr wrap="square" rtlCol="0">
                <a:spAutoFit/>
              </a:bodyPr>
              <a:lstStyle/>
              <a:p>
                <a:r>
                  <a:rPr lang="en-US" dirty="0"/>
                  <a:t>…</a:t>
                </a:r>
              </a:p>
            </p:txBody>
          </p:sp>
        </p:grpSp>
        <p:sp>
          <p:nvSpPr>
            <p:cNvPr id="37" name="TextBox 36">
              <a:extLst>
                <a:ext uri="{FF2B5EF4-FFF2-40B4-BE49-F238E27FC236}">
                  <a16:creationId xmlns:a16="http://schemas.microsoft.com/office/drawing/2014/main" id="{9678B282-B10F-72AF-B852-FC232480871E}"/>
                </a:ext>
              </a:extLst>
            </p:cNvPr>
            <p:cNvSpPr txBox="1"/>
            <p:nvPr/>
          </p:nvSpPr>
          <p:spPr>
            <a:xfrm>
              <a:off x="3532914" y="2763174"/>
              <a:ext cx="4667693" cy="369332"/>
            </a:xfrm>
            <a:prstGeom prst="rect">
              <a:avLst/>
            </a:prstGeom>
            <a:noFill/>
          </p:spPr>
          <p:txBody>
            <a:bodyPr wrap="square">
              <a:spAutoFit/>
            </a:bodyPr>
            <a:lstStyle/>
            <a:p>
              <a:r>
                <a:rPr lang="en-US" b="1" dirty="0"/>
                <a:t>Execution of the plan </a:t>
              </a:r>
              <a:r>
                <a:rPr lang="en-US" dirty="0"/>
                <a:t>at step 2 returns action S</a:t>
              </a:r>
            </a:p>
          </p:txBody>
        </p:sp>
      </p:grpSp>
      <p:cxnSp>
        <p:nvCxnSpPr>
          <p:cNvPr id="18" name="Connector: Elbow 17">
            <a:extLst>
              <a:ext uri="{FF2B5EF4-FFF2-40B4-BE49-F238E27FC236}">
                <a16:creationId xmlns:a16="http://schemas.microsoft.com/office/drawing/2014/main" id="{9551AF79-6B93-19AF-9461-B0B0BD3C7342}"/>
              </a:ext>
            </a:extLst>
          </p:cNvPr>
          <p:cNvCxnSpPr>
            <a:stCxn id="9" idx="2"/>
            <a:endCxn id="4" idx="2"/>
          </p:cNvCxnSpPr>
          <p:nvPr/>
        </p:nvCxnSpPr>
        <p:spPr>
          <a:xfrm rot="5400000" flipH="1" flipV="1">
            <a:off x="4568824" y="2544220"/>
            <a:ext cx="428912" cy="5699579"/>
          </a:xfrm>
          <a:prstGeom prst="bentConnector3">
            <a:avLst>
              <a:gd name="adj1" fmla="val -53298"/>
            </a:avLst>
          </a:prstGeom>
          <a:ln w="190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20" name="Group 19">
            <a:extLst>
              <a:ext uri="{FF2B5EF4-FFF2-40B4-BE49-F238E27FC236}">
                <a16:creationId xmlns:a16="http://schemas.microsoft.com/office/drawing/2014/main" id="{6CECFECF-C911-0734-8EFD-0D8A1C970E3D}"/>
              </a:ext>
            </a:extLst>
          </p:cNvPr>
          <p:cNvGrpSpPr/>
          <p:nvPr/>
        </p:nvGrpSpPr>
        <p:grpSpPr>
          <a:xfrm>
            <a:off x="737697" y="2763174"/>
            <a:ext cx="2391587" cy="2845292"/>
            <a:chOff x="737697" y="2763174"/>
            <a:chExt cx="2391587" cy="2845292"/>
          </a:xfrm>
        </p:grpSpPr>
        <p:grpSp>
          <p:nvGrpSpPr>
            <p:cNvPr id="15" name="Group 14">
              <a:extLst>
                <a:ext uri="{FF2B5EF4-FFF2-40B4-BE49-F238E27FC236}">
                  <a16:creationId xmlns:a16="http://schemas.microsoft.com/office/drawing/2014/main" id="{105E9A0B-6D26-4285-5407-0CF504A8341C}"/>
                </a:ext>
              </a:extLst>
            </p:cNvPr>
            <p:cNvGrpSpPr/>
            <p:nvPr/>
          </p:nvGrpSpPr>
          <p:grpSpPr>
            <a:xfrm>
              <a:off x="737697" y="2763174"/>
              <a:ext cx="2391587" cy="2845292"/>
              <a:chOff x="737697" y="2763174"/>
              <a:chExt cx="2391587" cy="2845292"/>
            </a:xfrm>
          </p:grpSpPr>
          <p:grpSp>
            <p:nvGrpSpPr>
              <p:cNvPr id="30" name="Group 29">
                <a:extLst>
                  <a:ext uri="{FF2B5EF4-FFF2-40B4-BE49-F238E27FC236}">
                    <a16:creationId xmlns:a16="http://schemas.microsoft.com/office/drawing/2014/main" id="{A0AAA342-B0CA-365A-B50F-F3B4B8FEB04C}"/>
                  </a:ext>
                </a:extLst>
              </p:cNvPr>
              <p:cNvGrpSpPr/>
              <p:nvPr/>
            </p:nvGrpSpPr>
            <p:grpSpPr>
              <a:xfrm>
                <a:off x="737697" y="3216879"/>
                <a:ext cx="2391587" cy="2391587"/>
                <a:chOff x="6347505" y="3279775"/>
                <a:chExt cx="2391587" cy="2391587"/>
              </a:xfrm>
            </p:grpSpPr>
            <p:pic>
              <p:nvPicPr>
                <p:cNvPr id="9" name="Picture 2">
                  <a:extLst>
                    <a:ext uri="{FF2B5EF4-FFF2-40B4-BE49-F238E27FC236}">
                      <a16:creationId xmlns:a16="http://schemas.microsoft.com/office/drawing/2014/main" id="{9A694FE3-5561-7D96-5BC7-3DC26FC998DC}"/>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artisticPencilSketch/>
                          </a14:imgEffect>
                        </a14:imgLayer>
                      </a14:imgProps>
                    </a:ext>
                  </a:extLst>
                </a:blip>
                <a:srcRect/>
                <a:stretch>
                  <a:fillRect/>
                </a:stretch>
              </p:blipFill>
              <p:spPr bwMode="auto">
                <a:xfrm>
                  <a:off x="6347505" y="3279775"/>
                  <a:ext cx="2391587" cy="2391587"/>
                </a:xfrm>
                <a:prstGeom prst="rect">
                  <a:avLst/>
                </a:prstGeom>
                <a:noFill/>
                <a:ln w="9525">
                  <a:noFill/>
                  <a:miter lim="800000"/>
                  <a:headEnd/>
                  <a:tailEnd/>
                </a:ln>
              </p:spPr>
            </p:pic>
            <p:cxnSp>
              <p:nvCxnSpPr>
                <p:cNvPr id="19" name="Straight Arrow Connector 18">
                  <a:extLst>
                    <a:ext uri="{FF2B5EF4-FFF2-40B4-BE49-F238E27FC236}">
                      <a16:creationId xmlns:a16="http://schemas.microsoft.com/office/drawing/2014/main" id="{15034E05-5278-4E1D-2D73-A17E96595D33}"/>
                    </a:ext>
                  </a:extLst>
                </p:cNvPr>
                <p:cNvCxnSpPr>
                  <a:cxnSpLocks/>
                </p:cNvCxnSpPr>
                <p:nvPr/>
              </p:nvCxnSpPr>
              <p:spPr>
                <a:xfrm>
                  <a:off x="6553200" y="3292492"/>
                  <a:ext cx="0" cy="149225"/>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1" name="Straight Arrow Connector 20">
                  <a:extLst>
                    <a:ext uri="{FF2B5EF4-FFF2-40B4-BE49-F238E27FC236}">
                      <a16:creationId xmlns:a16="http://schemas.microsoft.com/office/drawing/2014/main" id="{8F654D57-D174-7F84-8E16-1FC52CAFFBD6}"/>
                    </a:ext>
                  </a:extLst>
                </p:cNvPr>
                <p:cNvCxnSpPr>
                  <a:cxnSpLocks/>
                </p:cNvCxnSpPr>
                <p:nvPr/>
              </p:nvCxnSpPr>
              <p:spPr>
                <a:xfrm>
                  <a:off x="6553200" y="3429000"/>
                  <a:ext cx="0" cy="149225"/>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3" name="Straight Arrow Connector 22">
                  <a:extLst>
                    <a:ext uri="{FF2B5EF4-FFF2-40B4-BE49-F238E27FC236}">
                      <a16:creationId xmlns:a16="http://schemas.microsoft.com/office/drawing/2014/main" id="{450EEEBA-990B-3A34-05BE-C96E4D74D25F}"/>
                    </a:ext>
                  </a:extLst>
                </p:cNvPr>
                <p:cNvCxnSpPr>
                  <a:cxnSpLocks/>
                </p:cNvCxnSpPr>
                <p:nvPr/>
              </p:nvCxnSpPr>
              <p:spPr>
                <a:xfrm>
                  <a:off x="6553200" y="3584575"/>
                  <a:ext cx="0" cy="149225"/>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9" name="Straight Arrow Connector 28">
                  <a:extLst>
                    <a:ext uri="{FF2B5EF4-FFF2-40B4-BE49-F238E27FC236}">
                      <a16:creationId xmlns:a16="http://schemas.microsoft.com/office/drawing/2014/main" id="{F6808E85-5ECF-EDED-22A2-4B43D07B9E71}"/>
                    </a:ext>
                  </a:extLst>
                </p:cNvPr>
                <p:cNvCxnSpPr>
                  <a:cxnSpLocks/>
                </p:cNvCxnSpPr>
                <p:nvPr/>
              </p:nvCxnSpPr>
              <p:spPr>
                <a:xfrm rot="16200000">
                  <a:off x="6653642" y="3659187"/>
                  <a:ext cx="0" cy="149225"/>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grpSp>
          <p:sp>
            <p:nvSpPr>
              <p:cNvPr id="36" name="TextBox 35">
                <a:extLst>
                  <a:ext uri="{FF2B5EF4-FFF2-40B4-BE49-F238E27FC236}">
                    <a16:creationId xmlns:a16="http://schemas.microsoft.com/office/drawing/2014/main" id="{FA48CFE2-1E92-9DFF-9A57-1C84037F4E51}"/>
                  </a:ext>
                </a:extLst>
              </p:cNvPr>
              <p:cNvSpPr txBox="1"/>
              <p:nvPr/>
            </p:nvSpPr>
            <p:spPr>
              <a:xfrm>
                <a:off x="1118447" y="2763174"/>
                <a:ext cx="1929553" cy="369332"/>
              </a:xfrm>
              <a:prstGeom prst="rect">
                <a:avLst/>
              </a:prstGeom>
              <a:noFill/>
            </p:spPr>
            <p:txBody>
              <a:bodyPr wrap="square">
                <a:spAutoFit/>
              </a:bodyPr>
              <a:lstStyle/>
              <a:p>
                <a:r>
                  <a:rPr lang="en-US" b="1" dirty="0"/>
                  <a:t>Planning function</a:t>
                </a:r>
              </a:p>
            </p:txBody>
          </p:sp>
          <p:sp>
            <p:nvSpPr>
              <p:cNvPr id="38" name="TextBox 37">
                <a:extLst>
                  <a:ext uri="{FF2B5EF4-FFF2-40B4-BE49-F238E27FC236}">
                    <a16:creationId xmlns:a16="http://schemas.microsoft.com/office/drawing/2014/main" id="{DAB6D509-C389-EABF-6961-9FA3C4320F66}"/>
                  </a:ext>
                </a:extLst>
              </p:cNvPr>
              <p:cNvSpPr txBox="1"/>
              <p:nvPr/>
            </p:nvSpPr>
            <p:spPr>
              <a:xfrm rot="16200000">
                <a:off x="982591" y="3466519"/>
                <a:ext cx="271712" cy="369332"/>
              </a:xfrm>
              <a:prstGeom prst="rect">
                <a:avLst/>
              </a:prstGeom>
              <a:noFill/>
            </p:spPr>
            <p:txBody>
              <a:bodyPr wrap="square" rtlCol="0">
                <a:spAutoFit/>
              </a:bodyPr>
              <a:lstStyle/>
              <a:p>
                <a:r>
                  <a:rPr lang="en-US" dirty="0">
                    <a:solidFill>
                      <a:schemeClr val="accent6"/>
                    </a:solidFill>
                  </a:rPr>
                  <a:t>…</a:t>
                </a:r>
              </a:p>
            </p:txBody>
          </p:sp>
        </p:grpSp>
        <p:sp>
          <p:nvSpPr>
            <p:cNvPr id="17" name="TextBox 16">
              <a:extLst>
                <a:ext uri="{FF2B5EF4-FFF2-40B4-BE49-F238E27FC236}">
                  <a16:creationId xmlns:a16="http://schemas.microsoft.com/office/drawing/2014/main" id="{1F01E6D7-AB28-F345-6193-0FEDE799A5F6}"/>
                </a:ext>
              </a:extLst>
            </p:cNvPr>
            <p:cNvSpPr txBox="1"/>
            <p:nvPr/>
          </p:nvSpPr>
          <p:spPr>
            <a:xfrm rot="1174007">
              <a:off x="1039481" y="4215587"/>
              <a:ext cx="1786772" cy="369332"/>
            </a:xfrm>
            <a:prstGeom prst="rect">
              <a:avLst/>
            </a:prstGeom>
            <a:ln/>
          </p:spPr>
          <p:style>
            <a:lnRef idx="3">
              <a:schemeClr val="lt1"/>
            </a:lnRef>
            <a:fillRef idx="1">
              <a:schemeClr val="accent3"/>
            </a:fillRef>
            <a:effectRef idx="1">
              <a:schemeClr val="accent3"/>
            </a:effectRef>
            <a:fontRef idx="minor">
              <a:schemeClr val="lt1"/>
            </a:fontRef>
          </p:style>
          <p:txBody>
            <a:bodyPr wrap="square">
              <a:spAutoFit/>
            </a:bodyPr>
            <a:lstStyle/>
            <a:p>
              <a:r>
                <a:rPr lang="en-US" b="1" dirty="0"/>
                <a:t>Transition model</a:t>
              </a:r>
            </a:p>
          </p:txBody>
        </p:sp>
      </p:grpSp>
    </p:spTree>
    <p:extLst>
      <p:ext uri="{BB962C8B-B14F-4D97-AF65-F5344CB8AC3E}">
        <p14:creationId xmlns:p14="http://schemas.microsoft.com/office/powerpoint/2010/main" val="2204040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A8D72-99B9-A207-E474-95FE2AEE3379}"/>
              </a:ext>
            </a:extLst>
          </p:cNvPr>
          <p:cNvSpPr>
            <a:spLocks noGrp="1"/>
          </p:cNvSpPr>
          <p:nvPr>
            <p:ph type="title"/>
          </p:nvPr>
        </p:nvSpPr>
        <p:spPr>
          <a:xfrm>
            <a:off x="628650" y="365127"/>
            <a:ext cx="7886700" cy="1035110"/>
          </a:xfrm>
        </p:spPr>
        <p:txBody>
          <a:bodyPr>
            <a:normAutofit/>
          </a:bodyPr>
          <a:lstStyle/>
          <a:p>
            <a:r>
              <a:rPr lang="en-US" sz="2800" dirty="0"/>
              <a:t>Complete Planning Agent to Solve a Maze</a:t>
            </a:r>
          </a:p>
        </p:txBody>
      </p:sp>
      <p:sp>
        <p:nvSpPr>
          <p:cNvPr id="81" name="TextBox 80">
            <a:extLst>
              <a:ext uri="{FF2B5EF4-FFF2-40B4-BE49-F238E27FC236}">
                <a16:creationId xmlns:a16="http://schemas.microsoft.com/office/drawing/2014/main" id="{13822271-07B3-F1D4-8308-615D8DE88316}"/>
              </a:ext>
            </a:extLst>
          </p:cNvPr>
          <p:cNvSpPr txBox="1"/>
          <p:nvPr/>
        </p:nvSpPr>
        <p:spPr>
          <a:xfrm>
            <a:off x="432690" y="5856889"/>
            <a:ext cx="8413577" cy="830997"/>
          </a:xfrm>
          <a:prstGeom prst="rect">
            <a:avLst/>
          </a:prstGeom>
          <a:noFill/>
        </p:spPr>
        <p:txBody>
          <a:bodyPr wrap="square" rtlCol="0">
            <a:spAutoFit/>
          </a:bodyPr>
          <a:lstStyle/>
          <a:p>
            <a:pPr marL="285750" indent="-285750">
              <a:buFont typeface="Arial" panose="020B0604020202020204" pitchFamily="34" charset="0"/>
              <a:buChar char="•"/>
            </a:pPr>
            <a:r>
              <a:rPr lang="en-US" sz="1600" dirty="0"/>
              <a:t>The event loop calls the agent function for the next action.</a:t>
            </a:r>
          </a:p>
          <a:p>
            <a:pPr marL="285750" indent="-285750">
              <a:buFont typeface="Arial" panose="020B0604020202020204" pitchFamily="34" charset="0"/>
              <a:buChar char="•"/>
            </a:pPr>
            <a:r>
              <a:rPr lang="en-US" sz="1600" dirty="0"/>
              <a:t>The agent function follows the plan or calls the planning function if there is no plan yet or it thinks the current plan does not work based on the percepts (replanning).</a:t>
            </a:r>
          </a:p>
        </p:txBody>
      </p:sp>
      <p:grpSp>
        <p:nvGrpSpPr>
          <p:cNvPr id="6" name="Group 5">
            <a:extLst>
              <a:ext uri="{FF2B5EF4-FFF2-40B4-BE49-F238E27FC236}">
                <a16:creationId xmlns:a16="http://schemas.microsoft.com/office/drawing/2014/main" id="{B35FBD37-E1A8-6E2B-5B8B-42EA3697236B}"/>
              </a:ext>
            </a:extLst>
          </p:cNvPr>
          <p:cNvGrpSpPr/>
          <p:nvPr/>
        </p:nvGrpSpPr>
        <p:grpSpPr>
          <a:xfrm>
            <a:off x="914400" y="1371600"/>
            <a:ext cx="7086600" cy="4453794"/>
            <a:chOff x="838200" y="1371600"/>
            <a:chExt cx="7086600" cy="4453794"/>
          </a:xfrm>
        </p:grpSpPr>
        <p:sp>
          <p:nvSpPr>
            <p:cNvPr id="4" name="Rectangle 3">
              <a:extLst>
                <a:ext uri="{FF2B5EF4-FFF2-40B4-BE49-F238E27FC236}">
                  <a16:creationId xmlns:a16="http://schemas.microsoft.com/office/drawing/2014/main" id="{47EE04EB-FDAD-F984-D610-9EC783632DAA}"/>
                </a:ext>
              </a:extLst>
            </p:cNvPr>
            <p:cNvSpPr/>
            <p:nvPr/>
          </p:nvSpPr>
          <p:spPr>
            <a:xfrm>
              <a:off x="838200" y="2260852"/>
              <a:ext cx="4565477" cy="30480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32F070FF-4D65-E7C9-1ACB-B36EF1F4C786}"/>
                </a:ext>
              </a:extLst>
            </p:cNvPr>
            <p:cNvSpPr/>
            <p:nvPr/>
          </p:nvSpPr>
          <p:spPr>
            <a:xfrm>
              <a:off x="6477000" y="2260852"/>
              <a:ext cx="1447800" cy="30480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tx1"/>
                  </a:solidFill>
                </a:rPr>
                <a:t>Environment</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r>
                <a:rPr lang="en-US" dirty="0">
                  <a:solidFill>
                    <a:schemeClr val="tx1"/>
                  </a:solidFill>
                </a:rPr>
                <a:t>Physical Maze</a:t>
              </a:r>
            </a:p>
          </p:txBody>
        </p:sp>
        <p:sp>
          <p:nvSpPr>
            <p:cNvPr id="12" name="TextBox 11">
              <a:extLst>
                <a:ext uri="{FF2B5EF4-FFF2-40B4-BE49-F238E27FC236}">
                  <a16:creationId xmlns:a16="http://schemas.microsoft.com/office/drawing/2014/main" id="{A79A5B77-0753-3C80-0701-85ED846E29E5}"/>
                </a:ext>
              </a:extLst>
            </p:cNvPr>
            <p:cNvSpPr txBox="1"/>
            <p:nvPr/>
          </p:nvSpPr>
          <p:spPr>
            <a:xfrm>
              <a:off x="3388701" y="1371600"/>
              <a:ext cx="1898478" cy="738664"/>
            </a:xfrm>
            <a:prstGeom prst="rect">
              <a:avLst/>
            </a:prstGeom>
            <a:noFill/>
          </p:spPr>
          <p:txBody>
            <a:bodyPr wrap="square" rtlCol="0">
              <a:spAutoFit/>
            </a:bodyPr>
            <a:lstStyle/>
            <a:p>
              <a:r>
                <a:rPr lang="en-US" sz="1400" dirty="0"/>
                <a:t>Map </a:t>
              </a:r>
              <a:br>
                <a:rPr lang="en-US" sz="1400" dirty="0"/>
              </a:br>
              <a:r>
                <a:rPr lang="en-US" sz="1400" dirty="0"/>
                <a:t>= Transition function + initial and goal state</a:t>
              </a:r>
            </a:p>
          </p:txBody>
        </p:sp>
        <p:cxnSp>
          <p:nvCxnSpPr>
            <p:cNvPr id="14" name="Straight Arrow Connector 13">
              <a:extLst>
                <a:ext uri="{FF2B5EF4-FFF2-40B4-BE49-F238E27FC236}">
                  <a16:creationId xmlns:a16="http://schemas.microsoft.com/office/drawing/2014/main" id="{00F7312F-513F-182C-CCBF-62BEAC8F8370}"/>
                </a:ext>
              </a:extLst>
            </p:cNvPr>
            <p:cNvCxnSpPr>
              <a:cxnSpLocks/>
              <a:endCxn id="24" idx="3"/>
            </p:cNvCxnSpPr>
            <p:nvPr/>
          </p:nvCxnSpPr>
          <p:spPr>
            <a:xfrm flipH="1">
              <a:off x="5098877" y="2700477"/>
              <a:ext cx="1530523"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2" name="Straight Arrow Connector 21">
              <a:extLst>
                <a:ext uri="{FF2B5EF4-FFF2-40B4-BE49-F238E27FC236}">
                  <a16:creationId xmlns:a16="http://schemas.microsoft.com/office/drawing/2014/main" id="{D078E14E-CE8B-4CAA-DD9E-B4F589A9AB0D}"/>
                </a:ext>
              </a:extLst>
            </p:cNvPr>
            <p:cNvCxnSpPr>
              <a:cxnSpLocks/>
              <a:stCxn id="25" idx="3"/>
            </p:cNvCxnSpPr>
            <p:nvPr/>
          </p:nvCxnSpPr>
          <p:spPr>
            <a:xfrm>
              <a:off x="5201581" y="4991775"/>
              <a:ext cx="158021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4" name="TextBox 23">
              <a:extLst>
                <a:ext uri="{FF2B5EF4-FFF2-40B4-BE49-F238E27FC236}">
                  <a16:creationId xmlns:a16="http://schemas.microsoft.com/office/drawing/2014/main" id="{4AA1C588-96F1-EE94-0BDE-75EB05E5E306}"/>
                </a:ext>
              </a:extLst>
            </p:cNvPr>
            <p:cNvSpPr txBox="1"/>
            <p:nvPr/>
          </p:nvSpPr>
          <p:spPr>
            <a:xfrm>
              <a:off x="4184477" y="2515811"/>
              <a:ext cx="914400" cy="369332"/>
            </a:xfrm>
            <a:prstGeom prst="rect">
              <a:avLst/>
            </a:prstGeom>
            <a:noFill/>
          </p:spPr>
          <p:txBody>
            <a:bodyPr wrap="square" rtlCol="0">
              <a:spAutoFit/>
            </a:bodyPr>
            <a:lstStyle/>
            <a:p>
              <a:r>
                <a:rPr lang="en-US" dirty="0"/>
                <a:t>Sensors</a:t>
              </a:r>
            </a:p>
          </p:txBody>
        </p:sp>
        <p:sp>
          <p:nvSpPr>
            <p:cNvPr id="25" name="TextBox 24">
              <a:extLst>
                <a:ext uri="{FF2B5EF4-FFF2-40B4-BE49-F238E27FC236}">
                  <a16:creationId xmlns:a16="http://schemas.microsoft.com/office/drawing/2014/main" id="{EA083DFE-4C36-0C94-8302-313F526159A3}"/>
                </a:ext>
              </a:extLst>
            </p:cNvPr>
            <p:cNvSpPr txBox="1"/>
            <p:nvPr/>
          </p:nvSpPr>
          <p:spPr>
            <a:xfrm>
              <a:off x="4081772" y="4807109"/>
              <a:ext cx="1119809" cy="369332"/>
            </a:xfrm>
            <a:prstGeom prst="rect">
              <a:avLst/>
            </a:prstGeom>
            <a:noFill/>
          </p:spPr>
          <p:txBody>
            <a:bodyPr wrap="square" rtlCol="0">
              <a:spAutoFit/>
            </a:bodyPr>
            <a:lstStyle/>
            <a:p>
              <a:r>
                <a:rPr lang="en-US" dirty="0"/>
                <a:t>Actuators</a:t>
              </a:r>
            </a:p>
          </p:txBody>
        </p:sp>
        <p:sp>
          <p:nvSpPr>
            <p:cNvPr id="26" name="Flowchart: Document 25">
              <a:extLst>
                <a:ext uri="{FF2B5EF4-FFF2-40B4-BE49-F238E27FC236}">
                  <a16:creationId xmlns:a16="http://schemas.microsoft.com/office/drawing/2014/main" id="{A1D0D1DE-2930-B85A-AEA6-1BA5C797D282}"/>
                </a:ext>
              </a:extLst>
            </p:cNvPr>
            <p:cNvSpPr/>
            <p:nvPr/>
          </p:nvSpPr>
          <p:spPr>
            <a:xfrm>
              <a:off x="2671633" y="3634091"/>
              <a:ext cx="609600" cy="937591"/>
            </a:xfrm>
            <a:prstGeom prst="flowChartDocumen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t>Plan</a:t>
              </a:r>
            </a:p>
          </p:txBody>
        </p:sp>
        <p:sp>
          <p:nvSpPr>
            <p:cNvPr id="27" name="Rectangle 26">
              <a:extLst>
                <a:ext uri="{FF2B5EF4-FFF2-40B4-BE49-F238E27FC236}">
                  <a16:creationId xmlns:a16="http://schemas.microsoft.com/office/drawing/2014/main" id="{4B335A07-30C7-7F2F-6DE2-F2603A478600}"/>
                </a:ext>
              </a:extLst>
            </p:cNvPr>
            <p:cNvSpPr/>
            <p:nvPr/>
          </p:nvSpPr>
          <p:spPr>
            <a:xfrm>
              <a:off x="2328733" y="2476546"/>
              <a:ext cx="1295400" cy="63541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Planning function</a:t>
              </a:r>
            </a:p>
          </p:txBody>
        </p:sp>
        <p:sp>
          <p:nvSpPr>
            <p:cNvPr id="29" name="Rectangle 28">
              <a:extLst>
                <a:ext uri="{FF2B5EF4-FFF2-40B4-BE49-F238E27FC236}">
                  <a16:creationId xmlns:a16="http://schemas.microsoft.com/office/drawing/2014/main" id="{8B8FE497-FD5A-414F-B390-B1A3A187D04A}"/>
                </a:ext>
              </a:extLst>
            </p:cNvPr>
            <p:cNvSpPr/>
            <p:nvPr/>
          </p:nvSpPr>
          <p:spPr>
            <a:xfrm>
              <a:off x="3991779" y="3569242"/>
              <a:ext cx="1295400" cy="6354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Agent function</a:t>
              </a:r>
            </a:p>
          </p:txBody>
        </p:sp>
        <p:cxnSp>
          <p:nvCxnSpPr>
            <p:cNvPr id="30" name="Straight Arrow Connector 29">
              <a:extLst>
                <a:ext uri="{FF2B5EF4-FFF2-40B4-BE49-F238E27FC236}">
                  <a16:creationId xmlns:a16="http://schemas.microsoft.com/office/drawing/2014/main" id="{A148EE61-3EA1-E3B4-4B55-BEEC9867BF7E}"/>
                </a:ext>
              </a:extLst>
            </p:cNvPr>
            <p:cNvCxnSpPr>
              <a:cxnSpLocks/>
              <a:stCxn id="75" idx="2"/>
              <a:endCxn id="27" idx="0"/>
            </p:cNvCxnSpPr>
            <p:nvPr/>
          </p:nvCxnSpPr>
          <p:spPr>
            <a:xfrm>
              <a:off x="2976433" y="2155611"/>
              <a:ext cx="0" cy="32093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5" name="Straight Arrow Connector 34">
              <a:extLst>
                <a:ext uri="{FF2B5EF4-FFF2-40B4-BE49-F238E27FC236}">
                  <a16:creationId xmlns:a16="http://schemas.microsoft.com/office/drawing/2014/main" id="{0AEBF7BB-9215-C0AF-2072-EF71F603943A}"/>
                </a:ext>
              </a:extLst>
            </p:cNvPr>
            <p:cNvCxnSpPr>
              <a:stCxn id="24" idx="2"/>
              <a:endCxn id="29" idx="0"/>
            </p:cNvCxnSpPr>
            <p:nvPr/>
          </p:nvCxnSpPr>
          <p:spPr>
            <a:xfrm flipH="1">
              <a:off x="4639479" y="2885143"/>
              <a:ext cx="2198" cy="6840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0" name="Straight Arrow Connector 39">
              <a:extLst>
                <a:ext uri="{FF2B5EF4-FFF2-40B4-BE49-F238E27FC236}">
                  <a16:creationId xmlns:a16="http://schemas.microsoft.com/office/drawing/2014/main" id="{CB43D0F8-D6D4-A99A-BDBD-1CB85F0EF0AB}"/>
                </a:ext>
              </a:extLst>
            </p:cNvPr>
            <p:cNvCxnSpPr>
              <a:cxnSpLocks/>
              <a:stCxn id="29" idx="2"/>
              <a:endCxn id="25" idx="0"/>
            </p:cNvCxnSpPr>
            <p:nvPr/>
          </p:nvCxnSpPr>
          <p:spPr>
            <a:xfrm>
              <a:off x="4639479" y="4204653"/>
              <a:ext cx="2198" cy="60245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0" name="Straight Arrow Connector 49">
              <a:extLst>
                <a:ext uri="{FF2B5EF4-FFF2-40B4-BE49-F238E27FC236}">
                  <a16:creationId xmlns:a16="http://schemas.microsoft.com/office/drawing/2014/main" id="{4EFB613D-1690-C492-C50D-D118275F3CAF}"/>
                </a:ext>
              </a:extLst>
            </p:cNvPr>
            <p:cNvCxnSpPr>
              <a:cxnSpLocks/>
              <a:stCxn id="27" idx="2"/>
              <a:endCxn id="26" idx="0"/>
            </p:cNvCxnSpPr>
            <p:nvPr/>
          </p:nvCxnSpPr>
          <p:spPr>
            <a:xfrm>
              <a:off x="2976433" y="3111957"/>
              <a:ext cx="0" cy="52213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54" name="Rectangle 53">
              <a:extLst>
                <a:ext uri="{FF2B5EF4-FFF2-40B4-BE49-F238E27FC236}">
                  <a16:creationId xmlns:a16="http://schemas.microsoft.com/office/drawing/2014/main" id="{0B7C1EE7-71F7-6B4F-D34C-379DCC7C376F}"/>
                </a:ext>
              </a:extLst>
            </p:cNvPr>
            <p:cNvSpPr/>
            <p:nvPr/>
          </p:nvSpPr>
          <p:spPr>
            <a:xfrm>
              <a:off x="2471120" y="4673049"/>
              <a:ext cx="898563" cy="41347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sz="1050" dirty="0"/>
                <a:t>Current step in plan</a:t>
              </a:r>
            </a:p>
          </p:txBody>
        </p:sp>
        <p:cxnSp>
          <p:nvCxnSpPr>
            <p:cNvPr id="58" name="Straight Arrow Connector 57">
              <a:extLst>
                <a:ext uri="{FF2B5EF4-FFF2-40B4-BE49-F238E27FC236}">
                  <a16:creationId xmlns:a16="http://schemas.microsoft.com/office/drawing/2014/main" id="{153297F0-3177-04CD-16C2-36C9AB8FDEB0}"/>
                </a:ext>
              </a:extLst>
            </p:cNvPr>
            <p:cNvCxnSpPr>
              <a:cxnSpLocks/>
            </p:cNvCxnSpPr>
            <p:nvPr/>
          </p:nvCxnSpPr>
          <p:spPr>
            <a:xfrm flipH="1" flipV="1">
              <a:off x="3624133" y="2794251"/>
              <a:ext cx="384261" cy="79164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1" name="Straight Arrow Connector 60">
              <a:extLst>
                <a:ext uri="{FF2B5EF4-FFF2-40B4-BE49-F238E27FC236}">
                  <a16:creationId xmlns:a16="http://schemas.microsoft.com/office/drawing/2014/main" id="{2AC11F8C-0F28-1F74-A8AC-B78E269513FC}"/>
                </a:ext>
              </a:extLst>
            </p:cNvPr>
            <p:cNvCxnSpPr>
              <a:stCxn id="26" idx="3"/>
              <a:endCxn id="29" idx="1"/>
            </p:cNvCxnSpPr>
            <p:nvPr/>
          </p:nvCxnSpPr>
          <p:spPr>
            <a:xfrm flipV="1">
              <a:off x="3281233" y="3886948"/>
              <a:ext cx="710546" cy="21593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5" name="Straight Arrow Connector 64">
              <a:extLst>
                <a:ext uri="{FF2B5EF4-FFF2-40B4-BE49-F238E27FC236}">
                  <a16:creationId xmlns:a16="http://schemas.microsoft.com/office/drawing/2014/main" id="{C2DC9E51-BDEE-14E6-1A5F-B87C11A51AD9}"/>
                </a:ext>
              </a:extLst>
            </p:cNvPr>
            <p:cNvCxnSpPr>
              <a:cxnSpLocks/>
              <a:stCxn id="54" idx="3"/>
              <a:endCxn id="29" idx="1"/>
            </p:cNvCxnSpPr>
            <p:nvPr/>
          </p:nvCxnSpPr>
          <p:spPr>
            <a:xfrm flipV="1">
              <a:off x="3369683" y="3886948"/>
              <a:ext cx="622096" cy="992841"/>
            </a:xfrm>
            <a:prstGeom prst="straightConnector1">
              <a:avLst/>
            </a:prstGeom>
            <a:ln>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
          <p:nvSpPr>
            <p:cNvPr id="66" name="TextBox 65">
              <a:extLst>
                <a:ext uri="{FF2B5EF4-FFF2-40B4-BE49-F238E27FC236}">
                  <a16:creationId xmlns:a16="http://schemas.microsoft.com/office/drawing/2014/main" id="{A832D720-62A7-875A-50E7-2D1B1CF429F3}"/>
                </a:ext>
              </a:extLst>
            </p:cNvPr>
            <p:cNvSpPr txBox="1"/>
            <p:nvPr/>
          </p:nvSpPr>
          <p:spPr>
            <a:xfrm>
              <a:off x="903192" y="2428726"/>
              <a:ext cx="1495996" cy="2000548"/>
            </a:xfrm>
            <a:prstGeom prst="rect">
              <a:avLst/>
            </a:prstGeom>
            <a:noFill/>
          </p:spPr>
          <p:txBody>
            <a:bodyPr wrap="square" rtlCol="0">
              <a:spAutoFit/>
            </a:bodyPr>
            <a:lstStyle/>
            <a:p>
              <a:r>
                <a:rPr lang="en-US" sz="1600" b="1" dirty="0"/>
                <a:t>Physical agent </a:t>
              </a:r>
            </a:p>
            <a:p>
              <a:endParaRPr lang="en-US" sz="1200" dirty="0"/>
            </a:p>
            <a:p>
              <a:r>
                <a:rPr lang="en-US" sz="1200" dirty="0"/>
                <a:t>has an event loop:</a:t>
              </a:r>
            </a:p>
            <a:p>
              <a:pPr marL="285750" indent="-285750">
                <a:buFont typeface="Arial" panose="020B0604020202020204" pitchFamily="34" charset="0"/>
                <a:buChar char="•"/>
              </a:pPr>
              <a:r>
                <a:rPr lang="en-US" sz="1200" dirty="0"/>
                <a:t>Read sensors</a:t>
              </a:r>
            </a:p>
            <a:p>
              <a:pPr marL="285750" indent="-285750">
                <a:buFont typeface="Arial" panose="020B0604020202020204" pitchFamily="34" charset="0"/>
                <a:buChar char="•"/>
              </a:pPr>
              <a:r>
                <a:rPr lang="en-US" sz="1200" dirty="0"/>
                <a:t>Call agent function</a:t>
              </a:r>
            </a:p>
            <a:p>
              <a:pPr marL="285750" indent="-285750">
                <a:buFont typeface="Arial" panose="020B0604020202020204" pitchFamily="34" charset="0"/>
                <a:buChar char="•"/>
              </a:pPr>
              <a:r>
                <a:rPr lang="en-US" sz="1200" dirty="0"/>
                <a:t>Execute action in the physical environment</a:t>
              </a:r>
            </a:p>
            <a:p>
              <a:pPr marL="285750" indent="-285750">
                <a:buFont typeface="Arial" panose="020B0604020202020204" pitchFamily="34" charset="0"/>
                <a:buChar char="•"/>
              </a:pPr>
              <a:r>
                <a:rPr lang="en-US" sz="1200" dirty="0"/>
                <a:t>Repeat</a:t>
              </a:r>
            </a:p>
          </p:txBody>
        </p:sp>
        <p:sp>
          <p:nvSpPr>
            <p:cNvPr id="67" name="TextBox 66">
              <a:extLst>
                <a:ext uri="{FF2B5EF4-FFF2-40B4-BE49-F238E27FC236}">
                  <a16:creationId xmlns:a16="http://schemas.microsoft.com/office/drawing/2014/main" id="{E2D8A0B5-2575-659B-3EB2-DB7A163D7D89}"/>
                </a:ext>
              </a:extLst>
            </p:cNvPr>
            <p:cNvSpPr txBox="1"/>
            <p:nvPr/>
          </p:nvSpPr>
          <p:spPr>
            <a:xfrm rot="3894451">
              <a:off x="3599472" y="2892076"/>
              <a:ext cx="912202" cy="415498"/>
            </a:xfrm>
            <a:prstGeom prst="rect">
              <a:avLst/>
            </a:prstGeom>
            <a:noFill/>
          </p:spPr>
          <p:txBody>
            <a:bodyPr wrap="square" rtlCol="0">
              <a:spAutoFit/>
            </a:bodyPr>
            <a:lstStyle/>
            <a:p>
              <a:pPr algn="ctr"/>
              <a:r>
                <a:rPr lang="en-US" sz="1050" dirty="0"/>
                <a:t>Need  to plan or replan</a:t>
              </a:r>
            </a:p>
          </p:txBody>
        </p:sp>
        <p:sp>
          <p:nvSpPr>
            <p:cNvPr id="68" name="TextBox 67">
              <a:extLst>
                <a:ext uri="{FF2B5EF4-FFF2-40B4-BE49-F238E27FC236}">
                  <a16:creationId xmlns:a16="http://schemas.microsoft.com/office/drawing/2014/main" id="{A03AB979-D3AE-7A42-908A-FCE005D22F76}"/>
                </a:ext>
              </a:extLst>
            </p:cNvPr>
            <p:cNvSpPr txBox="1"/>
            <p:nvPr/>
          </p:nvSpPr>
          <p:spPr>
            <a:xfrm rot="18182195">
              <a:off x="3389483" y="4406195"/>
              <a:ext cx="912202" cy="415498"/>
            </a:xfrm>
            <a:prstGeom prst="rect">
              <a:avLst/>
            </a:prstGeom>
            <a:noFill/>
          </p:spPr>
          <p:txBody>
            <a:bodyPr wrap="square" rtlCol="0">
              <a:spAutoFit/>
            </a:bodyPr>
            <a:lstStyle/>
            <a:p>
              <a:pPr algn="ctr"/>
              <a:r>
                <a:rPr lang="en-US" sz="1050" dirty="0"/>
                <a:t>Follow the plan</a:t>
              </a:r>
            </a:p>
          </p:txBody>
        </p:sp>
        <p:sp>
          <p:nvSpPr>
            <p:cNvPr id="69" name="TextBox 68">
              <a:extLst>
                <a:ext uri="{FF2B5EF4-FFF2-40B4-BE49-F238E27FC236}">
                  <a16:creationId xmlns:a16="http://schemas.microsoft.com/office/drawing/2014/main" id="{375EE33E-FB2C-721F-EF76-2A3EC3DE72A8}"/>
                </a:ext>
              </a:extLst>
            </p:cNvPr>
            <p:cNvSpPr txBox="1"/>
            <p:nvPr/>
          </p:nvSpPr>
          <p:spPr>
            <a:xfrm>
              <a:off x="4607549" y="3001602"/>
              <a:ext cx="726737" cy="276999"/>
            </a:xfrm>
            <a:prstGeom prst="rect">
              <a:avLst/>
            </a:prstGeom>
            <a:noFill/>
          </p:spPr>
          <p:txBody>
            <a:bodyPr wrap="none" rtlCol="0">
              <a:spAutoFit/>
            </a:bodyPr>
            <a:lstStyle/>
            <a:p>
              <a:r>
                <a:rPr lang="en-US" sz="1200" dirty="0"/>
                <a:t>percepts</a:t>
              </a:r>
            </a:p>
          </p:txBody>
        </p:sp>
        <p:sp>
          <p:nvSpPr>
            <p:cNvPr id="70" name="TextBox 69">
              <a:extLst>
                <a:ext uri="{FF2B5EF4-FFF2-40B4-BE49-F238E27FC236}">
                  <a16:creationId xmlns:a16="http://schemas.microsoft.com/office/drawing/2014/main" id="{E3E2FC15-F2AD-3226-002B-6DD69A27664D}"/>
                </a:ext>
              </a:extLst>
            </p:cNvPr>
            <p:cNvSpPr txBox="1"/>
            <p:nvPr/>
          </p:nvSpPr>
          <p:spPr>
            <a:xfrm>
              <a:off x="4591957" y="4237669"/>
              <a:ext cx="572593" cy="461665"/>
            </a:xfrm>
            <a:prstGeom prst="rect">
              <a:avLst/>
            </a:prstGeom>
            <a:noFill/>
          </p:spPr>
          <p:txBody>
            <a:bodyPr wrap="none" rtlCol="0">
              <a:spAutoFit/>
            </a:bodyPr>
            <a:lstStyle/>
            <a:p>
              <a:pPr algn="ctr"/>
              <a:r>
                <a:rPr lang="en-US" sz="1200" dirty="0"/>
                <a:t>next </a:t>
              </a:r>
              <a:br>
                <a:rPr lang="en-US" sz="1200" dirty="0"/>
              </a:br>
              <a:r>
                <a:rPr lang="en-US" sz="1200" dirty="0"/>
                <a:t>action</a:t>
              </a:r>
            </a:p>
          </p:txBody>
        </p:sp>
        <p:sp>
          <p:nvSpPr>
            <p:cNvPr id="71" name="TextBox 70">
              <a:extLst>
                <a:ext uri="{FF2B5EF4-FFF2-40B4-BE49-F238E27FC236}">
                  <a16:creationId xmlns:a16="http://schemas.microsoft.com/office/drawing/2014/main" id="{75455819-E475-3473-AEA6-95B408637968}"/>
                </a:ext>
              </a:extLst>
            </p:cNvPr>
            <p:cNvSpPr txBox="1"/>
            <p:nvPr/>
          </p:nvSpPr>
          <p:spPr>
            <a:xfrm>
              <a:off x="5456762" y="2423478"/>
              <a:ext cx="970137" cy="276999"/>
            </a:xfrm>
            <a:prstGeom prst="rect">
              <a:avLst/>
            </a:prstGeom>
            <a:noFill/>
          </p:spPr>
          <p:txBody>
            <a:bodyPr wrap="none" rtlCol="0">
              <a:spAutoFit/>
            </a:bodyPr>
            <a:lstStyle/>
            <a:p>
              <a:r>
                <a:rPr lang="en-US" sz="1200" dirty="0"/>
                <a:t>Sensor input</a:t>
              </a:r>
            </a:p>
          </p:txBody>
        </p:sp>
        <p:sp>
          <p:nvSpPr>
            <p:cNvPr id="72" name="TextBox 71">
              <a:extLst>
                <a:ext uri="{FF2B5EF4-FFF2-40B4-BE49-F238E27FC236}">
                  <a16:creationId xmlns:a16="http://schemas.microsoft.com/office/drawing/2014/main" id="{2614B56B-CD77-296C-B1E6-448390DE68FC}"/>
                </a:ext>
              </a:extLst>
            </p:cNvPr>
            <p:cNvSpPr txBox="1"/>
            <p:nvPr/>
          </p:nvSpPr>
          <p:spPr>
            <a:xfrm>
              <a:off x="5423878" y="4994397"/>
              <a:ext cx="1045502" cy="830997"/>
            </a:xfrm>
            <a:prstGeom prst="rect">
              <a:avLst/>
            </a:prstGeom>
            <a:noFill/>
          </p:spPr>
          <p:txBody>
            <a:bodyPr wrap="square" rtlCol="0">
              <a:spAutoFit/>
            </a:bodyPr>
            <a:lstStyle/>
            <a:p>
              <a:pPr algn="ctr"/>
              <a:r>
                <a:rPr lang="en-US" sz="1200" dirty="0"/>
                <a:t>Execute action in the physical environment</a:t>
              </a:r>
            </a:p>
          </p:txBody>
        </p:sp>
        <p:sp>
          <p:nvSpPr>
            <p:cNvPr id="73" name="Rectangle 72">
              <a:extLst>
                <a:ext uri="{FF2B5EF4-FFF2-40B4-BE49-F238E27FC236}">
                  <a16:creationId xmlns:a16="http://schemas.microsoft.com/office/drawing/2014/main" id="{8D4F1B72-E637-F0D7-7C26-AC6CB57F21D9}"/>
                </a:ext>
              </a:extLst>
            </p:cNvPr>
            <p:cNvSpPr/>
            <p:nvPr/>
          </p:nvSpPr>
          <p:spPr>
            <a:xfrm>
              <a:off x="2388085" y="3347702"/>
              <a:ext cx="1073323" cy="1828740"/>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4" name="TextBox 73">
              <a:extLst>
                <a:ext uri="{FF2B5EF4-FFF2-40B4-BE49-F238E27FC236}">
                  <a16:creationId xmlns:a16="http://schemas.microsoft.com/office/drawing/2014/main" id="{FEF9495C-D846-7623-5728-7AED271C7AC4}"/>
                </a:ext>
              </a:extLst>
            </p:cNvPr>
            <p:cNvSpPr txBox="1"/>
            <p:nvPr/>
          </p:nvSpPr>
          <p:spPr>
            <a:xfrm>
              <a:off x="2376361" y="3336782"/>
              <a:ext cx="795466" cy="307777"/>
            </a:xfrm>
            <a:prstGeom prst="rect">
              <a:avLst/>
            </a:prstGeom>
            <a:noFill/>
          </p:spPr>
          <p:txBody>
            <a:bodyPr wrap="square" rtlCol="0">
              <a:spAutoFit/>
            </a:bodyPr>
            <a:lstStyle/>
            <a:p>
              <a:r>
                <a:rPr lang="en-US" sz="1400" dirty="0"/>
                <a:t>State</a:t>
              </a:r>
            </a:p>
          </p:txBody>
        </p:sp>
        <p:grpSp>
          <p:nvGrpSpPr>
            <p:cNvPr id="78" name="Group 77">
              <a:extLst>
                <a:ext uri="{FF2B5EF4-FFF2-40B4-BE49-F238E27FC236}">
                  <a16:creationId xmlns:a16="http://schemas.microsoft.com/office/drawing/2014/main" id="{66D5FF0F-4FBC-B030-AAAE-0C75628DC924}"/>
                </a:ext>
              </a:extLst>
            </p:cNvPr>
            <p:cNvGrpSpPr/>
            <p:nvPr/>
          </p:nvGrpSpPr>
          <p:grpSpPr>
            <a:xfrm>
              <a:off x="2627138" y="1395210"/>
              <a:ext cx="698589" cy="814231"/>
              <a:chOff x="1359385" y="1371600"/>
              <a:chExt cx="1022177" cy="1209520"/>
            </a:xfrm>
          </p:grpSpPr>
          <p:pic>
            <p:nvPicPr>
              <p:cNvPr id="7" name="Picture 2">
                <a:extLst>
                  <a:ext uri="{FF2B5EF4-FFF2-40B4-BE49-F238E27FC236}">
                    <a16:creationId xmlns:a16="http://schemas.microsoft.com/office/drawing/2014/main" id="{FC0755DE-063C-ECDE-1711-46875EE34DEB}"/>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artisticPencilSketch/>
                        </a14:imgEffect>
                      </a14:imgLayer>
                    </a14:imgProps>
                  </a:ext>
                </a:extLst>
              </a:blip>
              <a:srcRect/>
              <a:stretch>
                <a:fillRect/>
              </a:stretch>
            </p:blipFill>
            <p:spPr bwMode="auto">
              <a:xfrm>
                <a:off x="1505352" y="1462344"/>
                <a:ext cx="746844" cy="746844"/>
              </a:xfrm>
              <a:prstGeom prst="rect">
                <a:avLst/>
              </a:prstGeom>
              <a:noFill/>
              <a:ln w="9525">
                <a:noFill/>
                <a:miter lim="800000"/>
                <a:headEnd/>
                <a:tailEnd/>
              </a:ln>
            </p:spPr>
          </p:pic>
          <p:sp>
            <p:nvSpPr>
              <p:cNvPr id="75" name="Flowchart: Document 74">
                <a:extLst>
                  <a:ext uri="{FF2B5EF4-FFF2-40B4-BE49-F238E27FC236}">
                    <a16:creationId xmlns:a16="http://schemas.microsoft.com/office/drawing/2014/main" id="{A964E517-F8C7-5FEE-1FFC-CA4C4093CD32}"/>
                  </a:ext>
                </a:extLst>
              </p:cNvPr>
              <p:cNvSpPr/>
              <p:nvPr/>
            </p:nvSpPr>
            <p:spPr>
              <a:xfrm>
                <a:off x="1359385" y="1371600"/>
                <a:ext cx="1022177" cy="1209520"/>
              </a:xfrm>
              <a:prstGeom prst="flowChartDocumen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DC28649C-EF41-DD3B-A5E5-3F6A9950446C}"/>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artisticPencilSketch/>
                      </a14:imgEffect>
                    </a14:imgLayer>
                  </a14:imgProps>
                </a:ext>
              </a:extLst>
            </a:blip>
            <a:srcRect/>
            <a:stretch>
              <a:fillRect/>
            </a:stretch>
          </p:blipFill>
          <p:spPr bwMode="auto">
            <a:xfrm>
              <a:off x="6715161" y="3179744"/>
              <a:ext cx="971478" cy="956912"/>
            </a:xfrm>
            <a:prstGeom prst="rect">
              <a:avLst/>
            </a:prstGeom>
            <a:noFill/>
            <a:ln w="9525">
              <a:noFill/>
              <a:miter lim="800000"/>
              <a:headEnd/>
              <a:tailEnd/>
            </a:ln>
          </p:spPr>
        </p:pic>
      </p:grpSp>
    </p:spTree>
    <p:extLst>
      <p:ext uri="{BB962C8B-B14F-4D97-AF65-F5344CB8AC3E}">
        <p14:creationId xmlns:p14="http://schemas.microsoft.com/office/powerpoint/2010/main" val="392829301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Small tree">
            <a:extLst>
              <a:ext uri="{FF2B5EF4-FFF2-40B4-BE49-F238E27FC236}">
                <a16:creationId xmlns:a16="http://schemas.microsoft.com/office/drawing/2014/main" id="{022110FC-111E-941D-69CB-20CE67DC97C2}"/>
              </a:ext>
            </a:extLst>
          </p:cNvPr>
          <p:cNvPicPr>
            <a:picLocks noChangeAspect="1"/>
          </p:cNvPicPr>
          <p:nvPr/>
        </p:nvPicPr>
        <p:blipFill>
          <a:blip r:embed="rId2"/>
          <a:srcRect r="10999" b="-2"/>
          <a:stretch/>
        </p:blipFill>
        <p:spPr>
          <a:xfrm>
            <a:off x="20" y="1"/>
            <a:ext cx="9143980" cy="6857999"/>
          </a:xfrm>
          <a:prstGeom prst="rect">
            <a:avLst/>
          </a:prstGeom>
        </p:spPr>
      </p:pic>
      <p:sp useBgFill="1">
        <p:nvSpPr>
          <p:cNvPr id="38" name="Freeform: Shape 37">
            <a:extLst>
              <a:ext uri="{FF2B5EF4-FFF2-40B4-BE49-F238E27FC236}">
                <a16:creationId xmlns:a16="http://schemas.microsoft.com/office/drawing/2014/main" id="{7E7D0C94-08B4-48AE-8813-CC4D60294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5694" y="609600"/>
            <a:ext cx="4029076" cy="5513767"/>
          </a:xfrm>
          <a:custGeom>
            <a:avLst/>
            <a:gdLst>
              <a:gd name="connsiteX0" fmla="*/ 0 w 5372101"/>
              <a:gd name="connsiteY0" fmla="*/ 0 h 5513767"/>
              <a:gd name="connsiteX1" fmla="*/ 5372101 w 5372101"/>
              <a:gd name="connsiteY1" fmla="*/ 0 h 5513767"/>
              <a:gd name="connsiteX2" fmla="*/ 5372101 w 5372101"/>
              <a:gd name="connsiteY2" fmla="*/ 5513767 h 5513767"/>
              <a:gd name="connsiteX3" fmla="*/ 5363126 w 5372101"/>
              <a:gd name="connsiteY3" fmla="*/ 5512835 h 5513767"/>
              <a:gd name="connsiteX4" fmla="*/ 5316714 w 5372101"/>
              <a:gd name="connsiteY4" fmla="*/ 5491247 h 5513767"/>
              <a:gd name="connsiteX5" fmla="*/ 5198331 w 5372101"/>
              <a:gd name="connsiteY5" fmla="*/ 5470092 h 5513767"/>
              <a:gd name="connsiteX6" fmla="*/ 5150428 w 5372101"/>
              <a:gd name="connsiteY6" fmla="*/ 5472506 h 5513767"/>
              <a:gd name="connsiteX7" fmla="*/ 5085506 w 5372101"/>
              <a:gd name="connsiteY7" fmla="*/ 5468851 h 5513767"/>
              <a:gd name="connsiteX8" fmla="*/ 4968663 w 5372101"/>
              <a:gd name="connsiteY8" fmla="*/ 5470487 h 5513767"/>
              <a:gd name="connsiteX9" fmla="*/ 4815623 w 5372101"/>
              <a:gd name="connsiteY9" fmla="*/ 5458622 h 5513767"/>
              <a:gd name="connsiteX10" fmla="*/ 4716679 w 5372101"/>
              <a:gd name="connsiteY10" fmla="*/ 5405365 h 5513767"/>
              <a:gd name="connsiteX11" fmla="*/ 4704891 w 5372101"/>
              <a:gd name="connsiteY11" fmla="*/ 5411529 h 5513767"/>
              <a:gd name="connsiteX12" fmla="*/ 4630496 w 5372101"/>
              <a:gd name="connsiteY12" fmla="*/ 5396532 h 5513767"/>
              <a:gd name="connsiteX13" fmla="*/ 4506964 w 5372101"/>
              <a:gd name="connsiteY13" fmla="*/ 5396685 h 5513767"/>
              <a:gd name="connsiteX14" fmla="*/ 4427135 w 5372101"/>
              <a:gd name="connsiteY14" fmla="*/ 5358585 h 5513767"/>
              <a:gd name="connsiteX15" fmla="*/ 4028338 w 5372101"/>
              <a:gd name="connsiteY15" fmla="*/ 5313494 h 5513767"/>
              <a:gd name="connsiteX16" fmla="*/ 4015367 w 5372101"/>
              <a:gd name="connsiteY16" fmla="*/ 5320766 h 5513767"/>
              <a:gd name="connsiteX17" fmla="*/ 4002837 w 5372101"/>
              <a:gd name="connsiteY17" fmla="*/ 5322294 h 5513767"/>
              <a:gd name="connsiteX18" fmla="*/ 3997650 w 5372101"/>
              <a:gd name="connsiteY18" fmla="*/ 5329513 h 5513767"/>
              <a:gd name="connsiteX19" fmla="*/ 3991991 w 5372101"/>
              <a:gd name="connsiteY19" fmla="*/ 5331908 h 5513767"/>
              <a:gd name="connsiteX20" fmla="*/ 3925210 w 5372101"/>
              <a:gd name="connsiteY20" fmla="*/ 5319395 h 5513767"/>
              <a:gd name="connsiteX21" fmla="*/ 3837014 w 5372101"/>
              <a:gd name="connsiteY21" fmla="*/ 5289023 h 5513767"/>
              <a:gd name="connsiteX22" fmla="*/ 3798765 w 5372101"/>
              <a:gd name="connsiteY22" fmla="*/ 5299431 h 5513767"/>
              <a:gd name="connsiteX23" fmla="*/ 3792144 w 5372101"/>
              <a:gd name="connsiteY23" fmla="*/ 5301616 h 5513767"/>
              <a:gd name="connsiteX24" fmla="*/ 3766249 w 5372101"/>
              <a:gd name="connsiteY24" fmla="*/ 5301869 h 5513767"/>
              <a:gd name="connsiteX25" fmla="*/ 3718651 w 5372101"/>
              <a:gd name="connsiteY25" fmla="*/ 5320541 h 5513767"/>
              <a:gd name="connsiteX26" fmla="*/ 3671207 w 5372101"/>
              <a:gd name="connsiteY26" fmla="*/ 5318046 h 5513767"/>
              <a:gd name="connsiteX27" fmla="*/ 3446863 w 5372101"/>
              <a:gd name="connsiteY27" fmla="*/ 5294348 h 5513767"/>
              <a:gd name="connsiteX28" fmla="*/ 3312000 w 5372101"/>
              <a:gd name="connsiteY28" fmla="*/ 5286923 h 5513767"/>
              <a:gd name="connsiteX29" fmla="*/ 3259756 w 5372101"/>
              <a:gd name="connsiteY29" fmla="*/ 5294712 h 5513767"/>
              <a:gd name="connsiteX30" fmla="*/ 3187481 w 5372101"/>
              <a:gd name="connsiteY30" fmla="*/ 5298457 h 5513767"/>
              <a:gd name="connsiteX31" fmla="*/ 3124115 w 5372101"/>
              <a:gd name="connsiteY31" fmla="*/ 5294626 h 5513767"/>
              <a:gd name="connsiteX32" fmla="*/ 3099907 w 5372101"/>
              <a:gd name="connsiteY32" fmla="*/ 5302443 h 5513767"/>
              <a:gd name="connsiteX33" fmla="*/ 3017494 w 5372101"/>
              <a:gd name="connsiteY33" fmla="*/ 5301439 h 5513767"/>
              <a:gd name="connsiteX34" fmla="*/ 3010848 w 5372101"/>
              <a:gd name="connsiteY34" fmla="*/ 5307225 h 5513767"/>
              <a:gd name="connsiteX35" fmla="*/ 2994286 w 5372101"/>
              <a:gd name="connsiteY35" fmla="*/ 5309060 h 5513767"/>
              <a:gd name="connsiteX36" fmla="*/ 2988160 w 5372101"/>
              <a:gd name="connsiteY36" fmla="*/ 5310041 h 5513767"/>
              <a:gd name="connsiteX37" fmla="*/ 2984260 w 5372101"/>
              <a:gd name="connsiteY37" fmla="*/ 5307528 h 5513767"/>
              <a:gd name="connsiteX38" fmla="*/ 2979127 w 5372101"/>
              <a:gd name="connsiteY38" fmla="*/ 5308389 h 5513767"/>
              <a:gd name="connsiteX39" fmla="*/ 2978660 w 5372101"/>
              <a:gd name="connsiteY39" fmla="*/ 5311563 h 5513767"/>
              <a:gd name="connsiteX40" fmla="*/ 2946326 w 5372101"/>
              <a:gd name="connsiteY40" fmla="*/ 5316745 h 5513767"/>
              <a:gd name="connsiteX41" fmla="*/ 2713134 w 5372101"/>
              <a:gd name="connsiteY41" fmla="*/ 5331381 h 5513767"/>
              <a:gd name="connsiteX42" fmla="*/ 2352072 w 5372101"/>
              <a:gd name="connsiteY42" fmla="*/ 5342761 h 5513767"/>
              <a:gd name="connsiteX43" fmla="*/ 2260922 w 5372101"/>
              <a:gd name="connsiteY43" fmla="*/ 5328122 h 5513767"/>
              <a:gd name="connsiteX44" fmla="*/ 2178497 w 5372101"/>
              <a:gd name="connsiteY44" fmla="*/ 5351065 h 5513767"/>
              <a:gd name="connsiteX45" fmla="*/ 2034408 w 5372101"/>
              <a:gd name="connsiteY45" fmla="*/ 5307958 h 5513767"/>
              <a:gd name="connsiteX46" fmla="*/ 1831505 w 5372101"/>
              <a:gd name="connsiteY46" fmla="*/ 5312691 h 5513767"/>
              <a:gd name="connsiteX47" fmla="*/ 1710387 w 5372101"/>
              <a:gd name="connsiteY47" fmla="*/ 5308705 h 5513767"/>
              <a:gd name="connsiteX48" fmla="*/ 1664816 w 5372101"/>
              <a:gd name="connsiteY48" fmla="*/ 5296479 h 5513767"/>
              <a:gd name="connsiteX49" fmla="*/ 1600883 w 5372101"/>
              <a:gd name="connsiteY49" fmla="*/ 5286607 h 5513767"/>
              <a:gd name="connsiteX50" fmla="*/ 1488397 w 5372101"/>
              <a:gd name="connsiteY50" fmla="*/ 5260898 h 5513767"/>
              <a:gd name="connsiteX51" fmla="*/ 1336670 w 5372101"/>
              <a:gd name="connsiteY51" fmla="*/ 5240770 h 5513767"/>
              <a:gd name="connsiteX52" fmla="*/ 1224297 w 5372101"/>
              <a:gd name="connsiteY52" fmla="*/ 5271845 h 5513767"/>
              <a:gd name="connsiteX53" fmla="*/ 1214830 w 5372101"/>
              <a:gd name="connsiteY53" fmla="*/ 5263450 h 5513767"/>
              <a:gd name="connsiteX54" fmla="*/ 1138181 w 5372101"/>
              <a:gd name="connsiteY54" fmla="*/ 5262590 h 5513767"/>
              <a:gd name="connsiteX55" fmla="*/ 943575 w 5372101"/>
              <a:gd name="connsiteY55" fmla="*/ 5290808 h 5513767"/>
              <a:gd name="connsiteX56" fmla="*/ 529813 w 5372101"/>
              <a:gd name="connsiteY56" fmla="*/ 5218555 h 5513767"/>
              <a:gd name="connsiteX57" fmla="*/ 519546 w 5372101"/>
              <a:gd name="connsiteY57" fmla="*/ 5208845 h 5513767"/>
              <a:gd name="connsiteX58" fmla="*/ 507906 w 5372101"/>
              <a:gd name="connsiteY58" fmla="*/ 5204779 h 5513767"/>
              <a:gd name="connsiteX59" fmla="*/ 505153 w 5372101"/>
              <a:gd name="connsiteY59" fmla="*/ 5196726 h 5513767"/>
              <a:gd name="connsiteX60" fmla="*/ 500429 w 5372101"/>
              <a:gd name="connsiteY60" fmla="*/ 5193241 h 5513767"/>
              <a:gd name="connsiteX61" fmla="*/ 431923 w 5372101"/>
              <a:gd name="connsiteY61" fmla="*/ 5191553 h 5513767"/>
              <a:gd name="connsiteX62" fmla="*/ 337115 w 5372101"/>
              <a:gd name="connsiteY62" fmla="*/ 5202714 h 5513767"/>
              <a:gd name="connsiteX63" fmla="*/ 303383 w 5372101"/>
              <a:gd name="connsiteY63" fmla="*/ 5184750 h 5513767"/>
              <a:gd name="connsiteX64" fmla="*/ 297664 w 5372101"/>
              <a:gd name="connsiteY64" fmla="*/ 5181269 h 5513767"/>
              <a:gd name="connsiteX65" fmla="*/ 272701 w 5372101"/>
              <a:gd name="connsiteY65" fmla="*/ 5175678 h 5513767"/>
              <a:gd name="connsiteX66" fmla="*/ 268242 w 5372101"/>
              <a:gd name="connsiteY66" fmla="*/ 5163678 h 5513767"/>
              <a:gd name="connsiteX67" fmla="*/ 232517 w 5372101"/>
              <a:gd name="connsiteY67" fmla="*/ 5147792 h 5513767"/>
              <a:gd name="connsiteX68" fmla="*/ 185851 w 5372101"/>
              <a:gd name="connsiteY68" fmla="*/ 5140408 h 5513767"/>
              <a:gd name="connsiteX69" fmla="*/ 20337 w 5372101"/>
              <a:gd name="connsiteY69" fmla="*/ 5113040 h 5513767"/>
              <a:gd name="connsiteX70" fmla="*/ 0 w 5372101"/>
              <a:gd name="connsiteY70" fmla="*/ 5112243 h 551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372101" h="5513767">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Shape 34">
            <a:extLst>
              <a:ext uri="{FF2B5EF4-FFF2-40B4-BE49-F238E27FC236}">
                <a16:creationId xmlns:a16="http://schemas.microsoft.com/office/drawing/2014/main" id="{DD0D366F-455D-4298-97E9-89785ADAEC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5694" y="609600"/>
            <a:ext cx="4029076" cy="5513767"/>
          </a:xfrm>
          <a:custGeom>
            <a:avLst/>
            <a:gdLst>
              <a:gd name="connsiteX0" fmla="*/ 0 w 5372101"/>
              <a:gd name="connsiteY0" fmla="*/ 0 h 5513767"/>
              <a:gd name="connsiteX1" fmla="*/ 5372101 w 5372101"/>
              <a:gd name="connsiteY1" fmla="*/ 0 h 5513767"/>
              <a:gd name="connsiteX2" fmla="*/ 5372101 w 5372101"/>
              <a:gd name="connsiteY2" fmla="*/ 5513767 h 5513767"/>
              <a:gd name="connsiteX3" fmla="*/ 5363126 w 5372101"/>
              <a:gd name="connsiteY3" fmla="*/ 5512835 h 5513767"/>
              <a:gd name="connsiteX4" fmla="*/ 5316714 w 5372101"/>
              <a:gd name="connsiteY4" fmla="*/ 5491247 h 5513767"/>
              <a:gd name="connsiteX5" fmla="*/ 5198331 w 5372101"/>
              <a:gd name="connsiteY5" fmla="*/ 5470092 h 5513767"/>
              <a:gd name="connsiteX6" fmla="*/ 5150428 w 5372101"/>
              <a:gd name="connsiteY6" fmla="*/ 5472506 h 5513767"/>
              <a:gd name="connsiteX7" fmla="*/ 5085506 w 5372101"/>
              <a:gd name="connsiteY7" fmla="*/ 5468851 h 5513767"/>
              <a:gd name="connsiteX8" fmla="*/ 4968663 w 5372101"/>
              <a:gd name="connsiteY8" fmla="*/ 5470487 h 5513767"/>
              <a:gd name="connsiteX9" fmla="*/ 4815623 w 5372101"/>
              <a:gd name="connsiteY9" fmla="*/ 5458622 h 5513767"/>
              <a:gd name="connsiteX10" fmla="*/ 4716679 w 5372101"/>
              <a:gd name="connsiteY10" fmla="*/ 5405365 h 5513767"/>
              <a:gd name="connsiteX11" fmla="*/ 4704891 w 5372101"/>
              <a:gd name="connsiteY11" fmla="*/ 5411529 h 5513767"/>
              <a:gd name="connsiteX12" fmla="*/ 4630496 w 5372101"/>
              <a:gd name="connsiteY12" fmla="*/ 5396532 h 5513767"/>
              <a:gd name="connsiteX13" fmla="*/ 4506964 w 5372101"/>
              <a:gd name="connsiteY13" fmla="*/ 5396685 h 5513767"/>
              <a:gd name="connsiteX14" fmla="*/ 4427135 w 5372101"/>
              <a:gd name="connsiteY14" fmla="*/ 5358585 h 5513767"/>
              <a:gd name="connsiteX15" fmla="*/ 4028338 w 5372101"/>
              <a:gd name="connsiteY15" fmla="*/ 5313494 h 5513767"/>
              <a:gd name="connsiteX16" fmla="*/ 4015367 w 5372101"/>
              <a:gd name="connsiteY16" fmla="*/ 5320766 h 5513767"/>
              <a:gd name="connsiteX17" fmla="*/ 4002837 w 5372101"/>
              <a:gd name="connsiteY17" fmla="*/ 5322294 h 5513767"/>
              <a:gd name="connsiteX18" fmla="*/ 3997650 w 5372101"/>
              <a:gd name="connsiteY18" fmla="*/ 5329513 h 5513767"/>
              <a:gd name="connsiteX19" fmla="*/ 3991991 w 5372101"/>
              <a:gd name="connsiteY19" fmla="*/ 5331908 h 5513767"/>
              <a:gd name="connsiteX20" fmla="*/ 3925210 w 5372101"/>
              <a:gd name="connsiteY20" fmla="*/ 5319395 h 5513767"/>
              <a:gd name="connsiteX21" fmla="*/ 3837014 w 5372101"/>
              <a:gd name="connsiteY21" fmla="*/ 5289023 h 5513767"/>
              <a:gd name="connsiteX22" fmla="*/ 3798765 w 5372101"/>
              <a:gd name="connsiteY22" fmla="*/ 5299431 h 5513767"/>
              <a:gd name="connsiteX23" fmla="*/ 3792144 w 5372101"/>
              <a:gd name="connsiteY23" fmla="*/ 5301616 h 5513767"/>
              <a:gd name="connsiteX24" fmla="*/ 3766249 w 5372101"/>
              <a:gd name="connsiteY24" fmla="*/ 5301869 h 5513767"/>
              <a:gd name="connsiteX25" fmla="*/ 3718651 w 5372101"/>
              <a:gd name="connsiteY25" fmla="*/ 5320541 h 5513767"/>
              <a:gd name="connsiteX26" fmla="*/ 3671207 w 5372101"/>
              <a:gd name="connsiteY26" fmla="*/ 5318046 h 5513767"/>
              <a:gd name="connsiteX27" fmla="*/ 3446863 w 5372101"/>
              <a:gd name="connsiteY27" fmla="*/ 5294348 h 5513767"/>
              <a:gd name="connsiteX28" fmla="*/ 3312000 w 5372101"/>
              <a:gd name="connsiteY28" fmla="*/ 5286923 h 5513767"/>
              <a:gd name="connsiteX29" fmla="*/ 3259756 w 5372101"/>
              <a:gd name="connsiteY29" fmla="*/ 5294712 h 5513767"/>
              <a:gd name="connsiteX30" fmla="*/ 3187481 w 5372101"/>
              <a:gd name="connsiteY30" fmla="*/ 5298457 h 5513767"/>
              <a:gd name="connsiteX31" fmla="*/ 3124115 w 5372101"/>
              <a:gd name="connsiteY31" fmla="*/ 5294626 h 5513767"/>
              <a:gd name="connsiteX32" fmla="*/ 3099907 w 5372101"/>
              <a:gd name="connsiteY32" fmla="*/ 5302443 h 5513767"/>
              <a:gd name="connsiteX33" fmla="*/ 3017494 w 5372101"/>
              <a:gd name="connsiteY33" fmla="*/ 5301439 h 5513767"/>
              <a:gd name="connsiteX34" fmla="*/ 3010848 w 5372101"/>
              <a:gd name="connsiteY34" fmla="*/ 5307225 h 5513767"/>
              <a:gd name="connsiteX35" fmla="*/ 2994286 w 5372101"/>
              <a:gd name="connsiteY35" fmla="*/ 5309060 h 5513767"/>
              <a:gd name="connsiteX36" fmla="*/ 2988160 w 5372101"/>
              <a:gd name="connsiteY36" fmla="*/ 5310041 h 5513767"/>
              <a:gd name="connsiteX37" fmla="*/ 2984260 w 5372101"/>
              <a:gd name="connsiteY37" fmla="*/ 5307528 h 5513767"/>
              <a:gd name="connsiteX38" fmla="*/ 2979127 w 5372101"/>
              <a:gd name="connsiteY38" fmla="*/ 5308389 h 5513767"/>
              <a:gd name="connsiteX39" fmla="*/ 2978660 w 5372101"/>
              <a:gd name="connsiteY39" fmla="*/ 5311563 h 5513767"/>
              <a:gd name="connsiteX40" fmla="*/ 2946326 w 5372101"/>
              <a:gd name="connsiteY40" fmla="*/ 5316745 h 5513767"/>
              <a:gd name="connsiteX41" fmla="*/ 2713134 w 5372101"/>
              <a:gd name="connsiteY41" fmla="*/ 5331381 h 5513767"/>
              <a:gd name="connsiteX42" fmla="*/ 2352072 w 5372101"/>
              <a:gd name="connsiteY42" fmla="*/ 5342761 h 5513767"/>
              <a:gd name="connsiteX43" fmla="*/ 2260922 w 5372101"/>
              <a:gd name="connsiteY43" fmla="*/ 5328122 h 5513767"/>
              <a:gd name="connsiteX44" fmla="*/ 2178497 w 5372101"/>
              <a:gd name="connsiteY44" fmla="*/ 5351065 h 5513767"/>
              <a:gd name="connsiteX45" fmla="*/ 2034408 w 5372101"/>
              <a:gd name="connsiteY45" fmla="*/ 5307958 h 5513767"/>
              <a:gd name="connsiteX46" fmla="*/ 1831505 w 5372101"/>
              <a:gd name="connsiteY46" fmla="*/ 5312691 h 5513767"/>
              <a:gd name="connsiteX47" fmla="*/ 1710387 w 5372101"/>
              <a:gd name="connsiteY47" fmla="*/ 5308705 h 5513767"/>
              <a:gd name="connsiteX48" fmla="*/ 1664816 w 5372101"/>
              <a:gd name="connsiteY48" fmla="*/ 5296479 h 5513767"/>
              <a:gd name="connsiteX49" fmla="*/ 1600883 w 5372101"/>
              <a:gd name="connsiteY49" fmla="*/ 5286607 h 5513767"/>
              <a:gd name="connsiteX50" fmla="*/ 1488397 w 5372101"/>
              <a:gd name="connsiteY50" fmla="*/ 5260898 h 5513767"/>
              <a:gd name="connsiteX51" fmla="*/ 1336670 w 5372101"/>
              <a:gd name="connsiteY51" fmla="*/ 5240770 h 5513767"/>
              <a:gd name="connsiteX52" fmla="*/ 1224297 w 5372101"/>
              <a:gd name="connsiteY52" fmla="*/ 5271845 h 5513767"/>
              <a:gd name="connsiteX53" fmla="*/ 1214830 w 5372101"/>
              <a:gd name="connsiteY53" fmla="*/ 5263450 h 5513767"/>
              <a:gd name="connsiteX54" fmla="*/ 1138181 w 5372101"/>
              <a:gd name="connsiteY54" fmla="*/ 5262590 h 5513767"/>
              <a:gd name="connsiteX55" fmla="*/ 943575 w 5372101"/>
              <a:gd name="connsiteY55" fmla="*/ 5290808 h 5513767"/>
              <a:gd name="connsiteX56" fmla="*/ 529813 w 5372101"/>
              <a:gd name="connsiteY56" fmla="*/ 5218555 h 5513767"/>
              <a:gd name="connsiteX57" fmla="*/ 519546 w 5372101"/>
              <a:gd name="connsiteY57" fmla="*/ 5208845 h 5513767"/>
              <a:gd name="connsiteX58" fmla="*/ 507906 w 5372101"/>
              <a:gd name="connsiteY58" fmla="*/ 5204779 h 5513767"/>
              <a:gd name="connsiteX59" fmla="*/ 505153 w 5372101"/>
              <a:gd name="connsiteY59" fmla="*/ 5196726 h 5513767"/>
              <a:gd name="connsiteX60" fmla="*/ 500429 w 5372101"/>
              <a:gd name="connsiteY60" fmla="*/ 5193241 h 5513767"/>
              <a:gd name="connsiteX61" fmla="*/ 431923 w 5372101"/>
              <a:gd name="connsiteY61" fmla="*/ 5191553 h 5513767"/>
              <a:gd name="connsiteX62" fmla="*/ 337115 w 5372101"/>
              <a:gd name="connsiteY62" fmla="*/ 5202714 h 5513767"/>
              <a:gd name="connsiteX63" fmla="*/ 303383 w 5372101"/>
              <a:gd name="connsiteY63" fmla="*/ 5184750 h 5513767"/>
              <a:gd name="connsiteX64" fmla="*/ 297664 w 5372101"/>
              <a:gd name="connsiteY64" fmla="*/ 5181269 h 5513767"/>
              <a:gd name="connsiteX65" fmla="*/ 272701 w 5372101"/>
              <a:gd name="connsiteY65" fmla="*/ 5175678 h 5513767"/>
              <a:gd name="connsiteX66" fmla="*/ 268242 w 5372101"/>
              <a:gd name="connsiteY66" fmla="*/ 5163678 h 5513767"/>
              <a:gd name="connsiteX67" fmla="*/ 232517 w 5372101"/>
              <a:gd name="connsiteY67" fmla="*/ 5147792 h 5513767"/>
              <a:gd name="connsiteX68" fmla="*/ 185851 w 5372101"/>
              <a:gd name="connsiteY68" fmla="*/ 5140408 h 5513767"/>
              <a:gd name="connsiteX69" fmla="*/ 20337 w 5372101"/>
              <a:gd name="connsiteY69" fmla="*/ 5113040 h 5513767"/>
              <a:gd name="connsiteX70" fmla="*/ 0 w 5372101"/>
              <a:gd name="connsiteY70" fmla="*/ 5112243 h 551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372101" h="5513767">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solidFill>
            <a:srgbClr val="82766A">
              <a:alpha val="1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Content Placeholder 2">
            <a:extLst>
              <a:ext uri="{FF2B5EF4-FFF2-40B4-BE49-F238E27FC236}">
                <a16:creationId xmlns:a16="http://schemas.microsoft.com/office/drawing/2014/main" id="{92AC04F2-A253-42C1-91D8-2D8C359959AD}"/>
              </a:ext>
            </a:extLst>
          </p:cNvPr>
          <p:cNvSpPr>
            <a:spLocks noGrp="1"/>
          </p:cNvSpPr>
          <p:nvPr>
            <p:ph idx="1"/>
          </p:nvPr>
        </p:nvSpPr>
        <p:spPr>
          <a:xfrm>
            <a:off x="4988314" y="1905000"/>
            <a:ext cx="3343835" cy="3751997"/>
          </a:xfrm>
        </p:spPr>
        <p:txBody>
          <a:bodyPr anchor="ctr">
            <a:normAutofit fontScale="92500" lnSpcReduction="20000"/>
          </a:bodyPr>
          <a:lstStyle/>
          <a:p>
            <a:r>
              <a:rPr lang="en-US" sz="1400" dirty="0"/>
              <a:t>Tree search can be used for planning actions for </a:t>
            </a:r>
            <a:r>
              <a:rPr lang="en-US" sz="1400" b="1" dirty="0"/>
              <a:t>goal-based agents</a:t>
            </a:r>
            <a:r>
              <a:rPr lang="en-US" sz="1400" dirty="0"/>
              <a:t> in known, fully observable and deterministic environments.</a:t>
            </a:r>
          </a:p>
          <a:p>
            <a:endParaRPr lang="en-US" sz="1400" dirty="0"/>
          </a:p>
          <a:p>
            <a:r>
              <a:rPr lang="en-US" sz="1400" dirty="0"/>
              <a:t>Issues are:</a:t>
            </a:r>
          </a:p>
          <a:p>
            <a:pPr lvl="1"/>
            <a:r>
              <a:rPr lang="en-US" sz="1400" dirty="0"/>
              <a:t>The large search space typically does not fit into memory. We use a transition function as a compact representation of the </a:t>
            </a:r>
            <a:r>
              <a:rPr lang="en-US" sz="1400" b="1" dirty="0"/>
              <a:t>transition model.</a:t>
            </a:r>
            <a:endParaRPr lang="en-US" sz="1400" dirty="0"/>
          </a:p>
          <a:p>
            <a:pPr lvl="1"/>
            <a:r>
              <a:rPr lang="en-US" sz="1400" dirty="0"/>
              <a:t>The search tree is built on the fly, and we have to deal with </a:t>
            </a:r>
            <a:r>
              <a:rPr lang="en-US" sz="1400" b="1" dirty="0"/>
              <a:t>cycles, redundant paths, and memory management</a:t>
            </a:r>
            <a:r>
              <a:rPr lang="en-US" sz="1400" dirty="0"/>
              <a:t>.</a:t>
            </a:r>
          </a:p>
          <a:p>
            <a:pPr lvl="1"/>
            <a:endParaRPr lang="en-US" sz="1400" dirty="0"/>
          </a:p>
          <a:p>
            <a:r>
              <a:rPr lang="en-US" sz="1400" dirty="0"/>
              <a:t>DFS/IDS is a memory efficient method used often in AI for </a:t>
            </a:r>
            <a:r>
              <a:rPr lang="en-US" sz="1400" b="1" dirty="0"/>
              <a:t>uninformed search</a:t>
            </a:r>
            <a:r>
              <a:rPr lang="en-US" sz="1400" dirty="0"/>
              <a:t>.</a:t>
            </a:r>
          </a:p>
          <a:p>
            <a:r>
              <a:rPr lang="en-US" sz="1400" b="1" dirty="0"/>
              <a:t>Informed search </a:t>
            </a:r>
            <a:r>
              <a:rPr lang="en-US" sz="1400" dirty="0"/>
              <a:t>uses heuristics based on knowledge or percepts to improve search performance (i.e., A* expand fewer nodes than BFS).</a:t>
            </a:r>
          </a:p>
        </p:txBody>
      </p:sp>
      <p:sp>
        <p:nvSpPr>
          <p:cNvPr id="2" name="Title 1">
            <a:extLst>
              <a:ext uri="{FF2B5EF4-FFF2-40B4-BE49-F238E27FC236}">
                <a16:creationId xmlns:a16="http://schemas.microsoft.com/office/drawing/2014/main" id="{DDFD7AEE-F7EC-44DA-B8A7-79ACFFD3A799}"/>
              </a:ext>
            </a:extLst>
          </p:cNvPr>
          <p:cNvSpPr>
            <a:spLocks noGrp="1"/>
          </p:cNvSpPr>
          <p:nvPr>
            <p:ph type="title"/>
          </p:nvPr>
        </p:nvSpPr>
        <p:spPr>
          <a:xfrm>
            <a:off x="4869546" y="1071350"/>
            <a:ext cx="3581371" cy="1242924"/>
          </a:xfrm>
        </p:spPr>
        <p:txBody>
          <a:bodyPr>
            <a:normAutofit/>
          </a:bodyPr>
          <a:lstStyle/>
          <a:p>
            <a:pPr algn="ctr"/>
            <a:r>
              <a:rPr lang="en-US" sz="3100"/>
              <a:t>Conclusion</a:t>
            </a:r>
          </a:p>
        </p:txBody>
      </p:sp>
      <p:sp>
        <p:nvSpPr>
          <p:cNvPr id="37"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19825" y="399531"/>
            <a:ext cx="1280813"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7397741"/>
      </p:ext>
    </p:extLst>
  </p:cSld>
  <p:clrMapOvr>
    <a:masterClrMapping/>
  </p:clrMapOvr>
</p:sld>
</file>

<file path=ppt/theme/theme1.xml><?xml version="1.0" encoding="utf-8"?>
<a:theme xmlns:a="http://schemas.openxmlformats.org/drawingml/2006/main" name="Office Theme">
  <a:themeElements>
    <a:clrScheme name="Office with darker green">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377620"/>
      </a:accent6>
      <a:hlink>
        <a:srgbClr val="467886"/>
      </a:hlink>
      <a:folHlink>
        <a:srgbClr val="96607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AI_theme</Template>
  <TotalTime>24572</TotalTime>
  <Words>7155</Words>
  <Application>Microsoft Office PowerPoint</Application>
  <PresentationFormat>On-screen Show (4:3)</PresentationFormat>
  <Paragraphs>1082</Paragraphs>
  <Slides>95</Slides>
  <Notes>64</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95</vt:i4>
      </vt:variant>
    </vt:vector>
  </HeadingPairs>
  <TitlesOfParts>
    <vt:vector size="101" baseType="lpstr">
      <vt:lpstr>Arial</vt:lpstr>
      <vt:lpstr>Calibri</vt:lpstr>
      <vt:lpstr>Calibri Light</vt:lpstr>
      <vt:lpstr>Cambria Math</vt:lpstr>
      <vt:lpstr>Wingdings</vt:lpstr>
      <vt:lpstr>Office Theme</vt:lpstr>
      <vt:lpstr>CS 5/7320  Artificial Intelligence  Solving problems by searching AIMA Chapter 3</vt:lpstr>
      <vt:lpstr>Contents</vt:lpstr>
      <vt:lpstr>What are Search Problems?</vt:lpstr>
      <vt:lpstr>Remember: Goal-based Agent</vt:lpstr>
      <vt:lpstr>Planning for Search Problems</vt:lpstr>
      <vt:lpstr>Definition of a Search Problem</vt:lpstr>
      <vt:lpstr>Transition Function and Available Actions</vt:lpstr>
      <vt:lpstr>Example: Romania Vacation</vt:lpstr>
      <vt:lpstr>Example: Vacuum world</vt:lpstr>
      <vt:lpstr>Example: Sliding-tile Puzzle</vt:lpstr>
      <vt:lpstr>Example: Robot Motion Planning</vt:lpstr>
      <vt:lpstr>Tree Search</vt:lpstr>
      <vt:lpstr>Solving Search Problems</vt:lpstr>
      <vt:lpstr>Issue: Transition Model is a Graph             and Not a Tree!</vt:lpstr>
      <vt:lpstr>Creating a Search Tree</vt:lpstr>
      <vt:lpstr>Differences Between Typical Tree Search and AI Search</vt:lpstr>
      <vt:lpstr>Tree Search Algorithm Outline</vt:lpstr>
      <vt:lpstr>Tree Search Example</vt:lpstr>
      <vt:lpstr>Tree Search Example</vt:lpstr>
      <vt:lpstr>Tree Search Example</vt:lpstr>
      <vt:lpstr>Search Strategies: Properties</vt:lpstr>
      <vt:lpstr>Space and Time Complexity  State Space vs. Search Tree Size</vt:lpstr>
      <vt:lpstr>State Space vs. Search Tree Size</vt:lpstr>
      <vt:lpstr>State Space Size Estimation</vt:lpstr>
      <vt:lpstr>Reminder: Combinatorics - Permutations</vt:lpstr>
      <vt:lpstr>Reminder: Combinatorics - Combinations</vt:lpstr>
      <vt:lpstr>Example: What is the State Space Size?</vt:lpstr>
      <vt:lpstr>Examples: What is the State Space Size?</vt:lpstr>
      <vt:lpstr>Examples: What is the State Space Size?</vt:lpstr>
      <vt:lpstr>Estimating the Search Tree Size</vt:lpstr>
      <vt:lpstr>Example: What is the Search Complexity?</vt:lpstr>
      <vt:lpstr>Examples: What is the  Search Complexity?</vt:lpstr>
      <vt:lpstr>Examples: What is the  Search Complexity?</vt:lpstr>
      <vt:lpstr>Uninformed Search</vt:lpstr>
      <vt:lpstr>Uninformed Search Strategies</vt:lpstr>
      <vt:lpstr>Breadth-First Search (BFS)</vt:lpstr>
      <vt:lpstr>Implementation: Breadth-First Search </vt:lpstr>
      <vt:lpstr>Implementation: Expanding the Search Tree</vt:lpstr>
      <vt:lpstr>Time and Space Complexity  Breadth-First Search</vt:lpstr>
      <vt:lpstr>Properties of Breadth-First Search</vt:lpstr>
      <vt:lpstr>Uniform-cost Search  (= Dijkstra’s Shortest Path Algorithm)</vt:lpstr>
      <vt:lpstr>Implementation: Best-First Search Strategy</vt:lpstr>
      <vt:lpstr>Uninformed Search</vt:lpstr>
      <vt:lpstr>Depth-First Search (DFS)</vt:lpstr>
      <vt:lpstr>Implementation: DFS</vt:lpstr>
      <vt:lpstr>Time and Space Complexity Depth-First Search</vt:lpstr>
      <vt:lpstr>Properties of Depth-First Search</vt:lpstr>
      <vt:lpstr>Iterative Deepening Search (IDS)</vt:lpstr>
      <vt:lpstr>Iterative Deepening Search (IDS)</vt:lpstr>
      <vt:lpstr>Implementation: IDS</vt:lpstr>
      <vt:lpstr>Properties of Iterative Deepening Search</vt:lpstr>
      <vt:lpstr>Informed Search Introduction</vt:lpstr>
      <vt:lpstr>Informed Search</vt:lpstr>
      <vt:lpstr>Heuristic Function</vt:lpstr>
      <vt:lpstr>Heuristic for the Romania Problem</vt:lpstr>
      <vt:lpstr>Greedy Best-First Search Example</vt:lpstr>
      <vt:lpstr>Greedy Best-First Search Example</vt:lpstr>
      <vt:lpstr>Greedy Best-First Search Example</vt:lpstr>
      <vt:lpstr>Greedy Best-First Search Example</vt:lpstr>
      <vt:lpstr>Properties of Greedy Best-First Search</vt:lpstr>
      <vt:lpstr>Implementation of Greedy Best-First search</vt:lpstr>
      <vt:lpstr>Implementation of Greedy Best-First Search</vt:lpstr>
      <vt:lpstr>Properties of Greedy Best-First Search</vt:lpstr>
      <vt:lpstr>Informed Search A* Search</vt:lpstr>
      <vt:lpstr>The Optimality Problem of  Greedy Best-First search</vt:lpstr>
      <vt:lpstr>A* Search</vt:lpstr>
      <vt:lpstr>A* Search Example</vt:lpstr>
      <vt:lpstr>A* Search Example</vt:lpstr>
      <vt:lpstr>A* Search Example</vt:lpstr>
      <vt:lpstr>A* Search Example</vt:lpstr>
      <vt:lpstr>A* Search Example</vt:lpstr>
      <vt:lpstr>A* Search Example</vt:lpstr>
      <vt:lpstr>BFS vs. A* Search</vt:lpstr>
      <vt:lpstr>Implementation of A* Search</vt:lpstr>
      <vt:lpstr>Optimality: Admissible Heuristics</vt:lpstr>
      <vt:lpstr>Proof of Optimality of  A* Search</vt:lpstr>
      <vt:lpstr>Guarantees of A* Search</vt:lpstr>
      <vt:lpstr>Properties of A*Search</vt:lpstr>
      <vt:lpstr>Iterative-Deepening A* Search – IDA*</vt:lpstr>
      <vt:lpstr>Informed Search Designing Heuristics</vt:lpstr>
      <vt:lpstr>Designing Heuristic Functions</vt:lpstr>
      <vt:lpstr>Heuristics from Relaxed Problems</vt:lpstr>
      <vt:lpstr>Heuristics from Relaxed Problems</vt:lpstr>
      <vt:lpstr>Heuristics from Subproblems</vt:lpstr>
      <vt:lpstr>Dominance: What Heuristic is Better?</vt:lpstr>
      <vt:lpstr>Combining Heuristics</vt:lpstr>
      <vt:lpstr>Example: Effect of Information in Search</vt:lpstr>
      <vt:lpstr>Satisficing Search: Weighted A* Search</vt:lpstr>
      <vt:lpstr>Example of Weighted A* Search</vt:lpstr>
      <vt:lpstr>Tree Search Planning Agents</vt:lpstr>
      <vt:lpstr>Summary:  All Search Strategies</vt:lpstr>
      <vt:lpstr>Implementation as Best-First Search</vt:lpstr>
      <vt:lpstr>A Planning Agent: Planning vs. Execution Phase</vt:lpstr>
      <vt:lpstr>Complete Planning Agent to Solve a Maze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Solving problems by searching</dc:title>
  <dc:creator>michael</dc:creator>
  <cp:lastModifiedBy>Hahsler, Michael</cp:lastModifiedBy>
  <cp:revision>217</cp:revision>
  <dcterms:created xsi:type="dcterms:W3CDTF">2020-09-15T14:04:03Z</dcterms:created>
  <dcterms:modified xsi:type="dcterms:W3CDTF">2025-09-29T16:58:41Z</dcterms:modified>
</cp:coreProperties>
</file>